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8.png" ContentType="image/png; charset=utf-8"/>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9.png" ContentType="image/png; charset=utf-8"/>
  <Override PartName="/ppt/media/image30.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377" r:id="rId6"/>
    <p:sldId id="378" r:id="rId7"/>
    <p:sldId id="380" r:id="rId8"/>
    <p:sldId id="381" r:id="rId9"/>
    <p:sldId id="388" r:id="rId10"/>
    <p:sldId id="383" r:id="rId11"/>
    <p:sldId id="389" r:id="rId12"/>
    <p:sldId id="390" r:id="rId13"/>
    <p:sldId id="391" r:id="rId14"/>
    <p:sldId id="392" r:id="rId15"/>
    <p:sldId id="393" r:id="rId16"/>
    <p:sldId id="394" r:id="rId17"/>
    <p:sldId id="384" r:id="rId18"/>
    <p:sldId id="385" r:id="rId19"/>
    <p:sldId id="386" r:id="rId20"/>
    <p:sldId id="387" r:id="rId21"/>
    <p:sldId id="3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2"/>
    <p:restoredTop sz="60976"/>
  </p:normalViewPr>
  <p:slideViewPr>
    <p:cSldViewPr snapToGrid="0">
      <p:cViewPr varScale="1">
        <p:scale>
          <a:sx n="48" d="100"/>
          <a:sy n="48" d="100"/>
        </p:scale>
        <p:origin x="2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Three Reads Routine might be helpful here to help students make sense of the situation.</a:t>
            </a:r>
          </a:p>
          <a:p>
            <a:endParaRPr lang="en-US" dirty="0"/>
          </a:p>
          <a:p>
            <a:r>
              <a:rPr lang="en-US" sz="1200" b="0" i="0" kern="1200" dirty="0">
                <a:solidFill>
                  <a:schemeClr val="tx1"/>
                </a:solidFill>
                <a:effectLst/>
                <a:latin typeface="+mn-lt"/>
                <a:ea typeface="+mn-ea"/>
                <a:cs typeface="+mn-cs"/>
              </a:rPr>
              <a:t>Be sure students understand the variables in the formulas and that e is the constant they learned about in the previous lesson. (When students first learn about e, they often have to be reminded that it is not a variable.) Have students complete problem 1 individually. Have students use the formula to write and solve the equation for about three minutes, then discuss the solution with the class. Ask if the number of people infected is more or less than expected. Explain to students that in the first part of the task, they use representations to model the spread of the virus in the population.</a:t>
            </a:r>
            <a:endParaRPr lang="en-US" dirty="0"/>
          </a:p>
        </p:txBody>
      </p:sp>
    </p:spTree>
    <p:extLst>
      <p:ext uri="{BB962C8B-B14F-4D97-AF65-F5344CB8AC3E}">
        <p14:creationId xmlns:p14="http://schemas.microsoft.com/office/powerpoint/2010/main" val="403189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Have a student show how they solved problem 10. If time permits, use technology to model the decay of the goo, and ask students how they could verify their solution to problem 10 graphically. Use the graph to discuss problems 11 and 12. Ask if the zombie goo will ever be entirely gone, using both the graph and an equation to support their answers.</a:t>
            </a:r>
            <a:endParaRPr lang="en-US" dirty="0"/>
          </a:p>
        </p:txBody>
      </p:sp>
    </p:spTree>
    <p:extLst>
      <p:ext uri="{BB962C8B-B14F-4D97-AF65-F5344CB8AC3E}">
        <p14:creationId xmlns:p14="http://schemas.microsoft.com/office/powerpoint/2010/main" val="239711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working independently for 2 minutes.</a:t>
            </a:r>
          </a:p>
        </p:txBody>
      </p:sp>
    </p:spTree>
    <p:extLst>
      <p:ext uri="{BB962C8B-B14F-4D97-AF65-F5344CB8AC3E}">
        <p14:creationId xmlns:p14="http://schemas.microsoft.com/office/powerpoint/2010/main" val="15198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work on problem 2, encourage them to use the formula and to use time for the independent variable. Encourage the use of technology for graphing the equation and for creating a table.</a:t>
            </a:r>
          </a:p>
          <a:p>
            <a:r>
              <a:rPr lang="en-US" sz="1200" b="0" i="0" kern="1200" dirty="0">
                <a:solidFill>
                  <a:schemeClr val="tx1"/>
                </a:solidFill>
                <a:effectLst/>
                <a:latin typeface="+mn-lt"/>
                <a:ea typeface="+mn-ea"/>
                <a:cs typeface="+mn-cs"/>
              </a:rPr>
              <a:t>The two most common approaches students will use when working on problem 3 are using the graph and trying to solve the equation algebraically. Listen for how students are thinking about “undoing” the base e exponential. They should be talking about a base e logarithm, although they have not been introduced to natural log notation. When most students have talked about problem 3 with their partners, then move to the class discussion.</a:t>
            </a:r>
          </a:p>
        </p:txBody>
      </p:sp>
    </p:spTree>
    <p:extLst>
      <p:ext uri="{BB962C8B-B14F-4D97-AF65-F5344CB8AC3E}">
        <p14:creationId xmlns:p14="http://schemas.microsoft.com/office/powerpoint/2010/main" val="189492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discussion with a student who used the formula to make a table of values. Ask the class about the small number of people infected by the virus to show students the nature of an exponential function. Exponential growth initially grows slowly and has big increases as time goes on. </a:t>
            </a:r>
            <a:endParaRPr lang="en-US" dirty="0"/>
          </a:p>
        </p:txBody>
      </p:sp>
    </p:spTree>
    <p:extLst>
      <p:ext uri="{BB962C8B-B14F-4D97-AF65-F5344CB8AC3E}">
        <p14:creationId xmlns:p14="http://schemas.microsoft.com/office/powerpoint/2010/main" val="237317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Continue the discussion with problem 3, asking students to demonstrate solving the equation graphically and beginning to solve algebraically. The algebraic solution creates a need for base e logarithm. Introduce the natural logarithm and demonstrate how to find it on the calculator and how to use it to finish solving the equation in problem 3.</a:t>
            </a:r>
            <a:endParaRPr lang="en-US" dirty="0"/>
          </a:p>
        </p:txBody>
      </p:sp>
    </p:spTree>
    <p:extLst>
      <p:ext uri="{BB962C8B-B14F-4D97-AF65-F5344CB8AC3E}">
        <p14:creationId xmlns:p14="http://schemas.microsoft.com/office/powerpoint/2010/main" val="368585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do a quick check to see that they are thinking exponentially, not linearly, about the number of days necessary to double the number of victims. If students are using linear reasoning, support them in writing and solving an equation to find the number of days for the virus to claim 100 victims (problem 5) and then ask why the answer does not correspond to their reasoning. After most students have completed problem 6, ask students to share with a partner and then complete the task working in pairs or small groups.</a:t>
            </a:r>
            <a:endParaRPr lang="en-US" dirty="0"/>
          </a:p>
        </p:txBody>
      </p:sp>
    </p:spTree>
    <p:extLst>
      <p:ext uri="{BB962C8B-B14F-4D97-AF65-F5344CB8AC3E}">
        <p14:creationId xmlns:p14="http://schemas.microsoft.com/office/powerpoint/2010/main" val="181327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most students have completed problem 6, ask students to share with a partner and then complete the task working in pairs or small groups.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begin the discussion, identify a student who has solved problem 7 algebraically. Choose a student to share problem 8 who can describe how to solve the equation but may not use proper notation to communicate their steps. This will give the class an opportunity to examine and discuss notation for the natural log.</a:t>
            </a:r>
            <a:endParaRPr lang="en-US" dirty="0"/>
          </a:p>
        </p:txBody>
      </p:sp>
    </p:spTree>
    <p:extLst>
      <p:ext uri="{BB962C8B-B14F-4D97-AF65-F5344CB8AC3E}">
        <p14:creationId xmlns:p14="http://schemas.microsoft.com/office/powerpoint/2010/main" val="231247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on solving equations in the context of exponential growth and decay. Students are ready to discuss when they have completed problem 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discussion with problem 7, by asking a student to describe how they used the formula and demonstrate how to use technology to find a value. Then ask a student to describe the steps they used to solve the equation in problem 8. Record the steps as they demonstrate their work and support their use of the natural log notation.</a:t>
            </a:r>
            <a:endParaRPr lang="en-US" dirty="0"/>
          </a:p>
        </p:txBody>
      </p:sp>
    </p:spTree>
    <p:extLst>
      <p:ext uri="{BB962C8B-B14F-4D97-AF65-F5344CB8AC3E}">
        <p14:creationId xmlns:p14="http://schemas.microsoft.com/office/powerpoint/2010/main" val="49195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on solving equations in the context of exponential growth and decay. Students are ready to discuss when they have completed problem 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discussion with problem 7, by asking a student to describe how they used the formula and demonstrate how to use technology to find a value. Then ask a student to describe the steps they used to solve the equation in problem 8. Record the steps as they demonstrate their work and support their use of the natural log notation.</a:t>
            </a:r>
            <a:endParaRPr lang="en-US" dirty="0"/>
          </a:p>
        </p:txBody>
      </p:sp>
    </p:spTree>
    <p:extLst>
      <p:ext uri="{BB962C8B-B14F-4D97-AF65-F5344CB8AC3E}">
        <p14:creationId xmlns:p14="http://schemas.microsoft.com/office/powerpoint/2010/main" val="406418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desmos.com/calcula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8470-2D80-E14F-91C5-288ADEA04D52}"/>
              </a:ext>
            </a:extLst>
          </p:cNvPr>
          <p:cNvSpPr>
            <a:spLocks noGrp="1"/>
          </p:cNvSpPr>
          <p:nvPr>
            <p:ph type="ctrTitle"/>
          </p:nvPr>
        </p:nvSpPr>
        <p:spPr/>
        <p:txBody>
          <a:bodyPr/>
          <a:lstStyle/>
          <a:p>
            <a:r>
              <a:rPr lang="en-US" dirty="0"/>
              <a:t>Lesson 7: </a:t>
            </a:r>
            <a:br>
              <a:rPr lang="en-US" dirty="0"/>
            </a:br>
            <a:r>
              <a:rPr lang="en-US" dirty="0"/>
              <a:t>Logs Go Viral</a:t>
            </a:r>
          </a:p>
        </p:txBody>
      </p:sp>
      <p:sp>
        <p:nvSpPr>
          <p:cNvPr id="3" name="Subtitle 2">
            <a:extLst>
              <a:ext uri="{FF2B5EF4-FFF2-40B4-BE49-F238E27FC236}">
                <a16:creationId xmlns:a16="http://schemas.microsoft.com/office/drawing/2014/main" id="{A075085D-290C-CB47-986E-B959F7348CF3}"/>
              </a:ext>
            </a:extLst>
          </p:cNvPr>
          <p:cNvSpPr>
            <a:spLocks noGrp="1"/>
          </p:cNvSpPr>
          <p:nvPr>
            <p:ph type="subTitle" idx="1"/>
          </p:nvPr>
        </p:nvSpPr>
        <p:spPr/>
        <p:txBody>
          <a:bodyPr/>
          <a:lstStyle/>
          <a:p>
            <a:r>
              <a:rPr lang="en-US"/>
              <a:t>Logarithmic Functions</a:t>
            </a:r>
          </a:p>
        </p:txBody>
      </p:sp>
    </p:spTree>
    <p:extLst>
      <p:ext uri="{BB962C8B-B14F-4D97-AF65-F5344CB8AC3E}">
        <p14:creationId xmlns:p14="http://schemas.microsoft.com/office/powerpoint/2010/main" val="61915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you have received a report of a mysterious illness that seems to turn the infected humans into mindless zombies has broken out in a major American city. Since the hungry zombies prey upon innocent people, the outbreak grows continuously at a rate of </a:t>
                </a:r>
                <a14:m>
                  <m:oMath xmlns:m="http://schemas.openxmlformats.org/officeDocument/2006/math">
                    <m:r>
                      <a:rPr lang="en-US" i="1">
                        <a:latin typeface="Cambria Math" panose="02040503050406030204" pitchFamily="18" charset="0"/>
                      </a:rPr>
                      <m:t>12</m:t>
                    </m:r>
                    <m:r>
                      <a:rPr lang="en-US">
                        <a:latin typeface="Cambria Math" panose="02040503050406030204" pitchFamily="18" charset="0"/>
                      </a:rPr>
                      <m:t>%</m:t>
                    </m:r>
                  </m:oMath>
                </a14:m>
                <a:r>
                  <a:rPr lang="en-US" dirty="0"/>
                  <a:t> per day. The outbreak begins with </a:t>
                </a:r>
                <a14:m>
                  <m:oMath xmlns:m="http://schemas.openxmlformats.org/officeDocument/2006/math">
                    <m:r>
                      <a:rPr lang="en-US" i="1">
                        <a:latin typeface="Cambria Math" panose="02040503050406030204" pitchFamily="18" charset="0"/>
                      </a:rPr>
                      <m:t>80</m:t>
                    </m:r>
                  </m:oMath>
                </a14:m>
                <a:r>
                  <a:rPr lang="en-US" dirty="0"/>
                  <a:t> people.</a:t>
                </a:r>
              </a:p>
              <a:p>
                <a:pPr marL="0" lvl="0" indent="0">
                  <a:buNone/>
                </a:pPr>
                <a:r>
                  <a:rPr lang="en-US" dirty="0"/>
                  <a:t>7. How many zombies will there be after </a:t>
                </a:r>
                <a14:m>
                  <m:oMath xmlns:m="http://schemas.openxmlformats.org/officeDocument/2006/math">
                    <m:r>
                      <a:rPr lang="en-US" i="1">
                        <a:latin typeface="Cambria Math" panose="02040503050406030204" pitchFamily="18" charset="0"/>
                      </a:rPr>
                      <m:t>5</m:t>
                    </m:r>
                  </m:oMath>
                </a14:m>
                <a:r>
                  <a:rPr lang="en-US" dirty="0"/>
                  <a:t> days?</a:t>
                </a:r>
              </a:p>
              <a:p>
                <a:pPr marL="0" lvl="0" indent="0">
                  <a:buNone/>
                </a:pPr>
                <a:br>
                  <a:rPr lang="en-US" dirty="0"/>
                </a:br>
                <a:br>
                  <a:rPr lang="en-US" dirty="0"/>
                </a:b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08599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you have received a report of a mysterious illness that seems to turn the infected humans into mindless zombies has broken out in a major American city. Since the hungry zombies prey upon innocent people, the outbreak grows continuously at a rate of </a:t>
                </a:r>
                <a14:m>
                  <m:oMath xmlns:m="http://schemas.openxmlformats.org/officeDocument/2006/math">
                    <m:r>
                      <a:rPr lang="en-US" i="1">
                        <a:latin typeface="Cambria Math" panose="02040503050406030204" pitchFamily="18" charset="0"/>
                      </a:rPr>
                      <m:t>12</m:t>
                    </m:r>
                    <m:r>
                      <a:rPr lang="en-US">
                        <a:latin typeface="Cambria Math" panose="02040503050406030204" pitchFamily="18" charset="0"/>
                      </a:rPr>
                      <m:t>%</m:t>
                    </m:r>
                  </m:oMath>
                </a14:m>
                <a:r>
                  <a:rPr lang="en-US" dirty="0"/>
                  <a:t> per day. The outbreak begins with </a:t>
                </a:r>
                <a14:m>
                  <m:oMath xmlns:m="http://schemas.openxmlformats.org/officeDocument/2006/math">
                    <m:r>
                      <a:rPr lang="en-US" i="1">
                        <a:latin typeface="Cambria Math" panose="02040503050406030204" pitchFamily="18" charset="0"/>
                      </a:rPr>
                      <m:t>80</m:t>
                    </m:r>
                  </m:oMath>
                </a14:m>
                <a:r>
                  <a:rPr lang="en-US" dirty="0"/>
                  <a:t> people.</a:t>
                </a:r>
              </a:p>
              <a:p>
                <a:pPr marL="0" lvl="0" indent="0">
                  <a:buNone/>
                </a:pPr>
                <a:r>
                  <a:rPr lang="en-US" dirty="0"/>
                  <a:t>8. How many days will it take for the zombie population to reach 3,700,000 (about the population of Los Angeles, CA)?</a:t>
                </a:r>
              </a:p>
              <a:p>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086" t="-2041" r="-9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12595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32CC16D-BF7E-C349-801F-F19CBC626A27}"/>
                  </a:ext>
                </a:extLst>
              </p:cNvPr>
              <p:cNvSpPr>
                <a:spLocks noGrp="1"/>
              </p:cNvSpPr>
              <p:nvPr>
                <p:ph idx="1"/>
              </p:nvPr>
            </p:nvSpPr>
            <p:spPr/>
            <p:txBody>
              <a:bodyPr>
                <a:normAutofit/>
              </a:bodyPr>
              <a:lstStyle/>
              <a:p>
                <a:pPr marL="0" indent="0">
                  <a:buNone/>
                </a:pPr>
                <a:r>
                  <a:rPr lang="en-US" dirty="0"/>
                  <a:t>Now we’re going to get a little more far-fetched in the scenario. Let’s say that zombies produce radioactive goo that decays continuously with a half-life of </a:t>
                </a:r>
                <a14:m>
                  <m:oMath xmlns:m="http://schemas.openxmlformats.org/officeDocument/2006/math">
                    <m:r>
                      <a:rPr lang="en-US" i="1">
                        <a:latin typeface="Cambria Math" panose="02040503050406030204" pitchFamily="18" charset="0"/>
                      </a:rPr>
                      <m:t>3</m:t>
                    </m:r>
                  </m:oMath>
                </a14:m>
                <a:r>
                  <a:rPr lang="en-US" dirty="0"/>
                  <a:t> years. (That’s one more danger of having zombies around.) The half-life tells us that after </a:t>
                </a:r>
                <a14:m>
                  <m:oMath xmlns:m="http://schemas.openxmlformats.org/officeDocument/2006/math">
                    <m:r>
                      <a:rPr lang="en-US" i="1">
                        <a:latin typeface="Cambria Math" panose="02040503050406030204" pitchFamily="18" charset="0"/>
                      </a:rPr>
                      <m:t>3</m:t>
                    </m:r>
                  </m:oMath>
                </a14:m>
                <a:r>
                  <a:rPr lang="en-US" dirty="0"/>
                  <a:t> years, only half of the amount of goo we started with is remaining.</a:t>
                </a:r>
              </a:p>
              <a:p>
                <a:pPr marL="0" indent="0">
                  <a:buNone/>
                </a:pPr>
                <a:r>
                  <a:rPr lang="en-US" dirty="0"/>
                  <a:t>10. If we start with </a:t>
                </a:r>
                <a14:m>
                  <m:oMath xmlns:m="http://schemas.openxmlformats.org/officeDocument/2006/math">
                    <m:r>
                      <a:rPr lang="en-US" i="1">
                        <a:latin typeface="Cambria Math" panose="02040503050406030204" pitchFamily="18" charset="0"/>
                      </a:rPr>
                      <m:t>10</m:t>
                    </m:r>
                  </m:oMath>
                </a14:m>
                <a:r>
                  <a:rPr lang="en-US" dirty="0"/>
                  <a:t> pounds of zombie goo, how much will be remaining after </a:t>
                </a:r>
                <a14:m>
                  <m:oMath xmlns:m="http://schemas.openxmlformats.org/officeDocument/2006/math">
                    <m:r>
                      <a:rPr lang="en-US" i="1">
                        <a:latin typeface="Cambria Math" panose="02040503050406030204" pitchFamily="18" charset="0"/>
                      </a:rPr>
                      <m:t>5</m:t>
                    </m:r>
                  </m:oMath>
                </a14:m>
                <a:r>
                  <a:rPr lang="en-US" dirty="0"/>
                  <a:t> years?</a:t>
                </a:r>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332CC16D-BF7E-C349-801F-F19CBC626A27}"/>
                  </a:ext>
                </a:extLst>
              </p:cNvPr>
              <p:cNvSpPr>
                <a:spLocks noGrp="1" noRot="1" noChangeAspect="1" noMove="1" noResize="1" noEditPoints="1" noAdjustHandles="1" noChangeArrowheads="1" noChangeShapeType="1" noTextEdit="1"/>
              </p:cNvSpPr>
              <p:nvPr>
                <p:ph idx="1"/>
              </p:nvPr>
            </p:nvSpPr>
            <p:spPr>
              <a:blipFill>
                <a:blip r:embed="rId3"/>
                <a:stretch>
                  <a:fillRect l="-1086" t="-2041" r="-16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9D651C-DFFE-8B44-B551-E15038F2AF92}"/>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8666F8C-80A4-A34A-99F6-197964128A03}"/>
              </a:ext>
            </a:extLst>
          </p:cNvPr>
          <p:cNvSpPr>
            <a:spLocks noGrp="1"/>
          </p:cNvSpPr>
          <p:nvPr>
            <p:ph type="title"/>
          </p:nvPr>
        </p:nvSpPr>
        <p:spPr/>
        <p:txBody>
          <a:bodyPr/>
          <a:lstStyle/>
          <a:p>
            <a:r>
              <a:rPr lang="en-US" dirty="0"/>
              <a:t>Logs Go Viral</a:t>
            </a:r>
          </a:p>
        </p:txBody>
      </p:sp>
      <p:sp>
        <p:nvSpPr>
          <p:cNvPr id="5" name="TextBox 4">
            <a:extLst>
              <a:ext uri="{FF2B5EF4-FFF2-40B4-BE49-F238E27FC236}">
                <a16:creationId xmlns:a16="http://schemas.microsoft.com/office/drawing/2014/main" id="{6DEC08F8-C47B-1B44-9463-517F632BB681}"/>
              </a:ext>
            </a:extLst>
          </p:cNvPr>
          <p:cNvSpPr txBox="1"/>
          <p:nvPr/>
        </p:nvSpPr>
        <p:spPr>
          <a:xfrm>
            <a:off x="7520049" y="125808"/>
            <a:ext cx="3344333" cy="400110"/>
          </a:xfrm>
          <a:prstGeom prst="rect">
            <a:avLst/>
          </a:prstGeom>
          <a:noFill/>
        </p:spPr>
        <p:txBody>
          <a:bodyPr wrap="square" rtlCol="0">
            <a:spAutoFit/>
          </a:bodyPr>
          <a:lstStyle/>
          <a:p>
            <a:r>
              <a:rPr lang="en-US" sz="2000" dirty="0">
                <a:latin typeface="Avenir" panose="02000503020000020003" pitchFamily="2" charset="0"/>
                <a:hlinkClick r:id="rId4"/>
              </a:rPr>
              <a:t>Link to Graphing Calculator</a:t>
            </a:r>
            <a:endParaRPr lang="en-US" sz="2000" dirty="0">
              <a:latin typeface="Avenir" panose="02000503020000020003" pitchFamily="2" charset="0"/>
            </a:endParaRPr>
          </a:p>
        </p:txBody>
      </p:sp>
    </p:spTree>
    <p:extLst>
      <p:ext uri="{BB962C8B-B14F-4D97-AF65-F5344CB8AC3E}">
        <p14:creationId xmlns:p14="http://schemas.microsoft.com/office/powerpoint/2010/main" val="32276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2F5018-34AF-2F4A-AED1-A3A5B17DAD76}"/>
                  </a:ext>
                </a:extLst>
              </p:cNvPr>
              <p:cNvSpPr>
                <a:spLocks noGrp="1"/>
              </p:cNvSpPr>
              <p:nvPr>
                <p:ph idx="1"/>
              </p:nvPr>
            </p:nvSpPr>
            <p:spPr/>
            <p:txBody>
              <a:bodyPr/>
              <a:lstStyle/>
              <a:p>
                <a:pPr marL="0" indent="0">
                  <a:buNone/>
                </a:pPr>
                <a:r>
                  <a:rPr lang="en-US" dirty="0"/>
                  <a:t>Graph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ln</m:t>
                    </m:r>
                    <m:r>
                      <a:rPr lang="en-US" i="1">
                        <a:latin typeface="Cambria Math" panose="02040503050406030204" pitchFamily="18" charset="0"/>
                      </a:rPr>
                      <m:t>𝑥</m:t>
                    </m:r>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942F5018-34AF-2F4A-AED1-A3A5B17DAD76}"/>
                  </a:ext>
                </a:extLst>
              </p:cNvPr>
              <p:cNvSpPr>
                <a:spLocks noGrp="1" noRot="1" noChangeAspect="1" noMove="1" noResize="1" noEditPoints="1" noAdjustHandles="1" noChangeArrowheads="1" noChangeShapeType="1" noTextEdit="1"/>
              </p:cNvSpPr>
              <p:nvPr>
                <p:ph idx="1"/>
              </p:nvPr>
            </p:nvSpPr>
            <p:spPr>
              <a:blipFill>
                <a:blip r:embed="rId2"/>
                <a:stretch>
                  <a:fillRect l="-1206" t="-184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C045E90-5D04-724B-82CD-A5919E1F4F18}"/>
              </a:ext>
            </a:extLst>
          </p:cNvPr>
          <p:cNvSpPr>
            <a:spLocks noGrp="1"/>
          </p:cNvSpPr>
          <p:nvPr>
            <p:ph type="ftr" sz="quarter" idx="11"/>
          </p:nvPr>
        </p:nvSpPr>
        <p:spPr/>
        <p:txBody>
          <a:bodyPr/>
          <a:lstStyle/>
          <a:p>
            <a:r>
              <a:rPr lang="en-US" dirty="0"/>
              <a:t>Unit 2 ● Lesson 7</a:t>
            </a:r>
          </a:p>
        </p:txBody>
      </p:sp>
      <p:pic>
        <p:nvPicPr>
          <p:cNvPr id="4" name="Picture">
            <a:extLst>
              <a:ext uri="{FF2B5EF4-FFF2-40B4-BE49-F238E27FC236}">
                <a16:creationId xmlns:a16="http://schemas.microsoft.com/office/drawing/2014/main" id="{26E35ACC-64C9-B54C-8403-E7816F98B14F}"/>
              </a:ext>
            </a:extLst>
          </p:cNvPr>
          <p:cNvPicPr/>
          <p:nvPr/>
        </p:nvPicPr>
        <p:blipFill>
          <a:blip r:embed="rId3"/>
          <a:stretch>
            <a:fillRect/>
          </a:stretch>
        </p:blipFill>
        <p:spPr bwMode="auto">
          <a:xfrm>
            <a:off x="897466" y="1744134"/>
            <a:ext cx="5350934" cy="3200399"/>
          </a:xfrm>
          <a:prstGeom prst="rect">
            <a:avLst/>
          </a:prstGeom>
          <a:noFill/>
          <a:ln w="9525">
            <a:noFill/>
            <a:headEnd/>
            <a:tailEnd/>
          </a:ln>
        </p:spPr>
      </p:pic>
    </p:spTree>
    <p:extLst>
      <p:ext uri="{BB962C8B-B14F-4D97-AF65-F5344CB8AC3E}">
        <p14:creationId xmlns:p14="http://schemas.microsoft.com/office/powerpoint/2010/main" val="26402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908A9-49C6-E64B-B18E-7BB72E98ECE2}"/>
              </a:ext>
            </a:extLst>
          </p:cNvPr>
          <p:cNvSpPr>
            <a:spLocks noGrp="1"/>
          </p:cNvSpPr>
          <p:nvPr>
            <p:ph idx="1"/>
          </p:nvPr>
        </p:nvSpPr>
        <p:spPr/>
        <p:txBody>
          <a:bodyPr/>
          <a:lstStyle/>
          <a:p>
            <a:pPr marL="0" indent="0">
              <a:buNone/>
            </a:pPr>
            <a:r>
              <a:rPr lang="en-US" dirty="0"/>
              <a:t>Solving an exponential equation with a variable in the exponent:</a:t>
            </a:r>
          </a:p>
          <a:p>
            <a:pPr marL="0" indent="0">
              <a:buNone/>
            </a:pPr>
            <a:endParaRPr lang="en-US" dirty="0"/>
          </a:p>
        </p:txBody>
      </p:sp>
      <p:sp>
        <p:nvSpPr>
          <p:cNvPr id="3" name="Footer Placeholder 2">
            <a:extLst>
              <a:ext uri="{FF2B5EF4-FFF2-40B4-BE49-F238E27FC236}">
                <a16:creationId xmlns:a16="http://schemas.microsoft.com/office/drawing/2014/main" id="{C234B27D-D22A-DA46-90E3-D367DF538EE9}"/>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22285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9AE17E-851B-2A40-A82C-A66CC82B36D2}"/>
              </a:ext>
            </a:extLst>
          </p:cNvPr>
          <p:cNvSpPr>
            <a:spLocks noGrp="1"/>
          </p:cNvSpPr>
          <p:nvPr>
            <p:ph idx="1"/>
          </p:nvPr>
        </p:nvSpPr>
        <p:spPr/>
        <p:txBody>
          <a:bodyPr/>
          <a:lstStyle/>
          <a:p>
            <a:pPr marL="0" indent="0">
              <a:buNone/>
            </a:pPr>
            <a:r>
              <a:rPr lang="en-US" dirty="0"/>
              <a:t>There are some nasty little bacteria hiding under that rotten banana peel in your bedroom. There are 20 bacteria now and they grow continuously at a rate of 5% every hour. How long will it take for the bacteria population to double?</a:t>
            </a:r>
          </a:p>
        </p:txBody>
      </p:sp>
      <p:sp>
        <p:nvSpPr>
          <p:cNvPr id="3" name="Footer Placeholder 2">
            <a:extLst>
              <a:ext uri="{FF2B5EF4-FFF2-40B4-BE49-F238E27FC236}">
                <a16:creationId xmlns:a16="http://schemas.microsoft.com/office/drawing/2014/main" id="{CA0D1238-1AA7-B240-867A-2634EB8D96BF}"/>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40263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B30D1FC-5B43-7644-BFFB-0BB256A836CC}"/>
                  </a:ext>
                </a:extLst>
              </p:cNvPr>
              <p:cNvSpPr>
                <a:spLocks noGrp="1"/>
              </p:cNvSpPr>
              <p:nvPr>
                <p:ph idx="1"/>
              </p:nvPr>
            </p:nvSpPr>
            <p:spPr>
              <a:xfrm>
                <a:off x="1199408" y="1825625"/>
                <a:ext cx="4964325" cy="3803279"/>
              </a:xfrm>
            </p:spPr>
            <p:txBody>
              <a:bodyPr/>
              <a:lstStyle/>
              <a:p>
                <a:pPr marL="0" indent="0">
                  <a:buNone/>
                </a:pPr>
                <a:r>
                  <a:rPr lang="en-US" dirty="0"/>
                  <a:t>1. How do you know that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oMath>
                </a14:m>
                <a:r>
                  <a:rPr lang="en-US" dirty="0"/>
                  <a:t> it is NOT the graph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0B30D1FC-5B43-7644-BFFB-0BB256A836CC}"/>
                  </a:ext>
                </a:extLst>
              </p:cNvPr>
              <p:cNvSpPr>
                <a:spLocks noGrp="1" noRot="1" noChangeAspect="1" noMove="1" noResize="1" noEditPoints="1" noAdjustHandles="1" noChangeArrowheads="1" noChangeShapeType="1" noTextEdit="1"/>
              </p:cNvSpPr>
              <p:nvPr>
                <p:ph idx="1"/>
              </p:nvPr>
            </p:nvSpPr>
            <p:spPr>
              <a:xfrm>
                <a:off x="1199408" y="1825625"/>
                <a:ext cx="4964325" cy="3803279"/>
              </a:xfrm>
              <a:blipFill>
                <a:blip r:embed="rId2"/>
                <a:stretch>
                  <a:fillRect l="-2296" t="-2676" r="-102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BDC78BE-362D-184A-B16A-BBB4E9053B0F}"/>
              </a:ext>
            </a:extLst>
          </p:cNvPr>
          <p:cNvSpPr>
            <a:spLocks noGrp="1"/>
          </p:cNvSpPr>
          <p:nvPr>
            <p:ph type="ftr" sz="quarter" idx="11"/>
          </p:nvPr>
        </p:nvSpPr>
        <p:spPr/>
        <p:txBody>
          <a:bodyPr/>
          <a:lstStyle/>
          <a:p>
            <a:r>
              <a:rPr lang="en-US" dirty="0"/>
              <a:t>Unit 2 ● Lesson 7</a:t>
            </a:r>
          </a:p>
        </p:txBody>
      </p:sp>
      <p:pic>
        <p:nvPicPr>
          <p:cNvPr id="4" name="Picture">
            <a:extLst>
              <a:ext uri="{FF2B5EF4-FFF2-40B4-BE49-F238E27FC236}">
                <a16:creationId xmlns:a16="http://schemas.microsoft.com/office/drawing/2014/main" id="{B725973F-562E-8C4D-97DF-B61329803047}"/>
              </a:ext>
            </a:extLst>
          </p:cNvPr>
          <p:cNvPicPr/>
          <p:nvPr/>
        </p:nvPicPr>
        <p:blipFill>
          <a:blip r:embed="rId3"/>
          <a:stretch>
            <a:fillRect/>
          </a:stretch>
        </p:blipFill>
        <p:spPr bwMode="auto">
          <a:xfrm>
            <a:off x="6395507" y="1825625"/>
            <a:ext cx="4052359" cy="3803279"/>
          </a:xfrm>
          <a:prstGeom prst="rect">
            <a:avLst/>
          </a:prstGeom>
          <a:noFill/>
          <a:ln w="9525">
            <a:noFill/>
            <a:headEnd/>
            <a:tailEnd/>
          </a:ln>
        </p:spPr>
      </p:pic>
    </p:spTree>
    <p:extLst>
      <p:ext uri="{BB962C8B-B14F-4D97-AF65-F5344CB8AC3E}">
        <p14:creationId xmlns:p14="http://schemas.microsoft.com/office/powerpoint/2010/main" val="194490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401107E-183E-E544-9402-EAFB168D07FE}"/>
                  </a:ext>
                </a:extLst>
              </p:cNvPr>
              <p:cNvSpPr>
                <a:spLocks noGrp="1"/>
              </p:cNvSpPr>
              <p:nvPr>
                <p:ph idx="1"/>
              </p:nvPr>
            </p:nvSpPr>
            <p:spPr/>
            <p:txBody>
              <a:bodyPr/>
              <a:lstStyle/>
              <a:p>
                <a:pPr marL="0" lvl="0" indent="0">
                  <a:buNone/>
                </a:pPr>
                <a:r>
                  <a:rPr lang="en-US" dirty="0"/>
                  <a:t>2. Use the properties of logarithms and the given values to find the value of the indicated logarithm.</a:t>
                </a:r>
              </a:p>
              <a:p>
                <a:pPr marL="0" lvl="0" indent="0">
                  <a:buNone/>
                </a:pPr>
                <a:r>
                  <a:rPr lang="en-US" dirty="0"/>
                  <a:t>Given: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3</m:t>
                    </m:r>
                    <m:r>
                      <a:rPr lang="en-US">
                        <a:latin typeface="Cambria Math" panose="02040503050406030204" pitchFamily="18" charset="0"/>
                      </a:rPr>
                      <m:t>≈</m:t>
                    </m:r>
                    <m:r>
                      <a:rPr lang="en-US" i="1">
                        <a:latin typeface="Cambria Math" panose="02040503050406030204" pitchFamily="18" charset="0"/>
                      </a:rPr>
                      <m:t>0.377</m:t>
                    </m:r>
                  </m:oMath>
                </a14:m>
                <a:r>
                  <a:rPr lang="en-US" dirty="0"/>
                  <a:t> and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5</m:t>
                    </m:r>
                    <m:r>
                      <a:rPr lang="en-US">
                        <a:latin typeface="Cambria Math" panose="02040503050406030204" pitchFamily="18" charset="0"/>
                      </a:rPr>
                      <m:t>≈</m:t>
                    </m:r>
                    <m:r>
                      <a:rPr lang="en-US" i="1">
                        <a:latin typeface="Cambria Math" panose="02040503050406030204" pitchFamily="18" charset="0"/>
                      </a:rPr>
                      <m:t>0.699</m:t>
                    </m:r>
                  </m:oMath>
                </a14:m>
                <a:endParaRPr lang="en-US" dirty="0"/>
              </a:p>
              <a:p>
                <a:pPr marL="0" lvl="0" indent="0">
                  <a:buNone/>
                </a:pPr>
                <a:r>
                  <a:rPr lang="en-US" dirty="0"/>
                  <a:t>Find: </a:t>
                </a:r>
                <a14:m>
                  <m:oMath xmlns:m="http://schemas.openxmlformats.org/officeDocument/2006/math">
                    <m:r>
                      <m:rPr>
                        <m:sty m:val="p"/>
                      </m:rPr>
                      <a:rPr lang="en-US">
                        <a:latin typeface="Cambria Math" panose="02040503050406030204" pitchFamily="18" charset="0"/>
                      </a:rPr>
                      <m:t>log</m:t>
                    </m:r>
                    <m:f>
                      <m:fPr>
                        <m:ctrlPr>
                          <a:rPr lang="en-US" i="1">
                            <a:latin typeface="Cambria Math" panose="02040503050406030204" pitchFamily="18" charset="0"/>
                          </a:rPr>
                        </m:ctrlPr>
                      </m:fPr>
                      <m:num>
                        <m:r>
                          <a:rPr lang="en-US" i="1">
                            <a:latin typeface="Cambria Math" panose="02040503050406030204" pitchFamily="18" charset="0"/>
                          </a:rPr>
                          <m:t>9</m:t>
                        </m:r>
                      </m:num>
                      <m:den>
                        <m:r>
                          <a:rPr lang="en-US" i="1">
                            <a:latin typeface="Cambria Math" panose="02040503050406030204" pitchFamily="18" charset="0"/>
                          </a:rPr>
                          <m:t>125</m:t>
                        </m:r>
                      </m:den>
                    </m:f>
                  </m:oMath>
                </a14:m>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A401107E-183E-E544-9402-EAFB168D07FE}"/>
                  </a:ext>
                </a:extLst>
              </p:cNvPr>
              <p:cNvSpPr>
                <a:spLocks noGrp="1" noRot="1" noChangeAspect="1" noMove="1" noResize="1" noEditPoints="1" noAdjustHandles="1" noChangeArrowheads="1" noChangeShapeType="1" noTextEdit="1"/>
              </p:cNvSpPr>
              <p:nvPr>
                <p:ph idx="1"/>
              </p:nvPr>
            </p:nvSpPr>
            <p:spPr>
              <a:blipFill>
                <a:blip r:embed="rId2"/>
                <a:stretch>
                  <a:fillRect l="-1124" t="-267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C92CBF7-E849-E04C-891D-88594704E264}"/>
              </a:ext>
            </a:extLst>
          </p:cNvPr>
          <p:cNvSpPr>
            <a:spLocks noGrp="1"/>
          </p:cNvSpPr>
          <p:nvPr>
            <p:ph type="ftr" sz="quarter" idx="11"/>
          </p:nvPr>
        </p:nvSpPr>
        <p:spPr/>
        <p:txBody>
          <a:bodyPr/>
          <a:lstStyle/>
          <a:p>
            <a:r>
              <a:rPr lang="en-US" dirty="0"/>
              <a:t>Unit 2 ● Lesson 7</a:t>
            </a:r>
          </a:p>
        </p:txBody>
      </p:sp>
    </p:spTree>
    <p:extLst>
      <p:ext uri="{BB962C8B-B14F-4D97-AF65-F5344CB8AC3E}">
        <p14:creationId xmlns:p14="http://schemas.microsoft.com/office/powerpoint/2010/main" val="149335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8185D5-A087-DD4E-91D8-967727608DC4}"/>
              </a:ext>
            </a:extLst>
          </p:cNvPr>
          <p:cNvSpPr>
            <a:spLocks noGrp="1"/>
          </p:cNvSpPr>
          <p:nvPr>
            <p:ph type="ftr" sz="quarter" idx="11"/>
          </p:nvPr>
        </p:nvSpPr>
        <p:spPr/>
        <p:txBody>
          <a:bodyPr/>
          <a:lstStyle/>
          <a:p>
            <a:r>
              <a:rPr lang="en-US" dirty="0"/>
              <a:t>Unit 2 ● Lesson 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634268-C9BB-AB4C-B90A-B87DC868EB03}"/>
                  </a:ext>
                </a:extLst>
              </p:cNvPr>
              <p:cNvSpPr>
                <a:spLocks noGrp="1"/>
              </p:cNvSpPr>
              <p:nvPr>
                <p:ph idx="12"/>
              </p:nvPr>
            </p:nvSpPr>
            <p:spPr>
              <a:xfrm>
                <a:off x="2015066" y="2133600"/>
                <a:ext cx="8161867" cy="2929467"/>
              </a:xfrm>
            </p:spPr>
            <p:txBody>
              <a:bodyPr>
                <a:normAutofit/>
              </a:bodyPr>
              <a:lstStyle/>
              <a:p>
                <a:pPr algn="ctr"/>
                <a:r>
                  <a:rPr lang="en-US" dirty="0"/>
                  <a:t>Model continuous growth and decay using base </a:t>
                </a:r>
                <a14:m>
                  <m:oMath xmlns:m="http://schemas.openxmlformats.org/officeDocument/2006/math">
                    <m:r>
                      <a:rPr lang="en-US" i="1">
                        <a:latin typeface="Cambria Math" panose="02040503050406030204" pitchFamily="18" charset="0"/>
                      </a:rPr>
                      <m:t>𝑒</m:t>
                    </m:r>
                  </m:oMath>
                </a14:m>
                <a:r>
                  <a:rPr lang="en-US" dirty="0"/>
                  <a:t> exponential functions.</a:t>
                </a:r>
              </a:p>
              <a:p>
                <a:pPr algn="ctr"/>
                <a:endParaRPr lang="en-US" dirty="0"/>
              </a:p>
              <a:p>
                <a:pPr algn="ctr"/>
                <a:r>
                  <a:rPr lang="en-US" dirty="0"/>
                  <a:t>Solve exponential equations using natural logarithms.</a:t>
                </a:r>
              </a:p>
              <a:p>
                <a:endParaRPr lang="en-US" dirty="0"/>
              </a:p>
            </p:txBody>
          </p:sp>
        </mc:Choice>
        <mc:Fallback xmlns="">
          <p:sp>
            <p:nvSpPr>
              <p:cNvPr id="3" name="Content Placeholder 2">
                <a:extLst>
                  <a:ext uri="{FF2B5EF4-FFF2-40B4-BE49-F238E27FC236}">
                    <a16:creationId xmlns:a16="http://schemas.microsoft.com/office/drawing/2014/main" id="{69634268-C9BB-AB4C-B90A-B87DC868EB03}"/>
                  </a:ext>
                </a:extLst>
              </p:cNvPr>
              <p:cNvSpPr>
                <a:spLocks noGrp="1" noRot="1" noChangeAspect="1" noMove="1" noResize="1" noEditPoints="1" noAdjustHandles="1" noChangeArrowheads="1" noChangeShapeType="1" noTextEdit="1"/>
              </p:cNvSpPr>
              <p:nvPr>
                <p:ph idx="12"/>
              </p:nvPr>
            </p:nvSpPr>
            <p:spPr>
              <a:xfrm>
                <a:off x="2015066" y="2133600"/>
                <a:ext cx="8161867" cy="2929467"/>
              </a:xfrm>
              <a:blipFill>
                <a:blip r:embed="rId2"/>
                <a:stretch>
                  <a:fillRect t="-5195" r="-622" b="-4329"/>
                </a:stretch>
              </a:blipFill>
            </p:spPr>
            <p:txBody>
              <a:bodyPr/>
              <a:lstStyle/>
              <a:p>
                <a:r>
                  <a:rPr lang="en-US">
                    <a:noFill/>
                  </a:rPr>
                  <a:t> </a:t>
                </a:r>
              </a:p>
            </p:txBody>
          </p:sp>
        </mc:Fallback>
      </mc:AlternateContent>
    </p:spTree>
    <p:extLst>
      <p:ext uri="{BB962C8B-B14F-4D97-AF65-F5344CB8AC3E}">
        <p14:creationId xmlns:p14="http://schemas.microsoft.com/office/powerpoint/2010/main" val="231737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DD386AE-A6C4-5C4F-B442-F43688F5D375}"/>
                  </a:ext>
                </a:extLst>
              </p:cNvPr>
              <p:cNvSpPr>
                <a:spLocks noGrp="1"/>
              </p:cNvSpPr>
              <p:nvPr>
                <p:ph idx="1"/>
              </p:nvPr>
            </p:nvSpPr>
            <p:spPr/>
            <p:txBody>
              <a:bodyPr/>
              <a:lstStyle/>
              <a:p>
                <a:pPr marL="0" indent="0">
                  <a:buNone/>
                </a:pPr>
                <a:r>
                  <a:rPr lang="en-US" dirty="0"/>
                  <a:t>Read the first paragraphs of the lesson and explain continuous growth and decay and the use of the base </a:t>
                </a:r>
                <a14:m>
                  <m:oMath xmlns:m="http://schemas.openxmlformats.org/officeDocument/2006/math">
                    <m:r>
                      <a:rPr lang="en-US" b="0" i="1" smtClean="0">
                        <a:latin typeface="Cambria Math" panose="02040503050406030204" pitchFamily="18" charset="0"/>
                      </a:rPr>
                      <m:t>𝑒</m:t>
                    </m:r>
                  </m:oMath>
                </a14:m>
                <a:r>
                  <a:rPr lang="en-US" dirty="0"/>
                  <a:t> exponential.</a:t>
                </a:r>
              </a:p>
            </p:txBody>
          </p:sp>
        </mc:Choice>
        <mc:Fallback xmlns="">
          <p:sp>
            <p:nvSpPr>
              <p:cNvPr id="2" name="Content Placeholder 1">
                <a:extLst>
                  <a:ext uri="{FF2B5EF4-FFF2-40B4-BE49-F238E27FC236}">
                    <a16:creationId xmlns:a16="http://schemas.microsoft.com/office/drawing/2014/main" id="{0DD386AE-A6C4-5C4F-B442-F43688F5D375}"/>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D2E0CE5-9D89-B545-93A7-9400B7BA2FBF}"/>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27644896-B3BB-0E43-980F-EB6306F77096}"/>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63399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B1607-2BED-8346-B205-EB90AD267671}"/>
              </a:ext>
            </a:extLst>
          </p:cNvPr>
          <p:cNvSpPr>
            <a:spLocks noGrp="1"/>
          </p:cNvSpPr>
          <p:nvPr>
            <p:ph idx="1"/>
          </p:nvPr>
        </p:nvSpPr>
        <p:spPr/>
        <p:txBody>
          <a:bodyPr/>
          <a:lstStyle/>
          <a:p>
            <a:pPr marL="0" indent="0">
              <a:buNone/>
            </a:pPr>
            <a:r>
              <a:rPr lang="en-US" dirty="0"/>
              <a:t>Independently, begin working through problems 2 and 3. </a:t>
            </a:r>
          </a:p>
        </p:txBody>
      </p:sp>
      <p:sp>
        <p:nvSpPr>
          <p:cNvPr id="3" name="Footer Placeholder 2">
            <a:extLst>
              <a:ext uri="{FF2B5EF4-FFF2-40B4-BE49-F238E27FC236}">
                <a16:creationId xmlns:a16="http://schemas.microsoft.com/office/drawing/2014/main" id="{A1734B57-95DA-6E41-88A1-C7F9ECE8F35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21B4DB9-DC5B-E74A-8A70-3067E3EA4C92}"/>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47361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2B1607-2BED-8346-B205-EB90AD267671}"/>
              </a:ext>
            </a:extLst>
          </p:cNvPr>
          <p:cNvSpPr>
            <a:spLocks noGrp="1"/>
          </p:cNvSpPr>
          <p:nvPr>
            <p:ph idx="1"/>
          </p:nvPr>
        </p:nvSpPr>
        <p:spPr/>
        <p:txBody>
          <a:bodyPr/>
          <a:lstStyle/>
          <a:p>
            <a:pPr marL="0" indent="0">
              <a:buNone/>
            </a:pPr>
            <a:r>
              <a:rPr lang="en-US" dirty="0"/>
              <a:t>With a partner, continue working through problems 2 and 3. </a:t>
            </a:r>
          </a:p>
        </p:txBody>
      </p:sp>
      <p:sp>
        <p:nvSpPr>
          <p:cNvPr id="3" name="Footer Placeholder 2">
            <a:extLst>
              <a:ext uri="{FF2B5EF4-FFF2-40B4-BE49-F238E27FC236}">
                <a16:creationId xmlns:a16="http://schemas.microsoft.com/office/drawing/2014/main" id="{A1734B57-95DA-6E41-88A1-C7F9ECE8F35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621B4DB9-DC5B-E74A-8A70-3067E3EA4C92}"/>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52214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C0B6601-A656-0043-90B6-D11B769BFF6D}"/>
                  </a:ext>
                </a:extLst>
              </p:cNvPr>
              <p:cNvSpPr>
                <a:spLocks noGrp="1"/>
              </p:cNvSpPr>
              <p:nvPr>
                <p:ph idx="1"/>
              </p:nvPr>
            </p:nvSpPr>
            <p:spPr>
              <a:xfrm>
                <a:off x="738249" y="1527344"/>
                <a:ext cx="5594818" cy="4351338"/>
              </a:xfrm>
            </p:spPr>
            <p:txBody>
              <a:bodyPr/>
              <a:lstStyle/>
              <a:p>
                <a:pPr marL="0" lvl="0" indent="0">
                  <a:buNone/>
                </a:pPr>
                <a:r>
                  <a:rPr lang="en-US" dirty="0"/>
                  <a:t>1. How many people will be infected with the virus on day </a:t>
                </a:r>
                <a14:m>
                  <m:oMath xmlns:m="http://schemas.openxmlformats.org/officeDocument/2006/math">
                    <m:r>
                      <a:rPr lang="en-US" i="1">
                        <a:latin typeface="Cambria Math" panose="02040503050406030204" pitchFamily="18" charset="0"/>
                      </a:rPr>
                      <m:t>30</m:t>
                    </m:r>
                  </m:oMath>
                </a14:m>
                <a:r>
                  <a:rPr lang="en-US" dirty="0"/>
                  <a:t>?</a:t>
                </a:r>
              </a:p>
              <a:p>
                <a:pPr marL="0" lvl="0" indent="0">
                  <a:buNone/>
                </a:pPr>
                <a:r>
                  <a:rPr lang="en-US" dirty="0"/>
                  <a:t>2. Create a model of the spread of the spotted virus in this region if it is not contained. To simplify your model slightly, consider the </a:t>
                </a:r>
                <a14:m>
                  <m:oMath xmlns:m="http://schemas.openxmlformats.org/officeDocument/2006/math">
                    <m:r>
                      <a:rPr lang="en-US" i="1">
                        <a:latin typeface="Cambria Math" panose="02040503050406030204" pitchFamily="18" charset="0"/>
                      </a:rPr>
                      <m:t>5</m:t>
                    </m:r>
                  </m:oMath>
                </a14:m>
                <a:r>
                  <a:rPr lang="en-US" dirty="0"/>
                  <a:t> victims as the number of victims on day </a:t>
                </a:r>
                <a14:m>
                  <m:oMath xmlns:m="http://schemas.openxmlformats.org/officeDocument/2006/math">
                    <m:r>
                      <a:rPr lang="en-US" i="1">
                        <a:latin typeface="Cambria Math" panose="02040503050406030204" pitchFamily="18" charset="0"/>
                      </a:rPr>
                      <m:t>0</m:t>
                    </m:r>
                  </m:oMath>
                </a14:m>
                <a:r>
                  <a:rPr lang="en-US" dirty="0"/>
                  <a:t>.</a:t>
                </a:r>
              </a:p>
              <a:p>
                <a:pPr marL="0" lvl="0" indent="0">
                  <a:buNone/>
                </a:pPr>
                <a:endParaRPr lang="en-US" dirty="0"/>
              </a:p>
              <a:p>
                <a:pPr marL="0" lvl="0" indent="0">
                  <a:buNone/>
                </a:pPr>
                <a:r>
                  <a:rPr lang="en-US" dirty="0"/>
                  <a:t>Equation: _______________</a:t>
                </a:r>
              </a:p>
              <a:p>
                <a:endParaRPr lang="en-US" dirty="0"/>
              </a:p>
            </p:txBody>
          </p:sp>
        </mc:Choice>
        <mc:Fallback xmlns="">
          <p:sp>
            <p:nvSpPr>
              <p:cNvPr id="2" name="Content Placeholder 1">
                <a:extLst>
                  <a:ext uri="{FF2B5EF4-FFF2-40B4-BE49-F238E27FC236}">
                    <a16:creationId xmlns:a16="http://schemas.microsoft.com/office/drawing/2014/main" id="{1C0B6601-A656-0043-90B6-D11B769BFF6D}"/>
                  </a:ext>
                </a:extLst>
              </p:cNvPr>
              <p:cNvSpPr>
                <a:spLocks noGrp="1" noRot="1" noChangeAspect="1" noMove="1" noResize="1" noEditPoints="1" noAdjustHandles="1" noChangeArrowheads="1" noChangeShapeType="1" noTextEdit="1"/>
              </p:cNvSpPr>
              <p:nvPr>
                <p:ph idx="1"/>
              </p:nvPr>
            </p:nvSpPr>
            <p:spPr>
              <a:xfrm>
                <a:off x="738249" y="1527344"/>
                <a:ext cx="5594818" cy="4351338"/>
              </a:xfrm>
              <a:blipFill>
                <a:blip r:embed="rId3"/>
                <a:stretch>
                  <a:fillRect l="-2036" t="-2041" r="-2941" b="-320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7D427FF-D304-6049-8E35-E6BC0D9670B0}"/>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38F87104-5F67-3943-84F1-FF6CA11B1AC5}"/>
              </a:ext>
            </a:extLst>
          </p:cNvPr>
          <p:cNvSpPr>
            <a:spLocks noGrp="1"/>
          </p:cNvSpPr>
          <p:nvPr>
            <p:ph type="title"/>
          </p:nvPr>
        </p:nvSpPr>
        <p:spPr/>
        <p:txBody>
          <a:bodyPr/>
          <a:lstStyle/>
          <a:p>
            <a:r>
              <a:rPr lang="en-US" dirty="0"/>
              <a:t>Logs Go Viral</a:t>
            </a:r>
          </a:p>
        </p:txBody>
      </p:sp>
      <p:pic>
        <p:nvPicPr>
          <p:cNvPr id="5" name="Picture">
            <a:extLst>
              <a:ext uri="{FF2B5EF4-FFF2-40B4-BE49-F238E27FC236}">
                <a16:creationId xmlns:a16="http://schemas.microsoft.com/office/drawing/2014/main" id="{4CA72901-CB2F-1F4C-8FB6-38AEED901B63}"/>
              </a:ext>
            </a:extLst>
          </p:cNvPr>
          <p:cNvPicPr/>
          <p:nvPr/>
        </p:nvPicPr>
        <p:blipFill>
          <a:blip r:embed="rId4"/>
          <a:stretch>
            <a:fillRect/>
          </a:stretch>
        </p:blipFill>
        <p:spPr bwMode="auto">
          <a:xfrm>
            <a:off x="6717241" y="1432341"/>
            <a:ext cx="4187825" cy="4121791"/>
          </a:xfrm>
          <a:prstGeom prst="rect">
            <a:avLst/>
          </a:prstGeom>
          <a:noFill/>
          <a:ln w="9525">
            <a:noFill/>
            <a:headEnd/>
            <a:tailEnd/>
          </a:ln>
        </p:spPr>
      </p:pic>
    </p:spTree>
    <p:extLst>
      <p:ext uri="{BB962C8B-B14F-4D97-AF65-F5344CB8AC3E}">
        <p14:creationId xmlns:p14="http://schemas.microsoft.com/office/powerpoint/2010/main" val="183572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F2AACDD-3800-4A4C-9826-49159E64F5A4}"/>
                  </a:ext>
                </a:extLst>
              </p:cNvPr>
              <p:cNvSpPr>
                <a:spLocks noGrp="1"/>
              </p:cNvSpPr>
              <p:nvPr>
                <p:ph idx="1"/>
              </p:nvPr>
            </p:nvSpPr>
            <p:spPr/>
            <p:txBody>
              <a:bodyPr/>
              <a:lstStyle/>
              <a:p>
                <a:pPr marL="0" indent="0">
                  <a:buNone/>
                </a:pPr>
                <a:r>
                  <a:rPr lang="en-US" dirty="0"/>
                  <a:t>3. When does your model predict there will be </a:t>
                </a:r>
                <a14:m>
                  <m:oMath xmlns:m="http://schemas.openxmlformats.org/officeDocument/2006/math">
                    <m:r>
                      <a:rPr lang="en-US" i="1">
                        <a:latin typeface="Cambria Math" panose="02040503050406030204" pitchFamily="18" charset="0"/>
                      </a:rPr>
                      <m:t>50</m:t>
                    </m:r>
                  </m:oMath>
                </a14:m>
                <a:r>
                  <a:rPr lang="en-US" dirty="0"/>
                  <a:t> victims? Show how you arrived at your answer.</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0F2AACDD-3800-4A4C-9826-49159E64F5A4}"/>
                  </a:ext>
                </a:extLst>
              </p:cNvPr>
              <p:cNvSpPr>
                <a:spLocks noGrp="1" noRot="1" noChangeAspect="1" noMove="1" noResize="1" noEditPoints="1" noAdjustHandles="1" noChangeArrowheads="1" noChangeShapeType="1" noTextEdit="1"/>
              </p:cNvSpPr>
              <p:nvPr>
                <p:ph idx="1"/>
              </p:nvPr>
            </p:nvSpPr>
            <p:spPr>
              <a:blipFill>
                <a:blip r:embed="rId3"/>
                <a:stretch>
                  <a:fillRect l="-1086" t="-2041" r="-72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158CCD5-C021-8848-9692-1C40FC57E7EA}"/>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776DA512-1AF4-E341-839C-FD2FA9132289}"/>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287652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8E543-0993-0640-863E-D16A8FA1CF69}"/>
              </a:ext>
            </a:extLst>
          </p:cNvPr>
          <p:cNvSpPr>
            <a:spLocks noGrp="1"/>
          </p:cNvSpPr>
          <p:nvPr>
            <p:ph idx="1"/>
          </p:nvPr>
        </p:nvSpPr>
        <p:spPr/>
        <p:txBody>
          <a:bodyPr/>
          <a:lstStyle/>
          <a:p>
            <a:pPr marL="0" indent="0">
              <a:buNone/>
            </a:pPr>
            <a:r>
              <a:rPr lang="en-US" dirty="0"/>
              <a:t>Independently, continue working through problems 4 – 12. </a:t>
            </a:r>
          </a:p>
        </p:txBody>
      </p:sp>
      <p:sp>
        <p:nvSpPr>
          <p:cNvPr id="3" name="Footer Placeholder 2">
            <a:extLst>
              <a:ext uri="{FF2B5EF4-FFF2-40B4-BE49-F238E27FC236}">
                <a16:creationId xmlns:a16="http://schemas.microsoft.com/office/drawing/2014/main" id="{4D94EB89-5529-C340-94D2-A5FA1162B7B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E5764805-7CFC-584C-B493-C76C883744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24203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8E543-0993-0640-863E-D16A8FA1CF69}"/>
              </a:ext>
            </a:extLst>
          </p:cNvPr>
          <p:cNvSpPr>
            <a:spLocks noGrp="1"/>
          </p:cNvSpPr>
          <p:nvPr>
            <p:ph idx="1"/>
          </p:nvPr>
        </p:nvSpPr>
        <p:spPr/>
        <p:txBody>
          <a:bodyPr/>
          <a:lstStyle/>
          <a:p>
            <a:pPr marL="0" indent="0">
              <a:buNone/>
            </a:pPr>
            <a:r>
              <a:rPr lang="en-US" dirty="0"/>
              <a:t>With a partner, continue working through problems 4 – 12. </a:t>
            </a:r>
          </a:p>
        </p:txBody>
      </p:sp>
      <p:sp>
        <p:nvSpPr>
          <p:cNvPr id="3" name="Footer Placeholder 2">
            <a:extLst>
              <a:ext uri="{FF2B5EF4-FFF2-40B4-BE49-F238E27FC236}">
                <a16:creationId xmlns:a16="http://schemas.microsoft.com/office/drawing/2014/main" id="{4D94EB89-5529-C340-94D2-A5FA1162B7B9}"/>
              </a:ext>
            </a:extLst>
          </p:cNvPr>
          <p:cNvSpPr>
            <a:spLocks noGrp="1"/>
          </p:cNvSpPr>
          <p:nvPr>
            <p:ph type="ftr" sz="quarter" idx="11"/>
          </p:nvPr>
        </p:nvSpPr>
        <p:spPr/>
        <p:txBody>
          <a:bodyPr/>
          <a:lstStyle/>
          <a:p>
            <a:r>
              <a:rPr lang="en-US" dirty="0"/>
              <a:t>Unit 2 ● Lesson 7</a:t>
            </a:r>
          </a:p>
        </p:txBody>
      </p:sp>
      <p:sp>
        <p:nvSpPr>
          <p:cNvPr id="4" name="Title 3">
            <a:extLst>
              <a:ext uri="{FF2B5EF4-FFF2-40B4-BE49-F238E27FC236}">
                <a16:creationId xmlns:a16="http://schemas.microsoft.com/office/drawing/2014/main" id="{E5764805-7CFC-584C-B493-C76C88374403}"/>
              </a:ext>
            </a:extLst>
          </p:cNvPr>
          <p:cNvSpPr>
            <a:spLocks noGrp="1"/>
          </p:cNvSpPr>
          <p:nvPr>
            <p:ph type="title"/>
          </p:nvPr>
        </p:nvSpPr>
        <p:spPr/>
        <p:txBody>
          <a:bodyPr/>
          <a:lstStyle/>
          <a:p>
            <a:r>
              <a:rPr lang="en-US" dirty="0"/>
              <a:t>Logs Go Viral</a:t>
            </a:r>
          </a:p>
        </p:txBody>
      </p:sp>
    </p:spTree>
    <p:extLst>
      <p:ext uri="{BB962C8B-B14F-4D97-AF65-F5344CB8AC3E}">
        <p14:creationId xmlns:p14="http://schemas.microsoft.com/office/powerpoint/2010/main" val="1018352425"/>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KST36QS7YUKS-17149278-85497</_dlc_DocId>
    <_dlc_DocIdUrl xmlns="e6b18dcd-00de-4a4b-a809-bf649cda40bd">
      <Url>https://k12mnps.sharepoint.com/sites/014-CMGS-CI/_layouts/15/DocIdRedir.aspx?ID=KST36QS7YUKS-17149278-85497</Url>
      <Description>KST36QS7YUKS-17149278-85497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30C0C0-AE80-475C-8A36-5818A7051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CBF5E-DE76-4D71-B410-54751C1F747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8b135edc-aa13-4e9d-bff7-e67ebb7a4006"/>
    <ds:schemaRef ds:uri="eb208772-ddc5-4f6a-b383-d2629cd7e715"/>
    <ds:schemaRef ds:uri="http://schemas.microsoft.com/office/2006/metadata/properties"/>
    <ds:schemaRef ds:uri="b2c14416-9b3b-4ab9-bce7-0fcee5420287"/>
    <ds:schemaRef ds:uri="242144d6-166b-49e2-aa90-f25e9b00a53a"/>
    <ds:schemaRef ds:uri="e6b18dcd-00de-4a4b-a809-bf649cda40bd"/>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EF559826-5CB3-43F5-92E8-215DF81FE2E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248</TotalTime>
  <Words>1468</Words>
  <Application>Microsoft Macintosh PowerPoint</Application>
  <PresentationFormat>Widescreen</PresentationFormat>
  <Paragraphs>75</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vt:lpstr>
      <vt:lpstr>Avenir Black</vt:lpstr>
      <vt:lpstr>Avenir Book</vt:lpstr>
      <vt:lpstr>Calibri</vt:lpstr>
      <vt:lpstr>Cambria Math</vt:lpstr>
      <vt:lpstr>Century Gothic</vt:lpstr>
      <vt:lpstr>Office Theme</vt:lpstr>
      <vt:lpstr>Lesson 7:  Logs Go Viral</vt:lpstr>
      <vt:lpstr>PowerPoint Presentation</vt:lpstr>
      <vt:lpstr>Logs Go Viral</vt:lpstr>
      <vt:lpstr>Logs Go Viral</vt:lpstr>
      <vt:lpstr>Logs Go Viral</vt:lpstr>
      <vt:lpstr>Logs Go Viral</vt:lpstr>
      <vt:lpstr>Logs Go Viral</vt:lpstr>
      <vt:lpstr>Logs Go Viral</vt:lpstr>
      <vt:lpstr>Logs Go Viral</vt:lpstr>
      <vt:lpstr>Logs Go Viral</vt:lpstr>
      <vt:lpstr>Logs Go Viral</vt:lpstr>
      <vt:lpstr>Logs Go Viral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3dbc9e37-9e84-4bc1-90fe-77655068a716</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