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6E_8BF74F3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9.png" ContentType="image/png; charset=utf-8"/>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5"/>
  </p:notesMasterIdLst>
  <p:handoutMasterIdLst>
    <p:handoutMasterId r:id="rId26"/>
  </p:handoutMasterIdLst>
  <p:sldIdLst>
    <p:sldId id="356" r:id="rId6"/>
    <p:sldId id="357" r:id="rId7"/>
    <p:sldId id="358" r:id="rId8"/>
    <p:sldId id="366" r:id="rId9"/>
    <p:sldId id="367" r:id="rId10"/>
    <p:sldId id="368" r:id="rId11"/>
    <p:sldId id="369" r:id="rId12"/>
    <p:sldId id="370" r:id="rId13"/>
    <p:sldId id="371" r:id="rId14"/>
    <p:sldId id="361" r:id="rId15"/>
    <p:sldId id="372" r:id="rId16"/>
    <p:sldId id="373" r:id="rId17"/>
    <p:sldId id="374" r:id="rId18"/>
    <p:sldId id="375" r:id="rId19"/>
    <p:sldId id="362" r:id="rId20"/>
    <p:sldId id="363" r:id="rId21"/>
    <p:sldId id="364" r:id="rId22"/>
    <p:sldId id="365"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B7278-D7B4-B48B-85CE-6EC5301C396B}" name="Adams, Quanita M" initials="AM" userId="S::qmadams@mnps.org::92d0b827-2280-4b44-8945-48fc1f152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8"/>
    <p:restoredTop sz="60976"/>
  </p:normalViewPr>
  <p:slideViewPr>
    <p:cSldViewPr snapToGrid="0">
      <p:cViewPr varScale="1">
        <p:scale>
          <a:sx n="48" d="100"/>
          <a:sy n="48" d="100"/>
        </p:scale>
        <p:origin x="1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6E_8BF74F36.xml><?xml version="1.0" encoding="utf-8"?>
<p188:cmLst xmlns:a="http://schemas.openxmlformats.org/drawingml/2006/main" xmlns:r="http://schemas.openxmlformats.org/officeDocument/2006/relationships" xmlns:p188="http://schemas.microsoft.com/office/powerpoint/2018/8/main">
  <p188:cm id="{849FEE16-169B-4F94-AF0F-AED2E0B25EF1}" authorId="{20EB7278-D7B4-B48B-85CE-6EC5301C396B}" created="2024-06-17T02:32:44.309">
    <pc:sldMkLst xmlns:pc="http://schemas.microsoft.com/office/powerpoint/2013/main/command">
      <pc:docMk/>
      <pc:sldMk cId="2348240694" sldId="366"/>
    </pc:sldMkLst>
    <p188:txBody>
      <a:bodyPr/>
      <a:lstStyle/>
      <a:p>
        <a:r>
          <a:rPr lang="en-US"/>
          <a:t>Lots of information here for a slide. Is this information provided in the text book.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ccess.openupresources.org/curricula/our-hs-math-tn/tn-aga/algebra-2/unit-2/lesson-6/teacher_five_practices.html#lesson-56318-explore-char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123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Notice that the two graphs in the solution for problem 5 are nearly the same. Trace along the curves so students can see the difference between the two functions. Ask students what conclusions they would draw about the importance of the number of compounding periods in the investment. If the number of compounding periods doesn’t make much difference, what variables do make a big difference for a given amount of principal? This is a good time for students to notice that since the amount in the account is growing exponentially, the amount doesn’t grow much in the first few years but takes off after a number of years.</a:t>
            </a:r>
            <a:endParaRPr lang="en-US" dirty="0"/>
          </a:p>
        </p:txBody>
      </p:sp>
    </p:spTree>
    <p:extLst>
      <p:ext uri="{BB962C8B-B14F-4D97-AF65-F5344CB8AC3E}">
        <p14:creationId xmlns:p14="http://schemas.microsoft.com/office/powerpoint/2010/main" val="59379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Wrap up the lesson with a discussion of the features of f(x)=</a:t>
            </a:r>
            <a:r>
              <a:rPr lang="en-US" sz="1200" b="0" i="0" kern="1200" dirty="0" err="1">
                <a:solidFill>
                  <a:schemeClr val="tx1"/>
                </a:solidFill>
                <a:effectLst/>
                <a:latin typeface="+mn-lt"/>
                <a:ea typeface="+mn-ea"/>
                <a:cs typeface="+mn-cs"/>
              </a:rPr>
              <a:t>e^x</a:t>
            </a:r>
            <a:r>
              <a:rPr lang="en-US" sz="1200" b="0" i="0" kern="1200" dirty="0">
                <a:solidFill>
                  <a:schemeClr val="tx1"/>
                </a:solidFill>
                <a:effectLst/>
                <a:latin typeface="+mn-lt"/>
                <a:ea typeface="+mn-ea"/>
                <a:cs typeface="+mn-cs"/>
              </a:rPr>
              <a:t>. Be sure to highlight how this function is similar to other exponential functions students have learned. Note the importance of e. Just as Pi occurs naturally as the ratio of the diameter to the circumference in a circle, e occurs naturally in continuous growth situations. The next task will provide more opportunities to work with continuous growth.</a:t>
            </a:r>
            <a:endParaRPr lang="en-US" dirty="0"/>
          </a:p>
        </p:txBody>
      </p:sp>
    </p:spTree>
    <p:extLst>
      <p:ext uri="{BB962C8B-B14F-4D97-AF65-F5344CB8AC3E}">
        <p14:creationId xmlns:p14="http://schemas.microsoft.com/office/powerpoint/2010/main" val="355187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a quick check to see that students understand how to use the number e in a formula. There will be more opportunities to work with the continuous growth formula in the next lesson. If there are common misconceptions or errors in student work, use the work in the next lesson to address the misconceptions.</a:t>
            </a:r>
            <a:endParaRPr lang="en-US" dirty="0"/>
          </a:p>
        </p:txBody>
      </p:sp>
    </p:spTree>
    <p:extLst>
      <p:ext uri="{BB962C8B-B14F-4D97-AF65-F5344CB8AC3E}">
        <p14:creationId xmlns:p14="http://schemas.microsoft.com/office/powerpoint/2010/main" val="203270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Routine: </a:t>
            </a:r>
            <a:r>
              <a:rPr lang="en-US" sz="1200" b="0" i="0" kern="1200" dirty="0">
                <a:solidFill>
                  <a:schemeClr val="tx1"/>
                </a:solidFill>
                <a:effectLst/>
                <a:latin typeface="+mn-lt"/>
                <a:ea typeface="+mn-ea"/>
                <a:cs typeface="+mn-cs"/>
              </a:rPr>
              <a:t>Pause and Record</a:t>
            </a:r>
          </a:p>
          <a:p>
            <a:br>
              <a:rPr lang="en-US" dirty="0"/>
            </a:br>
            <a:r>
              <a:rPr lang="en-US" sz="1200" b="0" i="0" kern="1200" dirty="0">
                <a:solidFill>
                  <a:schemeClr val="tx1"/>
                </a:solidFill>
                <a:effectLst/>
                <a:latin typeface="+mn-lt"/>
                <a:ea typeface="+mn-ea"/>
                <a:cs typeface="+mn-cs"/>
              </a:rPr>
              <a:t>Begin the lesson by asking students what it means to earn compound interest on an investment. Discuss with students that when an account pays compound interest, interest is earned on the entire amount in the account at the time, which includes the principal and any interest that was previously earned. Compound interest accounts have a specific compounding period, which is how often the interest is paid. Make sure that students understand what is being asked and the various parts of the compound interest formula explained in the task. </a:t>
            </a:r>
            <a:endParaRPr lang="en-US" dirty="0"/>
          </a:p>
        </p:txBody>
      </p:sp>
    </p:spTree>
    <p:extLst>
      <p:ext uri="{BB962C8B-B14F-4D97-AF65-F5344CB8AC3E}">
        <p14:creationId xmlns:p14="http://schemas.microsoft.com/office/powerpoint/2010/main" val="2086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text</a:t>
            </a:r>
          </a:p>
        </p:txBody>
      </p:sp>
    </p:spTree>
    <p:extLst>
      <p:ext uri="{BB962C8B-B14F-4D97-AF65-F5344CB8AC3E}">
        <p14:creationId xmlns:p14="http://schemas.microsoft.com/office/powerpoint/2010/main" val="13644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649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Model how to use the formula with problem 1 and then have students complete problem 2 individually, making sure students are able to use the formula and calculator to correctly answer.</a:t>
            </a:r>
            <a:endParaRPr lang="en-US" dirty="0"/>
          </a:p>
        </p:txBody>
      </p:sp>
    </p:spTree>
    <p:extLst>
      <p:ext uri="{BB962C8B-B14F-4D97-AF65-F5344CB8AC3E}">
        <p14:creationId xmlns:p14="http://schemas.microsoft.com/office/powerpoint/2010/main" val="104122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Model how to use the formula with problem 1 and then have students complete problem 2 individually, making sure students are able to use the formula and calculator to correctly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students, </a:t>
            </a:r>
            <a:r>
              <a:rPr lang="en-US" dirty="0"/>
              <a:t>Does increasing the number of compounding periods have a big effect on how much money is earned?</a:t>
            </a:r>
            <a:r>
              <a:rPr lang="en-US" sz="1200" b="0" i="0" kern="1200" dirty="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292148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the discussion of the first part of the task with a student created table.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students what they notice about the table. What would the graph of this function look like based on the table? If students have tried to create a graph, ask them to show their work. If not, ask students how they could see the function graphically using the formula.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 technology to graph: . It may be necessary to discuss how the work done to create the table leads to this function. Depending on the window selected, this graph may look like a horizontal line. Ask students to interpret what they see. Is the graph actually horizontal? Trace along the graph to show that it is actually increasing very slightly as it converges toward .</a:t>
            </a:r>
          </a:p>
          <a:p>
            <a:r>
              <a:rPr lang="en-US" sz="1200" b="0" i="0" kern="1200" dirty="0">
                <a:solidFill>
                  <a:schemeClr val="tx1"/>
                </a:solidFill>
                <a:effectLst/>
                <a:latin typeface="+mn-lt"/>
                <a:ea typeface="+mn-ea"/>
                <a:cs typeface="+mn-cs"/>
              </a:rPr>
              <a:t>Tell students that the analysis they have done in problem 3 has led people to think about what would happen mathematically if money in an account were compounded continuously. Explain the formula given in the task, with all the variables being the same as the previous formula, but without the number of compounds per year. Make sure that students understand that  in the formula is a constant that they can find on their calculators, not a variable. </a:t>
            </a:r>
          </a:p>
          <a:p>
            <a:br>
              <a:rPr lang="en-US" dirty="0"/>
            </a:br>
            <a:endParaRPr lang="en-US" dirty="0"/>
          </a:p>
        </p:txBody>
      </p:sp>
    </p:spTree>
    <p:extLst>
      <p:ext uri="{BB962C8B-B14F-4D97-AF65-F5344CB8AC3E}">
        <p14:creationId xmlns:p14="http://schemas.microsoft.com/office/powerpoint/2010/main" val="417846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on problems 4 and 5 with their partners, check to see that they are able to use the compound interest formula. Problems 4 and 5 connect to work with problem 3 to show the effect of changing the number of compounding periods. Students may not recognize that t is the independent variable and the amount of money in the account is the dependent variable, partly because the graph they worked with previously had the number of compounding periods as the independent variable. If students are having trouble with this, ask them what parts of the formula they know and what they are looking for. They have been given values for everything but time and the amount of money in the account. For problem 5, students may need support in finding a viewing window and tracing the functions to recognize the difference between the functions over time. Encourage students to look past ten years because the differences become more noticeable over time.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the second part of the discussion by selecting a student to share problem 4 who has correctly used the two formulas to compare the accounts. To discuss the problems in Part II, choose a student to share problem 7 who used technology to graph y=</a:t>
            </a:r>
            <a:r>
              <a:rPr lang="en-US" sz="1200" b="0" i="0" kern="1200" dirty="0" err="1">
                <a:solidFill>
                  <a:schemeClr val="tx1"/>
                </a:solidFill>
                <a:effectLst/>
                <a:latin typeface="+mn-lt"/>
                <a:ea typeface="+mn-ea"/>
                <a:cs typeface="+mn-cs"/>
              </a:rPr>
              <a:t>e^x</a:t>
            </a:r>
            <a:r>
              <a:rPr lang="en-US" sz="1200" b="0" i="0" kern="1200" dirty="0">
                <a:solidFill>
                  <a:schemeClr val="tx1"/>
                </a:solidFill>
                <a:effectLst/>
                <a:latin typeface="+mn-lt"/>
                <a:ea typeface="+mn-ea"/>
                <a:cs typeface="+mn-cs"/>
              </a:rPr>
              <a:t> and identify its mathematical features such as domain and range.</a:t>
            </a:r>
          </a:p>
          <a:p>
            <a:br>
              <a:rPr lang="en-US" sz="1200" b="0" i="0" u="none" strike="noStrike" kern="1200" dirty="0">
                <a:solidFill>
                  <a:schemeClr val="tx1"/>
                </a:solidFill>
                <a:effectLst/>
                <a:latin typeface="+mn-lt"/>
                <a:ea typeface="+mn-ea"/>
                <a:cs typeface="+mn-cs"/>
                <a:hlinkClick r:id="rId3"/>
              </a:rPr>
            </a:br>
            <a:endParaRPr lang="en-US" sz="1200" b="0" i="0" kern="1200" dirty="0">
              <a:solidFill>
                <a:schemeClr val="tx1"/>
              </a:solidFill>
              <a:effectLst/>
              <a:latin typeface="+mn-lt"/>
              <a:ea typeface="+mn-ea"/>
              <a:cs typeface="+mn-cs"/>
            </a:endParaRPr>
          </a:p>
          <a:p>
            <a:br>
              <a:rPr lang="en-US" dirty="0"/>
            </a:br>
            <a:endParaRPr lang="en-US" dirty="0"/>
          </a:p>
        </p:txBody>
      </p:sp>
    </p:spTree>
    <p:extLst>
      <p:ext uri="{BB962C8B-B14F-4D97-AF65-F5344CB8AC3E}">
        <p14:creationId xmlns:p14="http://schemas.microsoft.com/office/powerpoint/2010/main" val="276094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105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png"/><Relationship Id="rId4" Type="http://schemas.microsoft.com/office/2007/relationships/hdphoto" Target="../media/hdphoto13.wdp"/><Relationship Id="rId9" Type="http://schemas.microsoft.com/office/2007/relationships/hdphoto" Target="../media/hdphoto14.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596901"/>
            <a:ext cx="8926285" cy="640080"/>
            <a:chOff x="8138886" y="968650"/>
            <a:chExt cx="2079176" cy="541065"/>
          </a:xfrm>
          <a:solidFill>
            <a:schemeClr val="accent2"/>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227"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032387"/>
            <a:ext cx="10515600" cy="481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6FEB9-074C-981A-CB90-56128763BC19}"/>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3080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49B551F4-180C-5848-95E8-11D5CE0DADF7}"/>
              </a:ext>
            </a:extLst>
          </p:cNvPr>
          <p:cNvSpPr>
            <a:spLocks noGrp="1"/>
          </p:cNvSpPr>
          <p:nvPr>
            <p:ph idx="12" hasCustomPrompt="1"/>
          </p:nvPr>
        </p:nvSpPr>
        <p:spPr>
          <a:xfrm>
            <a:off x="2891149" y="2794619"/>
            <a:ext cx="6400800" cy="1620065"/>
          </a:xfrm>
        </p:spPr>
        <p:txBody>
          <a:bodyP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9670"/>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dirty="0"/>
              <a:t>Unit 2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smos.com/calculator/9g2rmglxlw"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6E_8BF74F36.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ADA1-5F7F-7548-9B86-FA768B4892A6}"/>
              </a:ext>
            </a:extLst>
          </p:cNvPr>
          <p:cNvSpPr>
            <a:spLocks noGrp="1"/>
          </p:cNvSpPr>
          <p:nvPr>
            <p:ph type="ctrTitle"/>
          </p:nvPr>
        </p:nvSpPr>
        <p:spPr/>
        <p:txBody>
          <a:bodyPr/>
          <a:lstStyle/>
          <a:p>
            <a:r>
              <a:rPr lang="en-US" dirty="0"/>
              <a:t>Lesson 6:</a:t>
            </a:r>
            <a:br>
              <a:rPr lang="en-US" dirty="0"/>
            </a:br>
            <a:r>
              <a:rPr lang="en-US" dirty="0"/>
              <a:t>Compounding the Problem</a:t>
            </a:r>
          </a:p>
        </p:txBody>
      </p:sp>
      <p:sp>
        <p:nvSpPr>
          <p:cNvPr id="3" name="Subtitle 2">
            <a:extLst>
              <a:ext uri="{FF2B5EF4-FFF2-40B4-BE49-F238E27FC236}">
                <a16:creationId xmlns:a16="http://schemas.microsoft.com/office/drawing/2014/main" id="{803ECAF4-B47D-E446-B77B-EB4D109D493D}"/>
              </a:ext>
            </a:extLst>
          </p:cNvPr>
          <p:cNvSpPr>
            <a:spLocks noGrp="1"/>
          </p:cNvSpPr>
          <p:nvPr>
            <p:ph type="subTitle" idx="1"/>
          </p:nvPr>
        </p:nvSpPr>
        <p:spPr/>
        <p:txBody>
          <a:bodyPr/>
          <a:lstStyle/>
          <a:p>
            <a:r>
              <a:rPr lang="en-US" dirty="0"/>
              <a:t>Logarithmic Functions</a:t>
            </a:r>
          </a:p>
        </p:txBody>
      </p:sp>
    </p:spTree>
    <p:extLst>
      <p:ext uri="{BB962C8B-B14F-4D97-AF65-F5344CB8AC3E}">
        <p14:creationId xmlns:p14="http://schemas.microsoft.com/office/powerpoint/2010/main" val="1474494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78F584-2DED-5346-BA42-2A0EEB72858F}"/>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D77AC9C7-F336-A44E-A8CE-829071EF289E}"/>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2A046320-2F84-0A4D-8696-E9DF4E5FBFFD}"/>
              </a:ext>
            </a:extLst>
          </p:cNvPr>
          <p:cNvSpPr>
            <a:spLocks noGrp="1"/>
          </p:cNvSpPr>
          <p:nvPr>
            <p:ph type="title"/>
          </p:nvPr>
        </p:nvSpPr>
        <p:spPr/>
        <p:txBody>
          <a:bodyPr/>
          <a:lstStyle/>
          <a:p>
            <a:r>
              <a:rPr lang="en-US" dirty="0"/>
              <a:t>Compounding the Problem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8D4648-2573-134C-954D-6C45A9EBE638}"/>
                  </a:ext>
                </a:extLst>
              </p:cNvPr>
              <p:cNvSpPr txBox="1"/>
              <p:nvPr/>
            </p:nvSpPr>
            <p:spPr>
              <a:xfrm>
                <a:off x="7332133" y="5264924"/>
                <a:ext cx="3921716" cy="613758"/>
              </a:xfrm>
              <a:prstGeom prst="rect">
                <a:avLst/>
              </a:prstGeom>
              <a:noFill/>
            </p:spPr>
            <p:txBody>
              <a:bodyPr wrap="square" rtlCol="0">
                <a:spAutoFit/>
              </a:bodyPr>
              <a:lstStyle/>
              <a:p>
                <a:pPr algn="ctr"/>
                <a:r>
                  <a:rPr lang="en-US" sz="2000" dirty="0">
                    <a:hlinkClick r:id="rId3"/>
                  </a:rPr>
                  <a:t>Link to Graph: </a:t>
                </a:r>
                <a14:m>
                  <m:oMath xmlns:m="http://schemas.openxmlformats.org/officeDocument/2006/math">
                    <m:r>
                      <a:rPr lang="en-US" sz="2000" b="0" i="1" smtClean="0">
                        <a:latin typeface="Cambria Math" panose="02040503050406030204" pitchFamily="18" charset="0"/>
                        <a:hlinkClick r:id="rId3"/>
                      </a:rPr>
                      <m:t>𝑦</m:t>
                    </m:r>
                    <m:r>
                      <a:rPr lang="en-US" sz="2000" b="0" i="1" smtClean="0">
                        <a:latin typeface="Cambria Math" panose="02040503050406030204" pitchFamily="18" charset="0"/>
                        <a:hlinkClick r:id="rId3"/>
                      </a:rPr>
                      <m:t>=100</m:t>
                    </m:r>
                    <m:sSup>
                      <m:sSupPr>
                        <m:ctrlPr>
                          <a:rPr lang="en-US" sz="2000" b="0" i="1" smtClean="0">
                            <a:latin typeface="Cambria Math" panose="02040503050406030204" pitchFamily="18" charset="0"/>
                            <a:hlinkClick r:id="rId3"/>
                          </a:rPr>
                        </m:ctrlPr>
                      </m:sSupPr>
                      <m:e>
                        <m:d>
                          <m:dPr>
                            <m:ctrlPr>
                              <a:rPr lang="en-US" sz="2000" b="0" i="1" smtClean="0">
                                <a:latin typeface="Cambria Math" panose="02040503050406030204" pitchFamily="18" charset="0"/>
                                <a:hlinkClick r:id="rId3"/>
                              </a:rPr>
                            </m:ctrlPr>
                          </m:dPr>
                          <m:e>
                            <m:r>
                              <a:rPr lang="en-US" sz="2000" b="0" i="1" smtClean="0">
                                <a:latin typeface="Cambria Math" panose="02040503050406030204" pitchFamily="18" charset="0"/>
                                <a:hlinkClick r:id="rId3"/>
                              </a:rPr>
                              <m:t>1+</m:t>
                            </m:r>
                            <m:f>
                              <m:fPr>
                                <m:ctrlPr>
                                  <a:rPr lang="en-US" sz="2000" b="0" i="1" smtClean="0">
                                    <a:latin typeface="Cambria Math" panose="02040503050406030204" pitchFamily="18" charset="0"/>
                                    <a:hlinkClick r:id="rId3"/>
                                  </a:rPr>
                                </m:ctrlPr>
                              </m:fPr>
                              <m:num>
                                <m:r>
                                  <a:rPr lang="en-US" sz="2000" b="0" i="1" smtClean="0">
                                    <a:latin typeface="Cambria Math" panose="02040503050406030204" pitchFamily="18" charset="0"/>
                                    <a:hlinkClick r:id="rId3"/>
                                  </a:rPr>
                                  <m:t>.05</m:t>
                                </m:r>
                              </m:num>
                              <m:den>
                                <m:r>
                                  <a:rPr lang="en-US" sz="2000" b="0" i="1" smtClean="0">
                                    <a:latin typeface="Cambria Math" panose="02040503050406030204" pitchFamily="18" charset="0"/>
                                    <a:hlinkClick r:id="rId3"/>
                                  </a:rPr>
                                  <m:t>𝑥</m:t>
                                </m:r>
                              </m:den>
                            </m:f>
                          </m:e>
                        </m:d>
                      </m:e>
                      <m:sup>
                        <m:r>
                          <a:rPr lang="en-US" sz="2000" b="0" i="1" smtClean="0">
                            <a:latin typeface="Cambria Math" panose="02040503050406030204" pitchFamily="18" charset="0"/>
                            <a:hlinkClick r:id="rId3"/>
                          </a:rPr>
                          <m:t>20</m:t>
                        </m:r>
                        <m:r>
                          <a:rPr lang="en-US" sz="2000" b="0" i="1" smtClean="0">
                            <a:latin typeface="Cambria Math" panose="02040503050406030204" pitchFamily="18" charset="0"/>
                            <a:hlinkClick r:id="rId3"/>
                          </a:rPr>
                          <m:t>𝑥</m:t>
                        </m:r>
                      </m:sup>
                    </m:sSup>
                  </m:oMath>
                </a14:m>
                <a:endParaRPr lang="en-US" sz="2000" dirty="0"/>
              </a:p>
            </p:txBody>
          </p:sp>
        </mc:Choice>
        <mc:Fallback xmlns="">
          <p:sp>
            <p:nvSpPr>
              <p:cNvPr id="5" name="TextBox 4">
                <a:extLst>
                  <a:ext uri="{FF2B5EF4-FFF2-40B4-BE49-F238E27FC236}">
                    <a16:creationId xmlns:a16="http://schemas.microsoft.com/office/drawing/2014/main" id="{908D4648-2573-134C-954D-6C45A9EBE638}"/>
                  </a:ext>
                </a:extLst>
              </p:cNvPr>
              <p:cNvSpPr txBox="1">
                <a:spLocks noRot="1" noChangeAspect="1" noMove="1" noResize="1" noEditPoints="1" noAdjustHandles="1" noChangeArrowheads="1" noChangeShapeType="1" noTextEdit="1"/>
              </p:cNvSpPr>
              <p:nvPr/>
            </p:nvSpPr>
            <p:spPr>
              <a:xfrm>
                <a:off x="7332133" y="5264924"/>
                <a:ext cx="3921716" cy="613758"/>
              </a:xfrm>
              <a:prstGeom prst="rect">
                <a:avLst/>
              </a:prstGeom>
              <a:blipFill>
                <a:blip r:embed="rId4"/>
                <a:stretch>
                  <a:fillRect l="-1290" b="-4082"/>
                </a:stretch>
              </a:blipFill>
            </p:spPr>
            <p:txBody>
              <a:bodyPr/>
              <a:lstStyle/>
              <a:p>
                <a:r>
                  <a:rPr lang="en-US">
                    <a:noFill/>
                  </a:rPr>
                  <a:t> </a:t>
                </a:r>
              </a:p>
            </p:txBody>
          </p:sp>
        </mc:Fallback>
      </mc:AlternateContent>
    </p:spTree>
    <p:extLst>
      <p:ext uri="{BB962C8B-B14F-4D97-AF65-F5344CB8AC3E}">
        <p14:creationId xmlns:p14="http://schemas.microsoft.com/office/powerpoint/2010/main" val="398626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73B4A3-93E3-BA4F-BC7B-512393682F9B}"/>
              </a:ext>
            </a:extLst>
          </p:cNvPr>
          <p:cNvSpPr>
            <a:spLocks noGrp="1"/>
          </p:cNvSpPr>
          <p:nvPr>
            <p:ph idx="1"/>
          </p:nvPr>
        </p:nvSpPr>
        <p:spPr/>
        <p:txBody>
          <a:bodyPr/>
          <a:lstStyle/>
          <a:p>
            <a:pPr marL="0" indent="0">
              <a:buNone/>
            </a:pPr>
            <a:r>
              <a:rPr lang="en-US" dirty="0"/>
              <a:t>With a partner, work through problems 3-7.</a:t>
            </a:r>
          </a:p>
        </p:txBody>
      </p:sp>
      <p:sp>
        <p:nvSpPr>
          <p:cNvPr id="3" name="Footer Placeholder 2">
            <a:extLst>
              <a:ext uri="{FF2B5EF4-FFF2-40B4-BE49-F238E27FC236}">
                <a16:creationId xmlns:a16="http://schemas.microsoft.com/office/drawing/2014/main" id="{612F9788-5D7E-DC45-8719-CCFC76C6A762}"/>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A3BA7FD8-E739-5C40-B2E0-27500E90DDB5}"/>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414240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3B75EC8-C807-A545-BFA5-DF7A72AB6965}"/>
                  </a:ext>
                </a:extLst>
              </p:cNvPr>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𝑃</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𝑟𝑡</m:t>
                          </m:r>
                        </m:sup>
                      </m:sSup>
                    </m:oMath>
                  </m:oMathPara>
                </a14:m>
                <a:endParaRPr lang="en-US" dirty="0"/>
              </a:p>
              <a:p>
                <a:pPr marL="0" indent="0">
                  <a:buNone/>
                </a:pPr>
                <a14:m>
                  <m:oMath xmlns:m="http://schemas.openxmlformats.org/officeDocument/2006/math">
                    <m:r>
                      <a:rPr lang="en-US" i="1">
                        <a:latin typeface="Cambria Math" panose="02040503050406030204" pitchFamily="18" charset="0"/>
                      </a:rPr>
                      <m:t>𝑃</m:t>
                    </m:r>
                  </m:oMath>
                </a14:m>
                <a:r>
                  <a:rPr lang="en-US" dirty="0"/>
                  <a:t> = the principal, or the original amount invested in the account</a:t>
                </a:r>
              </a:p>
              <a:p>
                <a:pPr marL="0" indent="0">
                  <a:buNone/>
                </a:pPr>
                <a14:m>
                  <m:oMath xmlns:m="http://schemas.openxmlformats.org/officeDocument/2006/math">
                    <m:r>
                      <a:rPr lang="en-US" i="1">
                        <a:latin typeface="Cambria Math" panose="02040503050406030204" pitchFamily="18" charset="0"/>
                      </a:rPr>
                      <m:t>𝑟</m:t>
                    </m:r>
                  </m:oMath>
                </a14:m>
                <a:r>
                  <a:rPr lang="en-US" dirty="0"/>
                  <a:t>= the annual interest rate</a:t>
                </a:r>
              </a:p>
              <a:p>
                <a:pPr marL="0" indent="0">
                  <a:buNone/>
                </a:pPr>
                <a14:m>
                  <m:oMath xmlns:m="http://schemas.openxmlformats.org/officeDocument/2006/math">
                    <m:r>
                      <a:rPr lang="en-US" i="1">
                        <a:latin typeface="Cambria Math" panose="02040503050406030204" pitchFamily="18" charset="0"/>
                      </a:rPr>
                      <m:t>𝑡</m:t>
                    </m:r>
                  </m:oMath>
                </a14:m>
                <a:r>
                  <a:rPr lang="en-US" dirty="0"/>
                  <a:t> = the number of years</a:t>
                </a:r>
              </a:p>
              <a:p>
                <a:pPr marL="0" indent="0">
                  <a:buNone/>
                </a:pPr>
                <a:endParaRPr lang="en-US" dirty="0"/>
              </a:p>
              <a:p>
                <a:pPr marL="0" indent="0">
                  <a:buNone/>
                </a:pPr>
                <a:endParaRPr lang="en-US" dirty="0"/>
              </a:p>
              <a:p>
                <a:pPr marL="0" lvl="0" indent="0">
                  <a:buNone/>
                </a:pPr>
                <a:r>
                  <a:rPr lang="en-US" dirty="0"/>
                  <a:t>4. It is fairly typical for savings accounts to be compounded monthly. Compare the amount of money in two savings accounts after </a:t>
                </a:r>
                <a14:m>
                  <m:oMath xmlns:m="http://schemas.openxmlformats.org/officeDocument/2006/math">
                    <m:r>
                      <a:rPr lang="en-US" i="1">
                        <a:latin typeface="Cambria Math" panose="02040503050406030204" pitchFamily="18" charset="0"/>
                      </a:rPr>
                      <m:t>10</m:t>
                    </m:r>
                  </m:oMath>
                </a14:m>
                <a:r>
                  <a:rPr lang="en-US" dirty="0"/>
                  <a:t> years with the same initial investment of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500</m:t>
                    </m:r>
                  </m:oMath>
                </a14:m>
                <a:r>
                  <a:rPr lang="en-US" dirty="0"/>
                  <a:t> and interest rate of </a:t>
                </a:r>
                <a14:m>
                  <m:oMath xmlns:m="http://schemas.openxmlformats.org/officeDocument/2006/math">
                    <m:r>
                      <a:rPr lang="en-US" i="1">
                        <a:latin typeface="Cambria Math" panose="02040503050406030204" pitchFamily="18" charset="0"/>
                      </a:rPr>
                      <m:t>3</m:t>
                    </m:r>
                    <m:r>
                      <a:rPr lang="en-US">
                        <a:latin typeface="Cambria Math" panose="02040503050406030204" pitchFamily="18" charset="0"/>
                      </a:rPr>
                      <m:t>%</m:t>
                    </m:r>
                  </m:oMath>
                </a14:m>
                <a:r>
                  <a:rPr lang="en-US" dirty="0"/>
                  <a:t> in each account if the first account is compounded monthly and the second account is compounded continuously.</a:t>
                </a:r>
              </a:p>
            </p:txBody>
          </p:sp>
        </mc:Choice>
        <mc:Fallback xmlns="">
          <p:sp>
            <p:nvSpPr>
              <p:cNvPr id="2" name="Content Placeholder 1">
                <a:extLst>
                  <a:ext uri="{FF2B5EF4-FFF2-40B4-BE49-F238E27FC236}">
                    <a16:creationId xmlns:a16="http://schemas.microsoft.com/office/drawing/2014/main" id="{63B75EC8-C807-A545-BFA5-DF7A72AB6965}"/>
                  </a:ext>
                </a:extLst>
              </p:cNvPr>
              <p:cNvSpPr>
                <a:spLocks noGrp="1" noRot="1" noChangeAspect="1" noMove="1" noResize="1" noEditPoints="1" noAdjustHandles="1" noChangeArrowheads="1" noChangeShapeType="1" noTextEdit="1"/>
              </p:cNvSpPr>
              <p:nvPr>
                <p:ph idx="1"/>
              </p:nvPr>
            </p:nvSpPr>
            <p:spPr>
              <a:blipFill>
                <a:blip r:embed="rId3"/>
                <a:stretch>
                  <a:fillRect l="-965" r="-132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E6F9BFB-AA18-404E-926C-6C880D1CD046}"/>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B1C38087-F8A8-3B44-B522-6FC8054369F4}"/>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45937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3B75EC8-C807-A545-BFA5-DF7A72AB6965}"/>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𝑃</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𝑟𝑡</m:t>
                          </m:r>
                        </m:sup>
                      </m:sSup>
                    </m:oMath>
                  </m:oMathPara>
                </a14:m>
                <a:endParaRPr lang="en-US" dirty="0"/>
              </a:p>
              <a:p>
                <a:pPr marL="0" indent="0">
                  <a:buNone/>
                </a:pPr>
                <a14:m>
                  <m:oMath xmlns:m="http://schemas.openxmlformats.org/officeDocument/2006/math">
                    <m:r>
                      <a:rPr lang="en-US" i="1">
                        <a:latin typeface="Cambria Math" panose="02040503050406030204" pitchFamily="18" charset="0"/>
                      </a:rPr>
                      <m:t>𝑃</m:t>
                    </m:r>
                  </m:oMath>
                </a14:m>
                <a:r>
                  <a:rPr lang="en-US" dirty="0"/>
                  <a:t> = the principal, or the original amount invested in the account</a:t>
                </a:r>
              </a:p>
              <a:p>
                <a:pPr marL="0" indent="0">
                  <a:buNone/>
                </a:pPr>
                <a14:m>
                  <m:oMath xmlns:m="http://schemas.openxmlformats.org/officeDocument/2006/math">
                    <m:r>
                      <a:rPr lang="en-US" i="1">
                        <a:latin typeface="Cambria Math" panose="02040503050406030204" pitchFamily="18" charset="0"/>
                      </a:rPr>
                      <m:t>𝑟</m:t>
                    </m:r>
                  </m:oMath>
                </a14:m>
                <a:r>
                  <a:rPr lang="en-US" dirty="0"/>
                  <a:t>= the annual interest rate</a:t>
                </a:r>
              </a:p>
              <a:p>
                <a:pPr marL="0" indent="0">
                  <a:buNone/>
                </a:pPr>
                <a14:m>
                  <m:oMath xmlns:m="http://schemas.openxmlformats.org/officeDocument/2006/math">
                    <m:r>
                      <a:rPr lang="en-US" i="1">
                        <a:latin typeface="Cambria Math" panose="02040503050406030204" pitchFamily="18" charset="0"/>
                      </a:rPr>
                      <m:t>𝑡</m:t>
                    </m:r>
                  </m:oMath>
                </a14:m>
                <a:r>
                  <a:rPr lang="en-US" dirty="0"/>
                  <a:t> = the number of years</a:t>
                </a:r>
              </a:p>
              <a:p>
                <a:pPr marL="0" indent="0">
                  <a:buNone/>
                </a:pPr>
                <a:endParaRPr lang="en-US" dirty="0"/>
              </a:p>
              <a:p>
                <a:pPr marL="0" lvl="0" indent="0">
                  <a:buNone/>
                </a:pPr>
                <a:r>
                  <a:rPr lang="en-US" dirty="0"/>
                  <a:t>5. Use technology to compare the graphs of the two accounts. What conclusions would you draw about the effect of changing the number of compounding periods on a savings account?</a:t>
                </a:r>
              </a:p>
              <a:p>
                <a:endParaRPr lang="en-US" dirty="0"/>
              </a:p>
            </p:txBody>
          </p:sp>
        </mc:Choice>
        <mc:Fallback xmlns="">
          <p:sp>
            <p:nvSpPr>
              <p:cNvPr id="2" name="Content Placeholder 1">
                <a:extLst>
                  <a:ext uri="{FF2B5EF4-FFF2-40B4-BE49-F238E27FC236}">
                    <a16:creationId xmlns:a16="http://schemas.microsoft.com/office/drawing/2014/main" id="{63B75EC8-C807-A545-BFA5-DF7A72AB6965}"/>
                  </a:ext>
                </a:extLst>
              </p:cNvPr>
              <p:cNvSpPr>
                <a:spLocks noGrp="1" noRot="1" noChangeAspect="1" noMove="1" noResize="1" noEditPoints="1" noAdjustHandles="1" noChangeArrowheads="1" noChangeShapeType="1" noTextEdit="1"/>
              </p:cNvSpPr>
              <p:nvPr>
                <p:ph idx="1"/>
              </p:nvPr>
            </p:nvSpPr>
            <p:spPr>
              <a:blipFill>
                <a:blip r:embed="rId3"/>
                <a:stretch>
                  <a:fillRect l="-108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E6F9BFB-AA18-404E-926C-6C880D1CD046}"/>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B1C38087-F8A8-3B44-B522-6FC8054369F4}"/>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331542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DF5B12F-6A7E-4C4A-B531-84E085339CE3}"/>
                  </a:ext>
                </a:extLst>
              </p:cNvPr>
              <p:cNvSpPr>
                <a:spLocks noGrp="1"/>
              </p:cNvSpPr>
              <p:nvPr>
                <p:ph idx="1"/>
              </p:nvPr>
            </p:nvSpPr>
            <p:spPr>
              <a:xfrm>
                <a:off x="738250" y="1527344"/>
                <a:ext cx="5222284" cy="4351338"/>
              </a:xfrm>
            </p:spPr>
            <p:txBody>
              <a:bodyPr/>
              <a:lstStyle/>
              <a:p>
                <a:pPr marL="0" indent="0">
                  <a:buNone/>
                </a:pPr>
                <a:r>
                  <a:rPr lang="en-US" sz="2400" dirty="0"/>
                  <a:t>Since </a:t>
                </a:r>
                <a14:m>
                  <m:oMath xmlns:m="http://schemas.openxmlformats.org/officeDocument/2006/math">
                    <m:r>
                      <a:rPr lang="en-US" sz="2400" i="1">
                        <a:latin typeface="Cambria Math" panose="02040503050406030204" pitchFamily="18" charset="0"/>
                      </a:rPr>
                      <m:t>𝑒</m:t>
                    </m:r>
                  </m:oMath>
                </a14:m>
                <a:r>
                  <a:rPr lang="en-US" sz="2400" dirty="0"/>
                  <a:t> is widely used to model exponential growth and decay in many contexts, let’s get a little more familiar with the base </a:t>
                </a:r>
                <a14:m>
                  <m:oMath xmlns:m="http://schemas.openxmlformats.org/officeDocument/2006/math">
                    <m:r>
                      <a:rPr lang="en-US" sz="2400" i="1">
                        <a:latin typeface="Cambria Math" panose="02040503050406030204" pitchFamily="18" charset="0"/>
                      </a:rPr>
                      <m:t>𝑒</m:t>
                    </m:r>
                  </m:oMath>
                </a14:m>
                <a:r>
                  <a:rPr lang="en-US" sz="2400" dirty="0"/>
                  <a:t> exponential function:</a:t>
                </a:r>
              </a:p>
              <a:p>
                <a:pPr marL="0" indent="0">
                  <a:buNone/>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𝑥</m:t>
                          </m:r>
                        </m:sup>
                      </m:sSup>
                    </m:oMath>
                  </m:oMathPara>
                </a14:m>
                <a:endParaRPr lang="en-US" sz="2400" dirty="0"/>
              </a:p>
              <a:p>
                <a:pPr marL="0" indent="0">
                  <a:buNone/>
                </a:pPr>
                <a:endParaRPr lang="en-US" sz="2400" dirty="0"/>
              </a:p>
              <a:p>
                <a:pPr marL="0" indent="0">
                  <a:buNone/>
                </a:pPr>
                <a:r>
                  <a:rPr lang="en-US" sz="2400" dirty="0"/>
                  <a:t>7. Create a table and a graph and describe the mathematical features of </a:t>
                </a:r>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oMath>
                </a14:m>
                <a:r>
                  <a:rPr lang="en-US" sz="2400" dirty="0"/>
                  <a:t>.</a:t>
                </a:r>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8DF5B12F-6A7E-4C4A-B531-84E085339CE3}"/>
                  </a:ext>
                </a:extLst>
              </p:cNvPr>
              <p:cNvSpPr>
                <a:spLocks noGrp="1" noRot="1" noChangeAspect="1" noMove="1" noResize="1" noEditPoints="1" noAdjustHandles="1" noChangeArrowheads="1" noChangeShapeType="1" noTextEdit="1"/>
              </p:cNvSpPr>
              <p:nvPr>
                <p:ph idx="1"/>
              </p:nvPr>
            </p:nvSpPr>
            <p:spPr>
              <a:xfrm>
                <a:off x="738250" y="1527344"/>
                <a:ext cx="5222284" cy="4351338"/>
              </a:xfrm>
              <a:blipFill>
                <a:blip r:embed="rId3"/>
                <a:stretch>
                  <a:fillRect l="-1699" t="-2041" r="-97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B65BC44-C727-7149-97E3-2AC1D06AFC17}"/>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C4B981A3-7D31-484B-B257-3AB3AB87F148}"/>
              </a:ext>
            </a:extLst>
          </p:cNvPr>
          <p:cNvSpPr>
            <a:spLocks noGrp="1"/>
          </p:cNvSpPr>
          <p:nvPr>
            <p:ph type="title"/>
          </p:nvPr>
        </p:nvSpPr>
        <p:spPr/>
        <p:txBody>
          <a:bodyPr/>
          <a:lstStyle/>
          <a:p>
            <a:r>
              <a:rPr lang="en-US" dirty="0"/>
              <a:t>Compounding the Problem</a:t>
            </a:r>
          </a:p>
        </p:txBody>
      </p:sp>
      <p:pic>
        <p:nvPicPr>
          <p:cNvPr id="5" name="Picture">
            <a:extLst>
              <a:ext uri="{FF2B5EF4-FFF2-40B4-BE49-F238E27FC236}">
                <a16:creationId xmlns:a16="http://schemas.microsoft.com/office/drawing/2014/main" id="{C3203246-4C29-7F49-9665-0A7533A74BF7}"/>
              </a:ext>
            </a:extLst>
          </p:cNvPr>
          <p:cNvPicPr/>
          <p:nvPr/>
        </p:nvPicPr>
        <p:blipFill>
          <a:blip r:embed="rId4"/>
          <a:stretch>
            <a:fillRect/>
          </a:stretch>
        </p:blipFill>
        <p:spPr bwMode="auto">
          <a:xfrm>
            <a:off x="6632574" y="1616717"/>
            <a:ext cx="4306359" cy="4172591"/>
          </a:xfrm>
          <a:prstGeom prst="rect">
            <a:avLst/>
          </a:prstGeom>
          <a:noFill/>
          <a:ln w="9525">
            <a:noFill/>
            <a:headEnd/>
            <a:tailEnd/>
          </a:ln>
        </p:spPr>
      </p:pic>
    </p:spTree>
    <p:extLst>
      <p:ext uri="{BB962C8B-B14F-4D97-AF65-F5344CB8AC3E}">
        <p14:creationId xmlns:p14="http://schemas.microsoft.com/office/powerpoint/2010/main" val="26786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52EF99F-DAB2-B44F-8BDF-B807D9C8BB24}"/>
                  </a:ext>
                </a:extLst>
              </p:cNvPr>
              <p:cNvSpPr>
                <a:spLocks noGrp="1"/>
              </p:cNvSpPr>
              <p:nvPr>
                <p:ph idx="1"/>
              </p:nvPr>
            </p:nvSpPr>
            <p:spPr/>
            <p:txBody>
              <a:bodyPr>
                <a:normAutofit/>
              </a:bodyPr>
              <a:lstStyle/>
              <a:p>
                <a:pPr marL="0" indent="0">
                  <a:buNone/>
                </a:pPr>
                <a:r>
                  <a:rPr lang="en-US" dirty="0"/>
                  <a:t>If you could invest your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100</m:t>
                    </m:r>
                  </m:oMath>
                </a14:m>
                <a:r>
                  <a:rPr lang="en-US" dirty="0"/>
                  <a:t> at </a:t>
                </a:r>
                <a14:m>
                  <m:oMath xmlns:m="http://schemas.openxmlformats.org/officeDocument/2006/math">
                    <m:r>
                      <a:rPr lang="en-US" i="1">
                        <a:latin typeface="Cambria Math" panose="02040503050406030204" pitchFamily="18" charset="0"/>
                      </a:rPr>
                      <m:t>5</m:t>
                    </m:r>
                    <m:r>
                      <a:rPr lang="en-US">
                        <a:latin typeface="Cambria Math" panose="02040503050406030204" pitchFamily="18" charset="0"/>
                      </a:rPr>
                      <m:t>%</m:t>
                    </m:r>
                  </m:oMath>
                </a14:m>
                <a:r>
                  <a:rPr lang="en-US" dirty="0"/>
                  <a:t> compounded quarterly, which change would have the biggest effect on the amount of money earned after </a:t>
                </a:r>
                <a14:m>
                  <m:oMath xmlns:m="http://schemas.openxmlformats.org/officeDocument/2006/math">
                    <m:r>
                      <a:rPr lang="en-US" i="1">
                        <a:latin typeface="Cambria Math" panose="02040503050406030204" pitchFamily="18" charset="0"/>
                      </a:rPr>
                      <m:t>20</m:t>
                    </m:r>
                  </m:oMath>
                </a14:m>
                <a:r>
                  <a:rPr lang="en-US" dirty="0"/>
                  <a:t> years?</a:t>
                </a:r>
              </a:p>
              <a:p>
                <a:pPr marL="514350" lvl="0" indent="-514350">
                  <a:buFont typeface="+mj-lt"/>
                  <a:buAutoNum type="arabicPeriod"/>
                </a:pPr>
                <a:r>
                  <a:rPr lang="en-US" dirty="0"/>
                  <a:t>Changing the number of compounding periods from quarterly to daily?</a:t>
                </a:r>
                <a:br>
                  <a:rPr lang="en-US" dirty="0"/>
                </a:br>
                <a:br>
                  <a:rPr lang="en-US" dirty="0"/>
                </a:br>
                <a:endParaRPr lang="en-US" dirty="0"/>
              </a:p>
              <a:p>
                <a:pPr marL="514350" lvl="0" indent="-514350">
                  <a:buFont typeface="+mj-lt"/>
                  <a:buAutoNum type="arabicPeriod"/>
                </a:pPr>
                <a:r>
                  <a:rPr lang="en-US" dirty="0"/>
                  <a:t>Changing the interest rate from </a:t>
                </a:r>
                <a14:m>
                  <m:oMath xmlns:m="http://schemas.openxmlformats.org/officeDocument/2006/math">
                    <m:r>
                      <a:rPr lang="en-US" i="1">
                        <a:latin typeface="Cambria Math" panose="02040503050406030204" pitchFamily="18" charset="0"/>
                      </a:rPr>
                      <m:t>5</m:t>
                    </m:r>
                    <m:r>
                      <a:rPr lang="en-US">
                        <a:latin typeface="Cambria Math" panose="02040503050406030204" pitchFamily="18" charset="0"/>
                      </a:rPr>
                      <m:t>%</m:t>
                    </m:r>
                  </m:oMath>
                </a14:m>
                <a:r>
                  <a:rPr lang="en-US" dirty="0"/>
                  <a:t> to </a:t>
                </a:r>
                <a14:m>
                  <m:oMath xmlns:m="http://schemas.openxmlformats.org/officeDocument/2006/math">
                    <m:r>
                      <a:rPr lang="en-US" i="1">
                        <a:latin typeface="Cambria Math" panose="02040503050406030204" pitchFamily="18" charset="0"/>
                      </a:rPr>
                      <m:t>5.5</m:t>
                    </m:r>
                    <m:r>
                      <a:rPr lang="en-US">
                        <a:latin typeface="Cambria Math" panose="02040503050406030204" pitchFamily="18" charset="0"/>
                      </a:rPr>
                      <m:t>%</m:t>
                    </m:r>
                  </m:oMath>
                </a14:m>
                <a:r>
                  <a:rPr lang="en-US" dirty="0"/>
                  <a:t>?</a:t>
                </a:r>
                <a:br>
                  <a:rPr lang="en-US" dirty="0"/>
                </a:br>
                <a:br>
                  <a:rPr lang="en-US" dirty="0"/>
                </a:br>
                <a:endParaRPr lang="en-US" dirty="0"/>
              </a:p>
              <a:p>
                <a:pPr marL="514350" lvl="0" indent="-514350">
                  <a:buFont typeface="+mj-lt"/>
                  <a:buAutoNum type="arabicPeriod"/>
                </a:pPr>
                <a:r>
                  <a:rPr lang="en-US" dirty="0"/>
                  <a:t>Changing the amount invested to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150</m:t>
                    </m:r>
                  </m:oMath>
                </a14:m>
                <a:r>
                  <a:rPr lang="en-US" dirty="0"/>
                  <a:t>?</a:t>
                </a:r>
              </a:p>
              <a:p>
                <a:endParaRPr lang="en-US" dirty="0"/>
              </a:p>
            </p:txBody>
          </p:sp>
        </mc:Choice>
        <mc:Fallback xmlns="">
          <p:sp>
            <p:nvSpPr>
              <p:cNvPr id="2" name="Content Placeholder 1">
                <a:extLst>
                  <a:ext uri="{FF2B5EF4-FFF2-40B4-BE49-F238E27FC236}">
                    <a16:creationId xmlns:a16="http://schemas.microsoft.com/office/drawing/2014/main" id="{F52EF99F-DAB2-B44F-8BDF-B807D9C8BB24}"/>
                  </a:ext>
                </a:extLst>
              </p:cNvPr>
              <p:cNvSpPr>
                <a:spLocks noGrp="1" noRot="1" noChangeAspect="1" noMove="1" noResize="1" noEditPoints="1" noAdjustHandles="1" noChangeArrowheads="1" noChangeShapeType="1" noTextEdit="1"/>
              </p:cNvSpPr>
              <p:nvPr>
                <p:ph idx="1"/>
              </p:nvPr>
            </p:nvSpPr>
            <p:spPr>
              <a:blipFill>
                <a:blip r:embed="rId2"/>
                <a:stretch>
                  <a:fillRect l="-1327" t="-1842" b="-184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5F0D5A7-365A-0D4A-9F22-7E07269E9706}"/>
              </a:ext>
            </a:extLst>
          </p:cNvPr>
          <p:cNvSpPr>
            <a:spLocks noGrp="1"/>
          </p:cNvSpPr>
          <p:nvPr>
            <p:ph type="ftr" sz="quarter" idx="11"/>
          </p:nvPr>
        </p:nvSpPr>
        <p:spPr/>
        <p:txBody>
          <a:bodyPr/>
          <a:lstStyle/>
          <a:p>
            <a:r>
              <a:rPr lang="en-US" dirty="0"/>
              <a:t>Unit 2 ● Lesson 6</a:t>
            </a:r>
          </a:p>
        </p:txBody>
      </p:sp>
    </p:spTree>
    <p:extLst>
      <p:ext uri="{BB962C8B-B14F-4D97-AF65-F5344CB8AC3E}">
        <p14:creationId xmlns:p14="http://schemas.microsoft.com/office/powerpoint/2010/main" val="114265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F543165-3A58-7040-AF09-1C36945E94E5}"/>
                  </a:ext>
                </a:extLst>
              </p:cNvPr>
              <p:cNvSpPr>
                <a:spLocks noGrp="1"/>
              </p:cNvSpPr>
              <p:nvPr>
                <p:ph idx="1"/>
              </p:nvPr>
            </p:nvSpPr>
            <p:spPr/>
            <p:txBody>
              <a:bodyPr/>
              <a:lstStyle/>
              <a:p>
                <a:pPr marL="0" indent="0">
                  <a:buNone/>
                </a:pPr>
                <a:r>
                  <a:rPr lang="en-US" dirty="0"/>
                  <a:t>Features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oMath>
                </a14:m>
                <a:r>
                  <a:rPr lang="en-US" dirty="0"/>
                  <a:t>:</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AF543165-3A58-7040-AF09-1C36945E94E5}"/>
                  </a:ext>
                </a:extLst>
              </p:cNvPr>
              <p:cNvSpPr>
                <a:spLocks noGrp="1" noRot="1" noChangeAspect="1" noMove="1" noResize="1" noEditPoints="1" noAdjustHandles="1" noChangeArrowheads="1" noChangeShapeType="1" noTextEdit="1"/>
              </p:cNvSpPr>
              <p:nvPr>
                <p:ph idx="1"/>
              </p:nvPr>
            </p:nvSpPr>
            <p:spPr>
              <a:blipFill>
                <a:blip r:embed="rId2"/>
                <a:stretch>
                  <a:fillRect l="-1129" t="-26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A14525A-B2EE-8C45-946C-76D5E7E6292B}"/>
              </a:ext>
            </a:extLst>
          </p:cNvPr>
          <p:cNvSpPr>
            <a:spLocks noGrp="1"/>
          </p:cNvSpPr>
          <p:nvPr>
            <p:ph type="ftr" sz="quarter" idx="11"/>
          </p:nvPr>
        </p:nvSpPr>
        <p:spPr/>
        <p:txBody>
          <a:bodyPr/>
          <a:lstStyle/>
          <a:p>
            <a:r>
              <a:rPr lang="en-US" dirty="0"/>
              <a:t>Unit 2 ● Lesson 6</a:t>
            </a:r>
          </a:p>
        </p:txBody>
      </p:sp>
    </p:spTree>
    <p:extLst>
      <p:ext uri="{BB962C8B-B14F-4D97-AF65-F5344CB8AC3E}">
        <p14:creationId xmlns:p14="http://schemas.microsoft.com/office/powerpoint/2010/main" val="284895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C6A7891-1835-9D40-844D-AE003E23E19E}"/>
                  </a:ext>
                </a:extLst>
              </p:cNvPr>
              <p:cNvSpPr>
                <a:spLocks noGrp="1"/>
              </p:cNvSpPr>
              <p:nvPr>
                <p:ph idx="1"/>
              </p:nvPr>
            </p:nvSpPr>
            <p:spPr/>
            <p:txBody>
              <a:bodyPr/>
              <a:lstStyle/>
              <a:p>
                <a:pPr marL="0" indent="0">
                  <a:buNone/>
                </a:pPr>
                <a:r>
                  <a:rPr lang="en-US" dirty="0"/>
                  <a:t>Use the formula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𝑟𝑡</m:t>
                        </m:r>
                      </m:sup>
                    </m:sSup>
                  </m:oMath>
                </a14:m>
                <a:r>
                  <a:rPr lang="en-US" dirty="0"/>
                  <a:t> to find the amount of money in a savings account after 10 years if $250 is invested at 2% per year, compounded continuously.</a:t>
                </a:r>
              </a:p>
            </p:txBody>
          </p:sp>
        </mc:Choice>
        <mc:Fallback xmlns="">
          <p:sp>
            <p:nvSpPr>
              <p:cNvPr id="2" name="Content Placeholder 1">
                <a:extLst>
                  <a:ext uri="{FF2B5EF4-FFF2-40B4-BE49-F238E27FC236}">
                    <a16:creationId xmlns:a16="http://schemas.microsoft.com/office/drawing/2014/main" id="{DC6A7891-1835-9D40-844D-AE003E23E19E}"/>
                  </a:ext>
                </a:extLst>
              </p:cNvPr>
              <p:cNvSpPr>
                <a:spLocks noGrp="1" noRot="1" noChangeAspect="1" noMove="1" noResize="1" noEditPoints="1" noAdjustHandles="1" noChangeArrowheads="1" noChangeShapeType="1" noTextEdit="1"/>
              </p:cNvSpPr>
              <p:nvPr>
                <p:ph idx="1"/>
              </p:nvPr>
            </p:nvSpPr>
            <p:spPr>
              <a:blipFill>
                <a:blip r:embed="rId3"/>
                <a:stretch>
                  <a:fillRect l="-1269" t="-259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4BA935E-9C46-2646-B742-DB23FA6EB43B}"/>
              </a:ext>
            </a:extLst>
          </p:cNvPr>
          <p:cNvSpPr>
            <a:spLocks noGrp="1"/>
          </p:cNvSpPr>
          <p:nvPr>
            <p:ph type="ftr" sz="quarter" idx="11"/>
          </p:nvPr>
        </p:nvSpPr>
        <p:spPr/>
        <p:txBody>
          <a:bodyPr/>
          <a:lstStyle/>
          <a:p>
            <a:r>
              <a:rPr lang="en-US" dirty="0"/>
              <a:t>Unit 2 ● Lesson 6</a:t>
            </a:r>
          </a:p>
        </p:txBody>
      </p:sp>
    </p:spTree>
    <p:extLst>
      <p:ext uri="{BB962C8B-B14F-4D97-AF65-F5344CB8AC3E}">
        <p14:creationId xmlns:p14="http://schemas.microsoft.com/office/powerpoint/2010/main" val="344919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9B9C66-51C6-964E-880B-5F423F0EB46B}"/>
              </a:ext>
            </a:extLst>
          </p:cNvPr>
          <p:cNvSpPr>
            <a:spLocks noGrp="1"/>
          </p:cNvSpPr>
          <p:nvPr>
            <p:ph idx="1"/>
          </p:nvPr>
        </p:nvSpPr>
        <p:spPr/>
        <p:txBody>
          <a:bodyPr/>
          <a:lstStyle/>
          <a:p>
            <a:pPr marL="0" lvl="0" indent="0">
              <a:buNone/>
            </a:pPr>
            <a:r>
              <a:rPr lang="en-US" dirty="0"/>
              <a:t>1. Use first and second differences to identify the type of function represented by the pattern in each table. If the pattern in the table is linear, write both the explicit and the recursive equations. If the pattern is quadratic, write only the recursive equation.</a:t>
            </a:r>
          </a:p>
          <a:p>
            <a:pPr marL="0" lvl="0" indent="0">
              <a:buNone/>
            </a:pPr>
            <a:r>
              <a:rPr lang="en-US" b="1" dirty="0"/>
              <a:t>a. Table 1:					b. Table 2:</a:t>
            </a:r>
            <a:endParaRPr lang="en-US" dirty="0"/>
          </a:p>
          <a:p>
            <a:endParaRPr lang="en-US" dirty="0"/>
          </a:p>
        </p:txBody>
      </p:sp>
      <p:sp>
        <p:nvSpPr>
          <p:cNvPr id="3" name="Footer Placeholder 2">
            <a:extLst>
              <a:ext uri="{FF2B5EF4-FFF2-40B4-BE49-F238E27FC236}">
                <a16:creationId xmlns:a16="http://schemas.microsoft.com/office/drawing/2014/main" id="{E6D26EAB-7269-144A-AAD9-0CB401377FF7}"/>
              </a:ext>
            </a:extLst>
          </p:cNvPr>
          <p:cNvSpPr>
            <a:spLocks noGrp="1"/>
          </p:cNvSpPr>
          <p:nvPr>
            <p:ph type="ftr" sz="quarter" idx="11"/>
          </p:nvPr>
        </p:nvSpPr>
        <p:spPr/>
        <p:txBody>
          <a:bodyPr/>
          <a:lstStyle/>
          <a:p>
            <a:r>
              <a:rPr lang="en-US" dirty="0"/>
              <a:t>Unit 2 ● Lesson 6</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E28E75C-6EE9-5E40-95AF-FA9628CFD8EB}"/>
                  </a:ext>
                </a:extLst>
              </p:cNvPr>
              <p:cNvGraphicFramePr>
                <a:graphicFrameLocks noGrp="1"/>
              </p:cNvGraphicFramePr>
              <p:nvPr>
                <p:extLst>
                  <p:ext uri="{D42A27DB-BD31-4B8C-83A1-F6EECF244321}">
                    <p14:modId xmlns:p14="http://schemas.microsoft.com/office/powerpoint/2010/main" val="3262413330"/>
                  </p:ext>
                </p:extLst>
              </p:nvPr>
            </p:nvGraphicFramePr>
            <p:xfrm>
              <a:off x="3259666" y="3727264"/>
              <a:ext cx="2243668" cy="2430399"/>
            </p:xfrm>
            <a:graphic>
              <a:graphicData uri="http://schemas.openxmlformats.org/drawingml/2006/table">
                <a:tbl>
                  <a:tblPr>
                    <a:tableStyleId>{5C22544A-7EE6-4342-B048-85BDC9FD1C3A}</a:tableStyleId>
                  </a:tblPr>
                  <a:tblGrid>
                    <a:gridCol w="1121834">
                      <a:extLst>
                        <a:ext uri="{9D8B030D-6E8A-4147-A177-3AD203B41FA5}">
                          <a16:colId xmlns:a16="http://schemas.microsoft.com/office/drawing/2014/main" val="3491447167"/>
                        </a:ext>
                      </a:extLst>
                    </a:gridCol>
                    <a:gridCol w="1121834">
                      <a:extLst>
                        <a:ext uri="{9D8B030D-6E8A-4147-A177-3AD203B41FA5}">
                          <a16:colId xmlns:a16="http://schemas.microsoft.com/office/drawing/2014/main" val="4290703779"/>
                        </a:ext>
                      </a:extLst>
                    </a:gridCol>
                  </a:tblGrid>
                  <a:tr h="0">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𝑛</m:t>
                                </m:r>
                              </m:oMath>
                            </m:oMathPara>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𝑓</m:t>
                                </m:r>
                                <m:d>
                                  <m:dPr>
                                    <m:ctrlPr>
                                      <a:rPr lang="en-US" sz="2400" i="1">
                                        <a:effectLst/>
                                        <a:latin typeface="Cambria Math" panose="02040503050406030204" pitchFamily="18" charset="0"/>
                                      </a:rPr>
                                    </m:ctrlPr>
                                  </m:dPr>
                                  <m:e>
                                    <m:r>
                                      <a:rPr lang="en-US" sz="2400">
                                        <a:effectLst/>
                                        <a:latin typeface="Cambria Math" panose="02040503050406030204" pitchFamily="18" charset="0"/>
                                      </a:rPr>
                                      <m:t>𝑛</m:t>
                                    </m:r>
                                  </m:e>
                                </m:d>
                              </m:oMath>
                            </m:oMathPara>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3615787"/>
                      </a:ext>
                    </a:extLst>
                  </a:tr>
                  <a:tr h="0">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0</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4</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3137855"/>
                      </a:ext>
                    </a:extLst>
                  </a:tr>
                  <a:tr h="0">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1</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6</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7558896"/>
                      </a:ext>
                    </a:extLst>
                  </a:tr>
                  <a:tr h="0">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2</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8</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6018634"/>
                      </a:ext>
                    </a:extLst>
                  </a:tr>
                  <a:tr h="0">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3</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10</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439244"/>
                      </a:ext>
                    </a:extLst>
                  </a:tr>
                  <a:tr h="55743">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4</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742950" marR="0" lvl="1" indent="-28575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12</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2068271"/>
                      </a:ext>
                    </a:extLst>
                  </a:tr>
                </a:tbl>
              </a:graphicData>
            </a:graphic>
          </p:graphicFrame>
        </mc:Choice>
        <mc:Fallback xmlns="">
          <p:graphicFrame>
            <p:nvGraphicFramePr>
              <p:cNvPr id="4" name="Table 3">
                <a:extLst>
                  <a:ext uri="{FF2B5EF4-FFF2-40B4-BE49-F238E27FC236}">
                    <a16:creationId xmlns:a16="http://schemas.microsoft.com/office/drawing/2014/main" id="{DE28E75C-6EE9-5E40-95AF-FA9628CFD8EB}"/>
                  </a:ext>
                </a:extLst>
              </p:cNvPr>
              <p:cNvGraphicFramePr>
                <a:graphicFrameLocks noGrp="1"/>
              </p:cNvGraphicFramePr>
              <p:nvPr>
                <p:extLst>
                  <p:ext uri="{D42A27DB-BD31-4B8C-83A1-F6EECF244321}">
                    <p14:modId xmlns:p14="http://schemas.microsoft.com/office/powerpoint/2010/main" val="3262413330"/>
                  </p:ext>
                </p:extLst>
              </p:nvPr>
            </p:nvGraphicFramePr>
            <p:xfrm>
              <a:off x="3259666" y="3727264"/>
              <a:ext cx="2243668" cy="2430399"/>
            </p:xfrm>
            <a:graphic>
              <a:graphicData uri="http://schemas.openxmlformats.org/drawingml/2006/table">
                <a:tbl>
                  <a:tblPr>
                    <a:tableStyleId>{5C22544A-7EE6-4342-B048-85BDC9FD1C3A}</a:tableStyleId>
                  </a:tblPr>
                  <a:tblGrid>
                    <a:gridCol w="1121834">
                      <a:extLst>
                        <a:ext uri="{9D8B030D-6E8A-4147-A177-3AD203B41FA5}">
                          <a16:colId xmlns:a16="http://schemas.microsoft.com/office/drawing/2014/main" val="3491447167"/>
                        </a:ext>
                      </a:extLst>
                    </a:gridCol>
                    <a:gridCol w="1121834">
                      <a:extLst>
                        <a:ext uri="{9D8B030D-6E8A-4147-A177-3AD203B41FA5}">
                          <a16:colId xmlns:a16="http://schemas.microsoft.com/office/drawing/2014/main" val="4290703779"/>
                        </a:ext>
                      </a:extLst>
                    </a:gridCol>
                  </a:tblGrid>
                  <a:tr h="420624">
                    <a:tc>
                      <a:txBody>
                        <a:bodyPr/>
                        <a:lstStyle/>
                        <a:p>
                          <a:endParaRPr lang="en-US"/>
                        </a:p>
                      </a:txBody>
                      <a:tcPr marL="68580" marR="68580" marT="0" marB="0">
                        <a:blipFill>
                          <a:blip r:embed="rId2"/>
                          <a:stretch>
                            <a:fillRect l="-1124" t="-3030" r="-100000" b="-521212"/>
                          </a:stretch>
                        </a:blipFill>
                      </a:tcPr>
                    </a:tc>
                    <a:tc>
                      <a:txBody>
                        <a:bodyPr/>
                        <a:lstStyle/>
                        <a:p>
                          <a:endParaRPr lang="en-US"/>
                        </a:p>
                      </a:txBody>
                      <a:tcPr marL="68580" marR="68580" marT="0" marB="0">
                        <a:blipFill>
                          <a:blip r:embed="rId2"/>
                          <a:stretch>
                            <a:fillRect l="-101124" t="-3030" b="-521212"/>
                          </a:stretch>
                        </a:blipFill>
                      </a:tcPr>
                    </a:tc>
                    <a:extLst>
                      <a:ext uri="{0D108BD9-81ED-4DB2-BD59-A6C34878D82A}">
                        <a16:rowId xmlns:a16="http://schemas.microsoft.com/office/drawing/2014/main" val="1843615787"/>
                      </a:ext>
                    </a:extLst>
                  </a:tr>
                  <a:tr h="401955">
                    <a:tc>
                      <a:txBody>
                        <a:bodyPr/>
                        <a:lstStyle/>
                        <a:p>
                          <a:endParaRPr lang="en-US"/>
                        </a:p>
                      </a:txBody>
                      <a:tcPr marL="68580" marR="68580" marT="0" marB="0" anchor="ctr">
                        <a:blipFill>
                          <a:blip r:embed="rId2"/>
                          <a:stretch>
                            <a:fillRect l="-1124" t="-106250" r="-100000" b="-437500"/>
                          </a:stretch>
                        </a:blipFill>
                      </a:tcPr>
                    </a:tc>
                    <a:tc>
                      <a:txBody>
                        <a:bodyPr/>
                        <a:lstStyle/>
                        <a:p>
                          <a:endParaRPr lang="en-US"/>
                        </a:p>
                      </a:txBody>
                      <a:tcPr marL="68580" marR="68580" marT="0" marB="0" anchor="ctr">
                        <a:blipFill>
                          <a:blip r:embed="rId2"/>
                          <a:stretch>
                            <a:fillRect l="-101124" t="-106250" b="-437500"/>
                          </a:stretch>
                        </a:blipFill>
                      </a:tcPr>
                    </a:tc>
                    <a:extLst>
                      <a:ext uri="{0D108BD9-81ED-4DB2-BD59-A6C34878D82A}">
                        <a16:rowId xmlns:a16="http://schemas.microsoft.com/office/drawing/2014/main" val="4183137855"/>
                      </a:ext>
                    </a:extLst>
                  </a:tr>
                  <a:tr h="401955">
                    <a:tc>
                      <a:txBody>
                        <a:bodyPr/>
                        <a:lstStyle/>
                        <a:p>
                          <a:endParaRPr lang="en-US"/>
                        </a:p>
                      </a:txBody>
                      <a:tcPr marL="68580" marR="68580" marT="0" marB="0" anchor="ctr">
                        <a:blipFill>
                          <a:blip r:embed="rId2"/>
                          <a:stretch>
                            <a:fillRect l="-1124" t="-206250" r="-100000" b="-337500"/>
                          </a:stretch>
                        </a:blipFill>
                      </a:tcPr>
                    </a:tc>
                    <a:tc>
                      <a:txBody>
                        <a:bodyPr/>
                        <a:lstStyle/>
                        <a:p>
                          <a:endParaRPr lang="en-US"/>
                        </a:p>
                      </a:txBody>
                      <a:tcPr marL="68580" marR="68580" marT="0" marB="0" anchor="ctr">
                        <a:blipFill>
                          <a:blip r:embed="rId2"/>
                          <a:stretch>
                            <a:fillRect l="-101124" t="-206250" b="-337500"/>
                          </a:stretch>
                        </a:blipFill>
                      </a:tcPr>
                    </a:tc>
                    <a:extLst>
                      <a:ext uri="{0D108BD9-81ED-4DB2-BD59-A6C34878D82A}">
                        <a16:rowId xmlns:a16="http://schemas.microsoft.com/office/drawing/2014/main" val="2147558896"/>
                      </a:ext>
                    </a:extLst>
                  </a:tr>
                  <a:tr h="401955">
                    <a:tc>
                      <a:txBody>
                        <a:bodyPr/>
                        <a:lstStyle/>
                        <a:p>
                          <a:endParaRPr lang="en-US"/>
                        </a:p>
                      </a:txBody>
                      <a:tcPr marL="68580" marR="68580" marT="0" marB="0" anchor="ctr">
                        <a:blipFill>
                          <a:blip r:embed="rId2"/>
                          <a:stretch>
                            <a:fillRect l="-1124" t="-316129" r="-100000" b="-248387"/>
                          </a:stretch>
                        </a:blipFill>
                      </a:tcPr>
                    </a:tc>
                    <a:tc>
                      <a:txBody>
                        <a:bodyPr/>
                        <a:lstStyle/>
                        <a:p>
                          <a:endParaRPr lang="en-US"/>
                        </a:p>
                      </a:txBody>
                      <a:tcPr marL="68580" marR="68580" marT="0" marB="0" anchor="ctr">
                        <a:blipFill>
                          <a:blip r:embed="rId2"/>
                          <a:stretch>
                            <a:fillRect l="-101124" t="-316129" b="-248387"/>
                          </a:stretch>
                        </a:blipFill>
                      </a:tcPr>
                    </a:tc>
                    <a:extLst>
                      <a:ext uri="{0D108BD9-81ED-4DB2-BD59-A6C34878D82A}">
                        <a16:rowId xmlns:a16="http://schemas.microsoft.com/office/drawing/2014/main" val="2936018634"/>
                      </a:ext>
                    </a:extLst>
                  </a:tr>
                  <a:tr h="401955">
                    <a:tc>
                      <a:txBody>
                        <a:bodyPr/>
                        <a:lstStyle/>
                        <a:p>
                          <a:endParaRPr lang="en-US"/>
                        </a:p>
                      </a:txBody>
                      <a:tcPr marL="68580" marR="68580" marT="0" marB="0" anchor="ctr">
                        <a:blipFill>
                          <a:blip r:embed="rId2"/>
                          <a:stretch>
                            <a:fillRect l="-1124" t="-403125" r="-100000" b="-140625"/>
                          </a:stretch>
                        </a:blipFill>
                      </a:tcPr>
                    </a:tc>
                    <a:tc>
                      <a:txBody>
                        <a:bodyPr/>
                        <a:lstStyle/>
                        <a:p>
                          <a:endParaRPr lang="en-US"/>
                        </a:p>
                      </a:txBody>
                      <a:tcPr marL="68580" marR="68580" marT="0" marB="0" anchor="ctr">
                        <a:blipFill>
                          <a:blip r:embed="rId2"/>
                          <a:stretch>
                            <a:fillRect l="-101124" t="-403125" b="-140625"/>
                          </a:stretch>
                        </a:blipFill>
                      </a:tcPr>
                    </a:tc>
                    <a:extLst>
                      <a:ext uri="{0D108BD9-81ED-4DB2-BD59-A6C34878D82A}">
                        <a16:rowId xmlns:a16="http://schemas.microsoft.com/office/drawing/2014/main" val="105439244"/>
                      </a:ext>
                    </a:extLst>
                  </a:tr>
                  <a:tr h="401955">
                    <a:tc>
                      <a:txBody>
                        <a:bodyPr/>
                        <a:lstStyle/>
                        <a:p>
                          <a:endParaRPr lang="en-US"/>
                        </a:p>
                      </a:txBody>
                      <a:tcPr marL="68580" marR="68580" marT="0" marB="0" anchor="ctr">
                        <a:blipFill>
                          <a:blip r:embed="rId2"/>
                          <a:stretch>
                            <a:fillRect l="-1124" t="-503125" r="-100000" b="-40625"/>
                          </a:stretch>
                        </a:blipFill>
                      </a:tcPr>
                    </a:tc>
                    <a:tc>
                      <a:txBody>
                        <a:bodyPr/>
                        <a:lstStyle/>
                        <a:p>
                          <a:endParaRPr lang="en-US"/>
                        </a:p>
                      </a:txBody>
                      <a:tcPr marL="68580" marR="68580" marT="0" marB="0" anchor="ctr">
                        <a:blipFill>
                          <a:blip r:embed="rId2"/>
                          <a:stretch>
                            <a:fillRect l="-101124" t="-503125" b="-40625"/>
                          </a:stretch>
                        </a:blipFill>
                      </a:tcPr>
                    </a:tc>
                    <a:extLst>
                      <a:ext uri="{0D108BD9-81ED-4DB2-BD59-A6C34878D82A}">
                        <a16:rowId xmlns:a16="http://schemas.microsoft.com/office/drawing/2014/main" val="26520682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45064C0-83A1-B848-8801-ADB5647756D7}"/>
                  </a:ext>
                </a:extLst>
              </p:cNvPr>
              <p:cNvGraphicFramePr>
                <a:graphicFrameLocks noGrp="1"/>
              </p:cNvGraphicFramePr>
              <p:nvPr>
                <p:extLst>
                  <p:ext uri="{D42A27DB-BD31-4B8C-83A1-F6EECF244321}">
                    <p14:modId xmlns:p14="http://schemas.microsoft.com/office/powerpoint/2010/main" val="293095485"/>
                  </p:ext>
                </p:extLst>
              </p:nvPr>
            </p:nvGraphicFramePr>
            <p:xfrm>
              <a:off x="8652933" y="3727264"/>
              <a:ext cx="2387600" cy="2430399"/>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3642694186"/>
                        </a:ext>
                      </a:extLst>
                    </a:gridCol>
                    <a:gridCol w="1193800">
                      <a:extLst>
                        <a:ext uri="{9D8B030D-6E8A-4147-A177-3AD203B41FA5}">
                          <a16:colId xmlns:a16="http://schemas.microsoft.com/office/drawing/2014/main" val="1268355890"/>
                        </a:ext>
                      </a:extLst>
                    </a:gridCol>
                  </a:tblGrid>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𝑛</m:t>
                                </m:r>
                              </m:oMath>
                            </m:oMathPara>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𝑔</m:t>
                                </m:r>
                                <m:d>
                                  <m:dPr>
                                    <m:ctrlPr>
                                      <a:rPr lang="en-US" sz="2400" i="1">
                                        <a:effectLst/>
                                        <a:latin typeface="Cambria Math" panose="02040503050406030204" pitchFamily="18" charset="0"/>
                                      </a:rPr>
                                    </m:ctrlPr>
                                  </m:dPr>
                                  <m:e>
                                    <m:r>
                                      <a:rPr lang="en-US" sz="2400">
                                        <a:effectLst/>
                                        <a:latin typeface="Cambria Math" panose="02040503050406030204" pitchFamily="18" charset="0"/>
                                      </a:rPr>
                                      <m:t>𝑛</m:t>
                                    </m:r>
                                  </m:e>
                                </m:d>
                              </m:oMath>
                            </m:oMathPara>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497350"/>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0</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2</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2201909"/>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1</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8</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7114042"/>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2</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16</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0307582"/>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3</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26</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8290390"/>
                      </a:ext>
                    </a:extLst>
                  </a:tr>
                  <a:tr h="0">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4</m:t>
                              </m:r>
                            </m:oMath>
                          </a14:m>
                          <a:endParaRPr lang="en-US" sz="24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a:lnSpc>
                              <a:spcPct val="115000"/>
                            </a:lnSpc>
                            <a:spcBef>
                              <a:spcPts val="0"/>
                            </a:spcBef>
                            <a:spcAft>
                              <a:spcPts val="0"/>
                            </a:spcAft>
                            <a:buFont typeface="Arial" panose="020B0604020202020204" pitchFamily="34" charset="0"/>
                            <a:buChar char=" "/>
                          </a:pPr>
                          <a14:m>
                            <m:oMath xmlns:m="http://schemas.openxmlformats.org/officeDocument/2006/math">
                              <m:r>
                                <a:rPr lang="en-US" sz="2400">
                                  <a:effectLst/>
                                  <a:latin typeface="Cambria Math" panose="02040503050406030204" pitchFamily="18" charset="0"/>
                                </a:rPr>
                                <m:t>38</m:t>
                              </m:r>
                            </m:oMath>
                          </a14:m>
                          <a:endParaRPr lang="en-US" sz="2400" dirty="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927723"/>
                      </a:ext>
                    </a:extLst>
                  </a:tr>
                </a:tbl>
              </a:graphicData>
            </a:graphic>
          </p:graphicFrame>
        </mc:Choice>
        <mc:Fallback xmlns="">
          <p:graphicFrame>
            <p:nvGraphicFramePr>
              <p:cNvPr id="5" name="Table 4">
                <a:extLst>
                  <a:ext uri="{FF2B5EF4-FFF2-40B4-BE49-F238E27FC236}">
                    <a16:creationId xmlns:a16="http://schemas.microsoft.com/office/drawing/2014/main" id="{A45064C0-83A1-B848-8801-ADB5647756D7}"/>
                  </a:ext>
                </a:extLst>
              </p:cNvPr>
              <p:cNvGraphicFramePr>
                <a:graphicFrameLocks noGrp="1"/>
              </p:cNvGraphicFramePr>
              <p:nvPr>
                <p:extLst>
                  <p:ext uri="{D42A27DB-BD31-4B8C-83A1-F6EECF244321}">
                    <p14:modId xmlns:p14="http://schemas.microsoft.com/office/powerpoint/2010/main" val="293095485"/>
                  </p:ext>
                </p:extLst>
              </p:nvPr>
            </p:nvGraphicFramePr>
            <p:xfrm>
              <a:off x="8652933" y="3727264"/>
              <a:ext cx="2387600" cy="2430399"/>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3642694186"/>
                        </a:ext>
                      </a:extLst>
                    </a:gridCol>
                    <a:gridCol w="1193800">
                      <a:extLst>
                        <a:ext uri="{9D8B030D-6E8A-4147-A177-3AD203B41FA5}">
                          <a16:colId xmlns:a16="http://schemas.microsoft.com/office/drawing/2014/main" val="1268355890"/>
                        </a:ext>
                      </a:extLst>
                    </a:gridCol>
                  </a:tblGrid>
                  <a:tr h="420624">
                    <a:tc>
                      <a:txBody>
                        <a:bodyPr/>
                        <a:lstStyle/>
                        <a:p>
                          <a:endParaRPr lang="en-US"/>
                        </a:p>
                      </a:txBody>
                      <a:tcPr marL="68580" marR="68580" marT="0" marB="0">
                        <a:blipFill>
                          <a:blip r:embed="rId3"/>
                          <a:stretch>
                            <a:fillRect l="-1053" t="-3030" r="-98947" b="-521212"/>
                          </a:stretch>
                        </a:blipFill>
                      </a:tcPr>
                    </a:tc>
                    <a:tc>
                      <a:txBody>
                        <a:bodyPr/>
                        <a:lstStyle/>
                        <a:p>
                          <a:endParaRPr lang="en-US"/>
                        </a:p>
                      </a:txBody>
                      <a:tcPr marL="68580" marR="68580" marT="0" marB="0">
                        <a:blipFill>
                          <a:blip r:embed="rId3"/>
                          <a:stretch>
                            <a:fillRect l="-102128" t="-3030" b="-521212"/>
                          </a:stretch>
                        </a:blipFill>
                      </a:tcPr>
                    </a:tc>
                    <a:extLst>
                      <a:ext uri="{0D108BD9-81ED-4DB2-BD59-A6C34878D82A}">
                        <a16:rowId xmlns:a16="http://schemas.microsoft.com/office/drawing/2014/main" val="2723497350"/>
                      </a:ext>
                    </a:extLst>
                  </a:tr>
                  <a:tr h="401955">
                    <a:tc>
                      <a:txBody>
                        <a:bodyPr/>
                        <a:lstStyle/>
                        <a:p>
                          <a:endParaRPr lang="en-US"/>
                        </a:p>
                      </a:txBody>
                      <a:tcPr marL="68580" marR="68580" marT="0" marB="0">
                        <a:blipFill>
                          <a:blip r:embed="rId3"/>
                          <a:stretch>
                            <a:fillRect l="-1053" t="-106250" r="-98947" b="-437500"/>
                          </a:stretch>
                        </a:blipFill>
                      </a:tcPr>
                    </a:tc>
                    <a:tc>
                      <a:txBody>
                        <a:bodyPr/>
                        <a:lstStyle/>
                        <a:p>
                          <a:endParaRPr lang="en-US"/>
                        </a:p>
                      </a:txBody>
                      <a:tcPr marL="68580" marR="68580" marT="0" marB="0">
                        <a:blipFill>
                          <a:blip r:embed="rId3"/>
                          <a:stretch>
                            <a:fillRect l="-102128" t="-106250" b="-437500"/>
                          </a:stretch>
                        </a:blipFill>
                      </a:tcPr>
                    </a:tc>
                    <a:extLst>
                      <a:ext uri="{0D108BD9-81ED-4DB2-BD59-A6C34878D82A}">
                        <a16:rowId xmlns:a16="http://schemas.microsoft.com/office/drawing/2014/main" val="1482201909"/>
                      </a:ext>
                    </a:extLst>
                  </a:tr>
                  <a:tr h="401955">
                    <a:tc>
                      <a:txBody>
                        <a:bodyPr/>
                        <a:lstStyle/>
                        <a:p>
                          <a:endParaRPr lang="en-US"/>
                        </a:p>
                      </a:txBody>
                      <a:tcPr marL="68580" marR="68580" marT="0" marB="0">
                        <a:blipFill>
                          <a:blip r:embed="rId3"/>
                          <a:stretch>
                            <a:fillRect l="-1053" t="-206250" r="-98947" b="-337500"/>
                          </a:stretch>
                        </a:blipFill>
                      </a:tcPr>
                    </a:tc>
                    <a:tc>
                      <a:txBody>
                        <a:bodyPr/>
                        <a:lstStyle/>
                        <a:p>
                          <a:endParaRPr lang="en-US"/>
                        </a:p>
                      </a:txBody>
                      <a:tcPr marL="68580" marR="68580" marT="0" marB="0">
                        <a:blipFill>
                          <a:blip r:embed="rId3"/>
                          <a:stretch>
                            <a:fillRect l="-102128" t="-206250" b="-337500"/>
                          </a:stretch>
                        </a:blipFill>
                      </a:tcPr>
                    </a:tc>
                    <a:extLst>
                      <a:ext uri="{0D108BD9-81ED-4DB2-BD59-A6C34878D82A}">
                        <a16:rowId xmlns:a16="http://schemas.microsoft.com/office/drawing/2014/main" val="2727114042"/>
                      </a:ext>
                    </a:extLst>
                  </a:tr>
                  <a:tr h="401955">
                    <a:tc>
                      <a:txBody>
                        <a:bodyPr/>
                        <a:lstStyle/>
                        <a:p>
                          <a:endParaRPr lang="en-US"/>
                        </a:p>
                      </a:txBody>
                      <a:tcPr marL="68580" marR="68580" marT="0" marB="0">
                        <a:blipFill>
                          <a:blip r:embed="rId3"/>
                          <a:stretch>
                            <a:fillRect l="-1053" t="-316129" r="-98947" b="-248387"/>
                          </a:stretch>
                        </a:blipFill>
                      </a:tcPr>
                    </a:tc>
                    <a:tc>
                      <a:txBody>
                        <a:bodyPr/>
                        <a:lstStyle/>
                        <a:p>
                          <a:endParaRPr lang="en-US"/>
                        </a:p>
                      </a:txBody>
                      <a:tcPr marL="68580" marR="68580" marT="0" marB="0">
                        <a:blipFill>
                          <a:blip r:embed="rId3"/>
                          <a:stretch>
                            <a:fillRect l="-102128" t="-316129" b="-248387"/>
                          </a:stretch>
                        </a:blipFill>
                      </a:tcPr>
                    </a:tc>
                    <a:extLst>
                      <a:ext uri="{0D108BD9-81ED-4DB2-BD59-A6C34878D82A}">
                        <a16:rowId xmlns:a16="http://schemas.microsoft.com/office/drawing/2014/main" val="3450307582"/>
                      </a:ext>
                    </a:extLst>
                  </a:tr>
                  <a:tr h="401955">
                    <a:tc>
                      <a:txBody>
                        <a:bodyPr/>
                        <a:lstStyle/>
                        <a:p>
                          <a:endParaRPr lang="en-US"/>
                        </a:p>
                      </a:txBody>
                      <a:tcPr marL="68580" marR="68580" marT="0" marB="0">
                        <a:blipFill>
                          <a:blip r:embed="rId3"/>
                          <a:stretch>
                            <a:fillRect l="-1053" t="-403125" r="-98947" b="-140625"/>
                          </a:stretch>
                        </a:blipFill>
                      </a:tcPr>
                    </a:tc>
                    <a:tc>
                      <a:txBody>
                        <a:bodyPr/>
                        <a:lstStyle/>
                        <a:p>
                          <a:endParaRPr lang="en-US"/>
                        </a:p>
                      </a:txBody>
                      <a:tcPr marL="68580" marR="68580" marT="0" marB="0">
                        <a:blipFill>
                          <a:blip r:embed="rId3"/>
                          <a:stretch>
                            <a:fillRect l="-102128" t="-403125" b="-140625"/>
                          </a:stretch>
                        </a:blipFill>
                      </a:tcPr>
                    </a:tc>
                    <a:extLst>
                      <a:ext uri="{0D108BD9-81ED-4DB2-BD59-A6C34878D82A}">
                        <a16:rowId xmlns:a16="http://schemas.microsoft.com/office/drawing/2014/main" val="2858290390"/>
                      </a:ext>
                    </a:extLst>
                  </a:tr>
                  <a:tr h="401955">
                    <a:tc>
                      <a:txBody>
                        <a:bodyPr/>
                        <a:lstStyle/>
                        <a:p>
                          <a:endParaRPr lang="en-US"/>
                        </a:p>
                      </a:txBody>
                      <a:tcPr marL="68580" marR="68580" marT="0" marB="0">
                        <a:blipFill>
                          <a:blip r:embed="rId3"/>
                          <a:stretch>
                            <a:fillRect l="-1053" t="-503125" r="-98947" b="-40625"/>
                          </a:stretch>
                        </a:blipFill>
                      </a:tcPr>
                    </a:tc>
                    <a:tc>
                      <a:txBody>
                        <a:bodyPr/>
                        <a:lstStyle/>
                        <a:p>
                          <a:endParaRPr lang="en-US"/>
                        </a:p>
                      </a:txBody>
                      <a:tcPr marL="68580" marR="68580" marT="0" marB="0">
                        <a:blipFill>
                          <a:blip r:embed="rId3"/>
                          <a:stretch>
                            <a:fillRect l="-102128" t="-503125" b="-40625"/>
                          </a:stretch>
                        </a:blipFill>
                      </a:tcPr>
                    </a:tc>
                    <a:extLst>
                      <a:ext uri="{0D108BD9-81ED-4DB2-BD59-A6C34878D82A}">
                        <a16:rowId xmlns:a16="http://schemas.microsoft.com/office/drawing/2014/main" val="4126927723"/>
                      </a:ext>
                    </a:extLst>
                  </a:tr>
                </a:tbl>
              </a:graphicData>
            </a:graphic>
          </p:graphicFrame>
        </mc:Fallback>
      </mc:AlternateContent>
    </p:spTree>
    <p:extLst>
      <p:ext uri="{BB962C8B-B14F-4D97-AF65-F5344CB8AC3E}">
        <p14:creationId xmlns:p14="http://schemas.microsoft.com/office/powerpoint/2010/main" val="233216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3F0EE71-3B4D-6243-B2BC-0CA7929CBAD1}"/>
                  </a:ext>
                </a:extLst>
              </p:cNvPr>
              <p:cNvSpPr>
                <a:spLocks noGrp="1"/>
              </p:cNvSpPr>
              <p:nvPr>
                <p:ph idx="1"/>
              </p:nvPr>
            </p:nvSpPr>
            <p:spPr/>
            <p:txBody>
              <a:bodyPr/>
              <a:lstStyle/>
              <a:p>
                <a:pPr marL="0" lvl="0" indent="0">
                  <a:buNone/>
                </a:pPr>
                <a:r>
                  <a:rPr lang="en-US" dirty="0"/>
                  <a:t>2. Fill in the blanks using what you know about logarithms.</a:t>
                </a:r>
              </a:p>
              <a:p>
                <a:pPr marL="0" lvl="0" indent="0">
                  <a:buNone/>
                </a:pPr>
                <a:r>
                  <a:rPr lang="en-US" dirty="0"/>
                  <a:t>I know that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7</m:t>
                        </m:r>
                      </m:sub>
                    </m:sSub>
                    <m:r>
                      <a:rPr lang="en-US" i="1">
                        <a:latin typeface="Cambria Math" panose="02040503050406030204" pitchFamily="18" charset="0"/>
                      </a:rPr>
                      <m:t>343</m:t>
                    </m:r>
                    <m:r>
                      <a:rPr lang="en-US">
                        <a:latin typeface="Cambria Math" panose="02040503050406030204" pitchFamily="18" charset="0"/>
                      </a:rPr>
                      <m:t>=</m:t>
                    </m:r>
                    <m:r>
                      <a:rPr lang="en-US" i="1">
                        <a:latin typeface="Cambria Math" panose="02040503050406030204" pitchFamily="18" charset="0"/>
                      </a:rPr>
                      <m:t>3</m:t>
                    </m:r>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9</m:t>
                        </m:r>
                      </m:sub>
                    </m:sSub>
                    <m:r>
                      <a:rPr lang="en-US" i="1">
                        <a:latin typeface="Cambria Math" panose="02040503050406030204" pitchFamily="18" charset="0"/>
                      </a:rPr>
                      <m:t>81</m:t>
                    </m:r>
                    <m:r>
                      <a:rPr lang="en-US">
                        <a:latin typeface="Cambria Math" panose="02040503050406030204" pitchFamily="18" charset="0"/>
                      </a:rPr>
                      <m:t>=</m:t>
                    </m:r>
                    <m:r>
                      <a:rPr lang="en-US" i="1">
                        <a:latin typeface="Cambria Math" panose="02040503050406030204" pitchFamily="18" charset="0"/>
                      </a:rPr>
                      <m:t>2</m:t>
                    </m:r>
                  </m:oMath>
                </a14:m>
                <a:r>
                  <a:rPr lang="en-US" dirty="0"/>
                  <a:t> because </a:t>
                </a:r>
              </a:p>
              <a:p>
                <a:pPr marL="0" lvl="0" indent="0">
                  <a:buNone/>
                </a:pPr>
                <a14:m>
                  <m:oMath xmlns:m="http://schemas.openxmlformats.org/officeDocument/2006/math">
                    <m:r>
                      <a:rPr lang="en-US" i="1">
                        <a:latin typeface="Cambria Math" panose="02040503050406030204" pitchFamily="18" charset="0"/>
                      </a:rPr>
                      <m:t>343</m:t>
                    </m:r>
                    <m:r>
                      <a:rPr lang="en-US">
                        <a:latin typeface="Cambria Math" panose="02040503050406030204" pitchFamily="18" charset="0"/>
                      </a:rPr>
                      <m:t>=</m:t>
                    </m:r>
                  </m:oMath>
                </a14:m>
                <a:r>
                  <a:rPr lang="en-US" dirty="0"/>
                  <a:t> _______ and </a:t>
                </a:r>
                <a14:m>
                  <m:oMath xmlns:m="http://schemas.openxmlformats.org/officeDocument/2006/math">
                    <m:r>
                      <a:rPr lang="en-US" i="1">
                        <a:latin typeface="Cambria Math" panose="02040503050406030204" pitchFamily="18" charset="0"/>
                      </a:rPr>
                      <m:t>81</m:t>
                    </m:r>
                    <m:r>
                      <a:rPr lang="en-US">
                        <a:latin typeface="Cambria Math" panose="02040503050406030204" pitchFamily="18" charset="0"/>
                      </a:rPr>
                      <m:t>=</m:t>
                    </m:r>
                  </m:oMath>
                </a14:m>
                <a:r>
                  <a:rPr lang="en-US" dirty="0"/>
                  <a:t> _______. If the argument of the</a:t>
                </a:r>
              </a:p>
              <a:p>
                <a:pPr marL="0" lvl="0" indent="0">
                  <a:buNone/>
                </a:pPr>
                <a:r>
                  <a:rPr lang="en-US" dirty="0"/>
                  <a:t>logarithm is the base raised to a power, then the answer to</a:t>
                </a:r>
              </a:p>
              <a:p>
                <a:pPr marL="0" lvl="0" indent="0">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𝑎</m:t>
                        </m:r>
                      </m:sup>
                    </m:sSup>
                  </m:oMath>
                </a14:m>
                <a:r>
                  <a:rPr lang="en-US" dirty="0"/>
                  <a:t> is _______________.</a:t>
                </a:r>
              </a:p>
              <a:p>
                <a:endParaRPr lang="en-US" dirty="0"/>
              </a:p>
            </p:txBody>
          </p:sp>
        </mc:Choice>
        <mc:Fallback xmlns="">
          <p:sp>
            <p:nvSpPr>
              <p:cNvPr id="2" name="Content Placeholder 1">
                <a:extLst>
                  <a:ext uri="{FF2B5EF4-FFF2-40B4-BE49-F238E27FC236}">
                    <a16:creationId xmlns:a16="http://schemas.microsoft.com/office/drawing/2014/main" id="{E3F0EE71-3B4D-6243-B2BC-0CA7929CBAD1}"/>
                  </a:ext>
                </a:extLst>
              </p:cNvPr>
              <p:cNvSpPr>
                <a:spLocks noGrp="1" noRot="1" noChangeAspect="1" noMove="1" noResize="1" noEditPoints="1" noAdjustHandles="1" noChangeArrowheads="1" noChangeShapeType="1" noTextEdit="1"/>
              </p:cNvSpPr>
              <p:nvPr>
                <p:ph idx="1"/>
              </p:nvPr>
            </p:nvSpPr>
            <p:spPr>
              <a:blipFill>
                <a:blip r:embed="rId2"/>
                <a:stretch>
                  <a:fillRect l="-1124" t="-267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E1A0DA4-592C-104E-9442-335422E34AE6}"/>
              </a:ext>
            </a:extLst>
          </p:cNvPr>
          <p:cNvSpPr>
            <a:spLocks noGrp="1"/>
          </p:cNvSpPr>
          <p:nvPr>
            <p:ph type="ftr" sz="quarter" idx="11"/>
          </p:nvPr>
        </p:nvSpPr>
        <p:spPr/>
        <p:txBody>
          <a:bodyPr/>
          <a:lstStyle/>
          <a:p>
            <a:r>
              <a:rPr lang="en-US" dirty="0"/>
              <a:t>Unit 2 ● Lesson 6</a:t>
            </a:r>
          </a:p>
        </p:txBody>
      </p:sp>
    </p:spTree>
    <p:extLst>
      <p:ext uri="{BB962C8B-B14F-4D97-AF65-F5344CB8AC3E}">
        <p14:creationId xmlns:p14="http://schemas.microsoft.com/office/powerpoint/2010/main" val="355097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267E36-5B2F-2F49-8500-DB65D841F87A}"/>
              </a:ext>
            </a:extLst>
          </p:cNvPr>
          <p:cNvSpPr>
            <a:spLocks noGrp="1"/>
          </p:cNvSpPr>
          <p:nvPr>
            <p:ph type="ftr" sz="quarter" idx="11"/>
          </p:nvPr>
        </p:nvSpPr>
        <p:spPr/>
        <p:txBody>
          <a:bodyPr/>
          <a:lstStyle/>
          <a:p>
            <a:r>
              <a:rPr lang="en-US" dirty="0"/>
              <a:t>Unit 2 ● Lesson 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74E84E0-B932-6E42-AECB-6F3B114CB6DE}"/>
                  </a:ext>
                </a:extLst>
              </p:cNvPr>
              <p:cNvSpPr>
                <a:spLocks noGrp="1"/>
              </p:cNvSpPr>
              <p:nvPr>
                <p:ph idx="12"/>
              </p:nvPr>
            </p:nvSpPr>
            <p:spPr>
              <a:xfrm>
                <a:off x="1998133" y="2303552"/>
                <a:ext cx="8195734" cy="2725648"/>
              </a:xfrm>
            </p:spPr>
            <p:txBody>
              <a:bodyPr>
                <a:normAutofit fontScale="92500"/>
              </a:bodyPr>
              <a:lstStyle/>
              <a:p>
                <a:pPr algn="ctr"/>
                <a:r>
                  <a:rPr lang="en-US" dirty="0"/>
                  <a:t>Understand how different factors affect the amount earned from compound interest.</a:t>
                </a:r>
              </a:p>
              <a:p>
                <a:pPr algn="ctr"/>
                <a:endParaRPr lang="en-US" dirty="0"/>
              </a:p>
              <a:p>
                <a:pPr algn="ctr"/>
                <a:r>
                  <a:rPr lang="en-US" dirty="0"/>
                  <a:t>Determine the features of a new function: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974E84E0-B932-6E42-AECB-6F3B114CB6DE}"/>
                  </a:ext>
                </a:extLst>
              </p:cNvPr>
              <p:cNvSpPr>
                <a:spLocks noGrp="1" noRot="1" noChangeAspect="1" noMove="1" noResize="1" noEditPoints="1" noAdjustHandles="1" noChangeArrowheads="1" noChangeShapeType="1" noTextEdit="1"/>
              </p:cNvSpPr>
              <p:nvPr>
                <p:ph idx="12"/>
              </p:nvPr>
            </p:nvSpPr>
            <p:spPr>
              <a:xfrm>
                <a:off x="1998133" y="2303552"/>
                <a:ext cx="8195734" cy="2725648"/>
              </a:xfrm>
              <a:blipFill>
                <a:blip r:embed="rId3"/>
                <a:stretch>
                  <a:fillRect l="-2012" t="-4651" r="-3406" b="-4186"/>
                </a:stretch>
              </a:blipFill>
            </p:spPr>
            <p:txBody>
              <a:bodyPr/>
              <a:lstStyle/>
              <a:p>
                <a:r>
                  <a:rPr lang="en-US">
                    <a:noFill/>
                  </a:rPr>
                  <a:t> </a:t>
                </a:r>
              </a:p>
            </p:txBody>
          </p:sp>
        </mc:Fallback>
      </mc:AlternateContent>
    </p:spTree>
    <p:extLst>
      <p:ext uri="{BB962C8B-B14F-4D97-AF65-F5344CB8AC3E}">
        <p14:creationId xmlns:p14="http://schemas.microsoft.com/office/powerpoint/2010/main" val="75453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962EBD-A054-0F4B-89DC-C5DDC4D7D994}"/>
              </a:ext>
            </a:extLst>
          </p:cNvPr>
          <p:cNvSpPr>
            <a:spLocks noGrp="1"/>
          </p:cNvSpPr>
          <p:nvPr>
            <p:ph idx="1"/>
          </p:nvPr>
        </p:nvSpPr>
        <p:spPr/>
        <p:txBody>
          <a:bodyPr/>
          <a:lstStyle/>
          <a:p>
            <a:pPr marL="0" indent="0">
              <a:buNone/>
            </a:pPr>
            <a:r>
              <a:rPr lang="en-US" dirty="0"/>
              <a:t>What does it means to earn compound interest on an investment?</a:t>
            </a:r>
          </a:p>
        </p:txBody>
      </p:sp>
      <p:sp>
        <p:nvSpPr>
          <p:cNvPr id="3" name="Footer Placeholder 2">
            <a:extLst>
              <a:ext uri="{FF2B5EF4-FFF2-40B4-BE49-F238E27FC236}">
                <a16:creationId xmlns:a16="http://schemas.microsoft.com/office/drawing/2014/main" id="{EA3EDA73-D03B-2B41-8BD8-BF7DCC53A80B}"/>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8958461D-0958-EB4C-9865-114B712C3DA5}"/>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414662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EF147-879C-1A42-9C45-AD1AC74C76F3}"/>
              </a:ext>
            </a:extLst>
          </p:cNvPr>
          <p:cNvSpPr>
            <a:spLocks noGrp="1"/>
          </p:cNvSpPr>
          <p:nvPr>
            <p:ph idx="1"/>
          </p:nvPr>
        </p:nvSpPr>
        <p:spPr/>
        <p:txBody>
          <a:bodyPr>
            <a:normAutofit lnSpcReduction="10000"/>
          </a:bodyPr>
          <a:lstStyle/>
          <a:p>
            <a:pPr marL="0" indent="0">
              <a:buNone/>
            </a:pPr>
            <a:r>
              <a:rPr lang="en-US" dirty="0"/>
              <a:t>Part I: As an enterprising young mathematician, you know that your superior knowledge of mathematics will help you make better decisions about all kinds of things in your life. One important area is money $$$. So, you’ve been contemplating the world and wondering how you could maximize the money that you make in your savings account.</a:t>
            </a:r>
          </a:p>
          <a:p>
            <a:pPr marL="0" indent="0">
              <a:buNone/>
            </a:pPr>
            <a:r>
              <a:rPr lang="en-US" dirty="0"/>
              <a:t>You’re young and you haven’t saved much money yet. As a matter of fact, you only have $100, but you really want to make the best of it. You like the idea of compound interest, meaning that the bank pays you interest on all the money in your savings account, including whatever interest that they had previously paid you.  </a:t>
            </a:r>
          </a:p>
        </p:txBody>
      </p:sp>
      <p:sp>
        <p:nvSpPr>
          <p:cNvPr id="3" name="Footer Placeholder 2">
            <a:extLst>
              <a:ext uri="{FF2B5EF4-FFF2-40B4-BE49-F238E27FC236}">
                <a16:creationId xmlns:a16="http://schemas.microsoft.com/office/drawing/2014/main" id="{B2730F22-1F5D-F840-B07A-70E6E45E66BE}"/>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6CA7BF53-DBB4-244C-B7E2-592B9168ACEA}"/>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234824069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03B3FAA-34F6-1844-B746-A4CBE226C229}"/>
                  </a:ext>
                </a:extLst>
              </p:cNvPr>
              <p:cNvSpPr>
                <a:spLocks noGrp="1"/>
              </p:cNvSpPr>
              <p:nvPr>
                <p:ph idx="1"/>
              </p:nvPr>
            </p:nvSpPr>
            <p:spPr/>
            <p:txBody>
              <a:bodyPr>
                <a:normAutofit/>
              </a:bodyPr>
              <a:lstStyle/>
              <a:p>
                <a:pPr marL="0" indent="0">
                  <a:buNone/>
                </a:pPr>
                <a:r>
                  <a:rPr lang="en-US" dirty="0"/>
                  <a:t>This sounds like a very good deal. You even remember that the formula for compound interest is exponential. Let’s see, it is: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𝑃</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𝑛</m:t>
                                  </m:r>
                                </m:den>
                              </m:f>
                            </m:e>
                          </m:d>
                        </m:e>
                        <m:sup>
                          <m:r>
                            <a:rPr lang="en-US" i="1">
                              <a:latin typeface="Cambria Math" panose="02040503050406030204" pitchFamily="18" charset="0"/>
                            </a:rPr>
                            <m:t>𝑛𝑡</m:t>
                          </m:r>
                        </m:sup>
                      </m:sSup>
                    </m:oMath>
                  </m:oMathPara>
                </a14:m>
                <a:endParaRPr lang="en-US" dirty="0"/>
              </a:p>
              <a:p>
                <a:pPr marL="0" indent="0">
                  <a:buNone/>
                </a:pPr>
                <a:r>
                  <a:rPr lang="en-US" dirty="0"/>
                  <a:t>Where </a:t>
                </a:r>
                <a14:m>
                  <m:oMath xmlns:m="http://schemas.openxmlformats.org/officeDocument/2006/math">
                    <m:r>
                      <a:rPr lang="en-US" i="1">
                        <a:latin typeface="Cambria Math" panose="02040503050406030204" pitchFamily="18" charset="0"/>
                      </a:rPr>
                      <m:t>𝐴</m:t>
                    </m:r>
                  </m:oMath>
                </a14:m>
                <a:r>
                  <a:rPr lang="en-US" dirty="0"/>
                  <a:t> = the amount of money in the account at any time </a:t>
                </a:r>
                <a14:m>
                  <m:oMath xmlns:m="http://schemas.openxmlformats.org/officeDocument/2006/math">
                    <m:r>
                      <a:rPr lang="en-US" i="1">
                        <a:latin typeface="Cambria Math" panose="02040503050406030204" pitchFamily="18" charset="0"/>
                      </a:rPr>
                      <m:t>𝑡</m:t>
                    </m:r>
                  </m:oMath>
                </a14:m>
                <a:endParaRPr lang="en-US" dirty="0"/>
              </a:p>
              <a:p>
                <a:pPr marL="0" indent="0">
                  <a:buNone/>
                </a:pPr>
                <a14:m>
                  <m:oMath xmlns:m="http://schemas.openxmlformats.org/officeDocument/2006/math">
                    <m:r>
                      <a:rPr lang="en-US" i="1">
                        <a:latin typeface="Cambria Math" panose="02040503050406030204" pitchFamily="18" charset="0"/>
                      </a:rPr>
                      <m:t>𝑃</m:t>
                    </m:r>
                  </m:oMath>
                </a14:m>
                <a:r>
                  <a:rPr lang="en-US" dirty="0"/>
                  <a:t> = the principal, or the original amount invested in the account</a:t>
                </a:r>
              </a:p>
              <a:p>
                <a:pPr marL="0" indent="0">
                  <a:buNone/>
                </a:pPr>
                <a14:m>
                  <m:oMath xmlns:m="http://schemas.openxmlformats.org/officeDocument/2006/math">
                    <m:r>
                      <a:rPr lang="en-US" i="1">
                        <a:latin typeface="Cambria Math" panose="02040503050406030204" pitchFamily="18" charset="0"/>
                      </a:rPr>
                      <m:t>𝑟</m:t>
                    </m:r>
                  </m:oMath>
                </a14:m>
                <a:r>
                  <a:rPr lang="en-US" dirty="0"/>
                  <a:t> = the annual interest rate</a:t>
                </a:r>
              </a:p>
              <a:p>
                <a:pPr marL="0" indent="0">
                  <a:buNone/>
                </a:pPr>
                <a14:m>
                  <m:oMath xmlns:m="http://schemas.openxmlformats.org/officeDocument/2006/math">
                    <m:r>
                      <a:rPr lang="en-US" i="1">
                        <a:latin typeface="Cambria Math" panose="02040503050406030204" pitchFamily="18" charset="0"/>
                      </a:rPr>
                      <m:t>𝑛</m:t>
                    </m:r>
                  </m:oMath>
                </a14:m>
                <a:r>
                  <a:rPr lang="en-US" dirty="0"/>
                  <a:t> = the number of compounding periods each year</a:t>
                </a:r>
              </a:p>
              <a:p>
                <a:pPr marL="0" indent="0">
                  <a:buNone/>
                </a:pPr>
                <a14:m>
                  <m:oMath xmlns:m="http://schemas.openxmlformats.org/officeDocument/2006/math">
                    <m:r>
                      <a:rPr lang="en-US" i="1">
                        <a:latin typeface="Cambria Math" panose="02040503050406030204" pitchFamily="18" charset="0"/>
                      </a:rPr>
                      <m:t>𝑡</m:t>
                    </m:r>
                  </m:oMath>
                </a14:m>
                <a:r>
                  <a:rPr lang="en-US" dirty="0"/>
                  <a:t> = the number of years</a:t>
                </a:r>
              </a:p>
              <a:p>
                <a:endParaRPr lang="en-US" dirty="0"/>
              </a:p>
            </p:txBody>
          </p:sp>
        </mc:Choice>
        <mc:Fallback xmlns="">
          <p:sp>
            <p:nvSpPr>
              <p:cNvPr id="2" name="Content Placeholder 1">
                <a:extLst>
                  <a:ext uri="{FF2B5EF4-FFF2-40B4-BE49-F238E27FC236}">
                    <a16:creationId xmlns:a16="http://schemas.microsoft.com/office/drawing/2014/main" id="{103B3FAA-34F6-1844-B746-A4CBE226C229}"/>
                  </a:ext>
                </a:extLst>
              </p:cNvPr>
              <p:cNvSpPr>
                <a:spLocks noGrp="1" noRot="1" noChangeAspect="1" noMove="1" noResize="1" noEditPoints="1" noAdjustHandles="1" noChangeArrowheads="1" noChangeShapeType="1" noTextEdit="1"/>
              </p:cNvSpPr>
              <p:nvPr>
                <p:ph idx="1"/>
              </p:nvPr>
            </p:nvSpPr>
            <p:spPr>
              <a:blipFill>
                <a:blip r:embed="rId3"/>
                <a:stretch>
                  <a:fillRect l="-1206" t="-203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061604C-1419-7D47-87BF-8DD85E8378C2}"/>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2D7E49E5-A67C-BE46-A258-53AB93B80C35}"/>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283852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03B3FAA-34F6-1844-B746-A4CBE226C229}"/>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𝑃</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𝑟</m:t>
                                  </m:r>
                                </m:num>
                                <m:den>
                                  <m:r>
                                    <a:rPr lang="en-US" sz="2400" i="1">
                                      <a:latin typeface="Cambria Math" panose="02040503050406030204" pitchFamily="18" charset="0"/>
                                    </a:rPr>
                                    <m:t>𝑛</m:t>
                                  </m:r>
                                </m:den>
                              </m:f>
                            </m:e>
                          </m:d>
                        </m:e>
                        <m:sup>
                          <m:r>
                            <a:rPr lang="en-US" sz="2400" i="1">
                              <a:latin typeface="Cambria Math" panose="02040503050406030204" pitchFamily="18" charset="0"/>
                            </a:rPr>
                            <m:t>𝑛𝑡</m:t>
                          </m:r>
                        </m:sup>
                      </m:sSup>
                    </m:oMath>
                  </m:oMathPara>
                </a14:m>
                <a:endParaRPr lang="en-US" sz="2400" dirty="0"/>
              </a:p>
              <a:p>
                <a:pPr marL="0" indent="0">
                  <a:buNone/>
                </a:pPr>
                <a:r>
                  <a:rPr lang="en-US" sz="2400" dirty="0"/>
                  <a:t>Where </a:t>
                </a:r>
                <a14:m>
                  <m:oMath xmlns:m="http://schemas.openxmlformats.org/officeDocument/2006/math">
                    <m:r>
                      <a:rPr lang="en-US" sz="2400" i="1">
                        <a:latin typeface="Cambria Math" panose="02040503050406030204" pitchFamily="18" charset="0"/>
                      </a:rPr>
                      <m:t>𝐴</m:t>
                    </m:r>
                  </m:oMath>
                </a14:m>
                <a:r>
                  <a:rPr lang="en-US" sz="2400" dirty="0"/>
                  <a:t> = the amount of money in the account at any time </a:t>
                </a:r>
                <a14:m>
                  <m:oMath xmlns:m="http://schemas.openxmlformats.org/officeDocument/2006/math">
                    <m:r>
                      <a:rPr lang="en-US" sz="2400" i="1">
                        <a:latin typeface="Cambria Math" panose="02040503050406030204" pitchFamily="18" charset="0"/>
                      </a:rPr>
                      <m:t>𝑡</m:t>
                    </m:r>
                  </m:oMath>
                </a14:m>
                <a:endParaRPr lang="en-US" sz="2400" dirty="0"/>
              </a:p>
              <a:p>
                <a:pPr marL="0" indent="0">
                  <a:buNone/>
                </a:pPr>
                <a14:m>
                  <m:oMath xmlns:m="http://schemas.openxmlformats.org/officeDocument/2006/math">
                    <m:r>
                      <a:rPr lang="en-US" sz="2400" i="1">
                        <a:latin typeface="Cambria Math" panose="02040503050406030204" pitchFamily="18" charset="0"/>
                      </a:rPr>
                      <m:t>𝑃</m:t>
                    </m:r>
                  </m:oMath>
                </a14:m>
                <a:r>
                  <a:rPr lang="en-US" sz="2400" dirty="0"/>
                  <a:t> = the principal, or the original amount invested in the account</a:t>
                </a:r>
              </a:p>
              <a:p>
                <a:pPr marL="0" indent="0">
                  <a:buNone/>
                </a:pPr>
                <a14:m>
                  <m:oMath xmlns:m="http://schemas.openxmlformats.org/officeDocument/2006/math">
                    <m:r>
                      <a:rPr lang="en-US" sz="2400" i="1">
                        <a:latin typeface="Cambria Math" panose="02040503050406030204" pitchFamily="18" charset="0"/>
                      </a:rPr>
                      <m:t>𝑟</m:t>
                    </m:r>
                  </m:oMath>
                </a14:m>
                <a:r>
                  <a:rPr lang="en-US" sz="2400" dirty="0"/>
                  <a:t> = the annual interest rate</a:t>
                </a:r>
              </a:p>
              <a:p>
                <a:pPr marL="0" indent="0">
                  <a:buNone/>
                </a:pPr>
                <a14:m>
                  <m:oMath xmlns:m="http://schemas.openxmlformats.org/officeDocument/2006/math">
                    <m:r>
                      <a:rPr lang="en-US" sz="2400" i="1">
                        <a:latin typeface="Cambria Math" panose="02040503050406030204" pitchFamily="18" charset="0"/>
                      </a:rPr>
                      <m:t>𝑛</m:t>
                    </m:r>
                  </m:oMath>
                </a14:m>
                <a:r>
                  <a:rPr lang="en-US" sz="2400" dirty="0"/>
                  <a:t> = the number of compounding periods each year</a:t>
                </a:r>
              </a:p>
              <a:p>
                <a:pPr marL="0" indent="0">
                  <a:buNone/>
                </a:pPr>
                <a14:m>
                  <m:oMath xmlns:m="http://schemas.openxmlformats.org/officeDocument/2006/math">
                    <m:r>
                      <a:rPr lang="en-US" sz="2400" i="1">
                        <a:latin typeface="Cambria Math" panose="02040503050406030204" pitchFamily="18" charset="0"/>
                      </a:rPr>
                      <m:t>𝑡</m:t>
                    </m:r>
                  </m:oMath>
                </a14:m>
                <a:r>
                  <a:rPr lang="en-US" sz="2400" dirty="0"/>
                  <a:t> = the number of years</a:t>
                </a:r>
              </a:p>
              <a:p>
                <a:endParaRPr lang="en-US" dirty="0"/>
              </a:p>
            </p:txBody>
          </p:sp>
        </mc:Choice>
        <mc:Fallback xmlns="">
          <p:sp>
            <p:nvSpPr>
              <p:cNvPr id="2" name="Content Placeholder 1">
                <a:extLst>
                  <a:ext uri="{FF2B5EF4-FFF2-40B4-BE49-F238E27FC236}">
                    <a16:creationId xmlns:a16="http://schemas.microsoft.com/office/drawing/2014/main" id="{103B3FAA-34F6-1844-B746-A4CBE226C229}"/>
                  </a:ext>
                </a:extLst>
              </p:cNvPr>
              <p:cNvSpPr>
                <a:spLocks noGrp="1" noRot="1" noChangeAspect="1" noMove="1" noResize="1" noEditPoints="1" noAdjustHandles="1" noChangeArrowheads="1" noChangeShapeType="1" noTextEdit="1"/>
              </p:cNvSpPr>
              <p:nvPr>
                <p:ph idx="1"/>
              </p:nvPr>
            </p:nvSpPr>
            <p:spPr>
              <a:blipFill>
                <a:blip r:embed="rId3"/>
                <a:stretch>
                  <a:fillRect l="-96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061604C-1419-7D47-87BF-8DD85E8378C2}"/>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2D7E49E5-A67C-BE46-A258-53AB93B80C35}"/>
              </a:ext>
            </a:extLst>
          </p:cNvPr>
          <p:cNvSpPr>
            <a:spLocks noGrp="1"/>
          </p:cNvSpPr>
          <p:nvPr>
            <p:ph type="title"/>
          </p:nvPr>
        </p:nvSpPr>
        <p:spPr/>
        <p:txBody>
          <a:bodyPr/>
          <a:lstStyle/>
          <a:p>
            <a:r>
              <a:rPr lang="en-US" dirty="0"/>
              <a:t>Compounding the Problem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651C9A-7313-A148-995D-86C028E936BE}"/>
                  </a:ext>
                </a:extLst>
              </p:cNvPr>
              <p:cNvSpPr txBox="1"/>
              <p:nvPr/>
            </p:nvSpPr>
            <p:spPr>
              <a:xfrm>
                <a:off x="1024466" y="4573120"/>
                <a:ext cx="10143067" cy="1384995"/>
              </a:xfrm>
              <a:prstGeom prst="rect">
                <a:avLst/>
              </a:prstGeom>
              <a:solidFill>
                <a:schemeClr val="bg1">
                  <a:lumMod val="95000"/>
                </a:schemeClr>
              </a:solidFill>
            </p:spPr>
            <p:txBody>
              <a:bodyPr wrap="square" rtlCol="0">
                <a:spAutoFit/>
              </a:bodyPr>
              <a:lstStyle/>
              <a:p>
                <a:pPr algn="ctr"/>
                <a:r>
                  <a:rPr lang="en-US" sz="2800" dirty="0">
                    <a:latin typeface="Avenir" panose="02000503020000020003" pitchFamily="2" charset="0"/>
                  </a:rPr>
                  <a:t>1. If your saving account pays a generous </a:t>
                </a:r>
                <a14:m>
                  <m:oMath xmlns:m="http://schemas.openxmlformats.org/officeDocument/2006/math">
                    <m:r>
                      <a:rPr lang="en-US" sz="2800" i="1">
                        <a:latin typeface="Cambria Math" panose="02040503050406030204" pitchFamily="18" charset="0"/>
                      </a:rPr>
                      <m:t>5</m:t>
                    </m:r>
                    <m:r>
                      <a:rPr lang="en-US" sz="2800">
                        <a:latin typeface="Cambria Math" panose="02040503050406030204" pitchFamily="18" charset="0"/>
                      </a:rPr>
                      <m:t>%</m:t>
                    </m:r>
                  </m:oMath>
                </a14:m>
                <a:r>
                  <a:rPr lang="en-US" sz="2800" dirty="0">
                    <a:latin typeface="Avenir" panose="02000503020000020003" pitchFamily="2" charset="0"/>
                  </a:rPr>
                  <a:t> per year and is compounded only once each year, how much money would be in the account at the end of </a:t>
                </a:r>
                <a14:m>
                  <m:oMath xmlns:m="http://schemas.openxmlformats.org/officeDocument/2006/math">
                    <m:r>
                      <a:rPr lang="en-US" sz="2800" i="1">
                        <a:latin typeface="Cambria Math" panose="02040503050406030204" pitchFamily="18" charset="0"/>
                      </a:rPr>
                      <m:t>1</m:t>
                    </m:r>
                  </m:oMath>
                </a14:m>
                <a:r>
                  <a:rPr lang="en-US" sz="2800" dirty="0">
                    <a:latin typeface="Avenir" panose="02000503020000020003" pitchFamily="2" charset="0"/>
                  </a:rPr>
                  <a:t> year?</a:t>
                </a:r>
              </a:p>
            </p:txBody>
          </p:sp>
        </mc:Choice>
        <mc:Fallback xmlns="">
          <p:sp>
            <p:nvSpPr>
              <p:cNvPr id="5" name="TextBox 4">
                <a:extLst>
                  <a:ext uri="{FF2B5EF4-FFF2-40B4-BE49-F238E27FC236}">
                    <a16:creationId xmlns:a16="http://schemas.microsoft.com/office/drawing/2014/main" id="{83651C9A-7313-A148-995D-86C028E936BE}"/>
                  </a:ext>
                </a:extLst>
              </p:cNvPr>
              <p:cNvSpPr txBox="1">
                <a:spLocks noRot="1" noChangeAspect="1" noMove="1" noResize="1" noEditPoints="1" noAdjustHandles="1" noChangeArrowheads="1" noChangeShapeType="1" noTextEdit="1"/>
              </p:cNvSpPr>
              <p:nvPr/>
            </p:nvSpPr>
            <p:spPr>
              <a:xfrm>
                <a:off x="1024466" y="4573120"/>
                <a:ext cx="10143067" cy="1384995"/>
              </a:xfrm>
              <a:prstGeom prst="rect">
                <a:avLst/>
              </a:prstGeom>
              <a:blipFill>
                <a:blip r:embed="rId4"/>
                <a:stretch>
                  <a:fillRect t="-3670" r="-626" b="-11009"/>
                </a:stretch>
              </a:blipFill>
            </p:spPr>
            <p:txBody>
              <a:bodyPr/>
              <a:lstStyle/>
              <a:p>
                <a:r>
                  <a:rPr lang="en-US">
                    <a:noFill/>
                  </a:rPr>
                  <a:t> </a:t>
                </a:r>
              </a:p>
            </p:txBody>
          </p:sp>
        </mc:Fallback>
      </mc:AlternateContent>
    </p:spTree>
    <p:extLst>
      <p:ext uri="{BB962C8B-B14F-4D97-AF65-F5344CB8AC3E}">
        <p14:creationId xmlns:p14="http://schemas.microsoft.com/office/powerpoint/2010/main" val="69758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03B3FAA-34F6-1844-B746-A4CBE226C229}"/>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𝑃</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𝑟</m:t>
                                  </m:r>
                                </m:num>
                                <m:den>
                                  <m:r>
                                    <a:rPr lang="en-US" sz="2400" i="1">
                                      <a:latin typeface="Cambria Math" panose="02040503050406030204" pitchFamily="18" charset="0"/>
                                    </a:rPr>
                                    <m:t>𝑛</m:t>
                                  </m:r>
                                </m:den>
                              </m:f>
                            </m:e>
                          </m:d>
                        </m:e>
                        <m:sup>
                          <m:r>
                            <a:rPr lang="en-US" sz="2400" i="1">
                              <a:latin typeface="Cambria Math" panose="02040503050406030204" pitchFamily="18" charset="0"/>
                            </a:rPr>
                            <m:t>𝑛𝑡</m:t>
                          </m:r>
                        </m:sup>
                      </m:sSup>
                    </m:oMath>
                  </m:oMathPara>
                </a14:m>
                <a:endParaRPr lang="en-US" sz="2400" dirty="0"/>
              </a:p>
              <a:p>
                <a:pPr marL="0" indent="0">
                  <a:buNone/>
                </a:pPr>
                <a:r>
                  <a:rPr lang="en-US" sz="2400" dirty="0"/>
                  <a:t>Where </a:t>
                </a:r>
                <a14:m>
                  <m:oMath xmlns:m="http://schemas.openxmlformats.org/officeDocument/2006/math">
                    <m:r>
                      <a:rPr lang="en-US" sz="2400" i="1">
                        <a:latin typeface="Cambria Math" panose="02040503050406030204" pitchFamily="18" charset="0"/>
                      </a:rPr>
                      <m:t>𝐴</m:t>
                    </m:r>
                  </m:oMath>
                </a14:m>
                <a:r>
                  <a:rPr lang="en-US" sz="2400" dirty="0"/>
                  <a:t> = the amount of money in the account at any time </a:t>
                </a:r>
                <a14:m>
                  <m:oMath xmlns:m="http://schemas.openxmlformats.org/officeDocument/2006/math">
                    <m:r>
                      <a:rPr lang="en-US" sz="2400" i="1">
                        <a:latin typeface="Cambria Math" panose="02040503050406030204" pitchFamily="18" charset="0"/>
                      </a:rPr>
                      <m:t>𝑡</m:t>
                    </m:r>
                  </m:oMath>
                </a14:m>
                <a:endParaRPr lang="en-US" sz="2400" dirty="0"/>
              </a:p>
              <a:p>
                <a:pPr marL="0" indent="0">
                  <a:buNone/>
                </a:pPr>
                <a14:m>
                  <m:oMath xmlns:m="http://schemas.openxmlformats.org/officeDocument/2006/math">
                    <m:r>
                      <a:rPr lang="en-US" sz="2400" i="1">
                        <a:latin typeface="Cambria Math" panose="02040503050406030204" pitchFamily="18" charset="0"/>
                      </a:rPr>
                      <m:t>𝑃</m:t>
                    </m:r>
                  </m:oMath>
                </a14:m>
                <a:r>
                  <a:rPr lang="en-US" sz="2400" dirty="0"/>
                  <a:t> = the principal, or the original amount invested in the account</a:t>
                </a:r>
              </a:p>
              <a:p>
                <a:pPr marL="0" indent="0">
                  <a:buNone/>
                </a:pPr>
                <a14:m>
                  <m:oMath xmlns:m="http://schemas.openxmlformats.org/officeDocument/2006/math">
                    <m:r>
                      <a:rPr lang="en-US" sz="2400" i="1">
                        <a:latin typeface="Cambria Math" panose="02040503050406030204" pitchFamily="18" charset="0"/>
                      </a:rPr>
                      <m:t>𝑟</m:t>
                    </m:r>
                  </m:oMath>
                </a14:m>
                <a:r>
                  <a:rPr lang="en-US" sz="2400" dirty="0"/>
                  <a:t> = the annual interest rate</a:t>
                </a:r>
              </a:p>
              <a:p>
                <a:pPr marL="0" indent="0">
                  <a:buNone/>
                </a:pPr>
                <a14:m>
                  <m:oMath xmlns:m="http://schemas.openxmlformats.org/officeDocument/2006/math">
                    <m:r>
                      <a:rPr lang="en-US" sz="2400" i="1">
                        <a:latin typeface="Cambria Math" panose="02040503050406030204" pitchFamily="18" charset="0"/>
                      </a:rPr>
                      <m:t>𝑛</m:t>
                    </m:r>
                  </m:oMath>
                </a14:m>
                <a:r>
                  <a:rPr lang="en-US" sz="2400" dirty="0"/>
                  <a:t> = the number of compounding periods each year</a:t>
                </a:r>
              </a:p>
              <a:p>
                <a:pPr marL="0" indent="0">
                  <a:buNone/>
                </a:pPr>
                <a14:m>
                  <m:oMath xmlns:m="http://schemas.openxmlformats.org/officeDocument/2006/math">
                    <m:r>
                      <a:rPr lang="en-US" sz="2400" i="1">
                        <a:latin typeface="Cambria Math" panose="02040503050406030204" pitchFamily="18" charset="0"/>
                      </a:rPr>
                      <m:t>𝑡</m:t>
                    </m:r>
                  </m:oMath>
                </a14:m>
                <a:r>
                  <a:rPr lang="en-US" sz="2400" dirty="0"/>
                  <a:t> = the number of years</a:t>
                </a:r>
              </a:p>
              <a:p>
                <a:endParaRPr lang="en-US" dirty="0"/>
              </a:p>
            </p:txBody>
          </p:sp>
        </mc:Choice>
        <mc:Fallback xmlns="">
          <p:sp>
            <p:nvSpPr>
              <p:cNvPr id="2" name="Content Placeholder 1">
                <a:extLst>
                  <a:ext uri="{FF2B5EF4-FFF2-40B4-BE49-F238E27FC236}">
                    <a16:creationId xmlns:a16="http://schemas.microsoft.com/office/drawing/2014/main" id="{103B3FAA-34F6-1844-B746-A4CBE226C229}"/>
                  </a:ext>
                </a:extLst>
              </p:cNvPr>
              <p:cNvSpPr>
                <a:spLocks noGrp="1" noRot="1" noChangeAspect="1" noMove="1" noResize="1" noEditPoints="1" noAdjustHandles="1" noChangeArrowheads="1" noChangeShapeType="1" noTextEdit="1"/>
              </p:cNvSpPr>
              <p:nvPr>
                <p:ph idx="1"/>
              </p:nvPr>
            </p:nvSpPr>
            <p:spPr>
              <a:blipFill>
                <a:blip r:embed="rId3"/>
                <a:stretch>
                  <a:fillRect l="-96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061604C-1419-7D47-87BF-8DD85E8378C2}"/>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2D7E49E5-A67C-BE46-A258-53AB93B80C35}"/>
              </a:ext>
            </a:extLst>
          </p:cNvPr>
          <p:cNvSpPr>
            <a:spLocks noGrp="1"/>
          </p:cNvSpPr>
          <p:nvPr>
            <p:ph type="title"/>
          </p:nvPr>
        </p:nvSpPr>
        <p:spPr/>
        <p:txBody>
          <a:bodyPr/>
          <a:lstStyle/>
          <a:p>
            <a:r>
              <a:rPr lang="en-US" dirty="0"/>
              <a:t>Compounding the Problem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651C9A-7313-A148-995D-86C028E936BE}"/>
                  </a:ext>
                </a:extLst>
              </p:cNvPr>
              <p:cNvSpPr txBox="1"/>
              <p:nvPr/>
            </p:nvSpPr>
            <p:spPr>
              <a:xfrm>
                <a:off x="1024466" y="4909006"/>
                <a:ext cx="10143067" cy="954107"/>
              </a:xfrm>
              <a:prstGeom prst="rect">
                <a:avLst/>
              </a:prstGeom>
              <a:solidFill>
                <a:schemeClr val="bg1">
                  <a:lumMod val="95000"/>
                </a:schemeClr>
              </a:solidFill>
            </p:spPr>
            <p:txBody>
              <a:bodyPr wrap="square" rtlCol="0">
                <a:spAutoFit/>
              </a:bodyPr>
              <a:lstStyle/>
              <a:p>
                <a:pPr lvl="0" algn="ctr"/>
                <a:r>
                  <a:rPr lang="en-US" sz="2800" dirty="0">
                    <a:latin typeface="Avenir" panose="02000503020000020003" pitchFamily="2" charset="0"/>
                  </a:rPr>
                  <a:t>2. How much money would be in the account at the </a:t>
                </a:r>
              </a:p>
              <a:p>
                <a:pPr lvl="0" algn="ctr"/>
                <a:r>
                  <a:rPr lang="en-US" sz="2800" dirty="0">
                    <a:latin typeface="Avenir" panose="02000503020000020003" pitchFamily="2" charset="0"/>
                  </a:rPr>
                  <a:t>end of </a:t>
                </a:r>
                <a14:m>
                  <m:oMath xmlns:m="http://schemas.openxmlformats.org/officeDocument/2006/math">
                    <m:r>
                      <a:rPr lang="en-US" sz="2800" i="1">
                        <a:latin typeface="Cambria Math" panose="02040503050406030204" pitchFamily="18" charset="0"/>
                      </a:rPr>
                      <m:t>20</m:t>
                    </m:r>
                  </m:oMath>
                </a14:m>
                <a:r>
                  <a:rPr lang="en-US" sz="2800" dirty="0">
                    <a:latin typeface="Avenir" panose="02000503020000020003" pitchFamily="2" charset="0"/>
                  </a:rPr>
                  <a:t> years?</a:t>
                </a:r>
              </a:p>
            </p:txBody>
          </p:sp>
        </mc:Choice>
        <mc:Fallback xmlns="">
          <p:sp>
            <p:nvSpPr>
              <p:cNvPr id="5" name="TextBox 4">
                <a:extLst>
                  <a:ext uri="{FF2B5EF4-FFF2-40B4-BE49-F238E27FC236}">
                    <a16:creationId xmlns:a16="http://schemas.microsoft.com/office/drawing/2014/main" id="{83651C9A-7313-A148-995D-86C028E936BE}"/>
                  </a:ext>
                </a:extLst>
              </p:cNvPr>
              <p:cNvSpPr txBox="1">
                <a:spLocks noRot="1" noChangeAspect="1" noMove="1" noResize="1" noEditPoints="1" noAdjustHandles="1" noChangeArrowheads="1" noChangeShapeType="1" noTextEdit="1"/>
              </p:cNvSpPr>
              <p:nvPr/>
            </p:nvSpPr>
            <p:spPr>
              <a:xfrm>
                <a:off x="1024466" y="4909006"/>
                <a:ext cx="10143067" cy="954107"/>
              </a:xfrm>
              <a:prstGeom prst="rect">
                <a:avLst/>
              </a:prstGeom>
              <a:blipFill>
                <a:blip r:embed="rId4"/>
                <a:stretch>
                  <a:fillRect t="-6579" b="-15789"/>
                </a:stretch>
              </a:blipFill>
            </p:spPr>
            <p:txBody>
              <a:bodyPr/>
              <a:lstStyle/>
              <a:p>
                <a:r>
                  <a:rPr lang="en-US">
                    <a:noFill/>
                  </a:rPr>
                  <a:t> </a:t>
                </a:r>
              </a:p>
            </p:txBody>
          </p:sp>
        </mc:Fallback>
      </mc:AlternateContent>
    </p:spTree>
    <p:extLst>
      <p:ext uri="{BB962C8B-B14F-4D97-AF65-F5344CB8AC3E}">
        <p14:creationId xmlns:p14="http://schemas.microsoft.com/office/powerpoint/2010/main" val="233387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F720-BB2F-7F46-AC9E-A3CC918A87F4}"/>
              </a:ext>
            </a:extLst>
          </p:cNvPr>
          <p:cNvSpPr>
            <a:spLocks noGrp="1"/>
          </p:cNvSpPr>
          <p:nvPr>
            <p:ph idx="1"/>
          </p:nvPr>
        </p:nvSpPr>
        <p:spPr/>
        <p:txBody>
          <a:bodyPr/>
          <a:lstStyle/>
          <a:p>
            <a:pPr marL="0" indent="0">
              <a:buNone/>
            </a:pPr>
            <a:r>
              <a:rPr lang="en-US" dirty="0"/>
              <a:t>Independently, begin working on problem 3. </a:t>
            </a:r>
          </a:p>
        </p:txBody>
      </p:sp>
      <p:sp>
        <p:nvSpPr>
          <p:cNvPr id="3" name="Footer Placeholder 2">
            <a:extLst>
              <a:ext uri="{FF2B5EF4-FFF2-40B4-BE49-F238E27FC236}">
                <a16:creationId xmlns:a16="http://schemas.microsoft.com/office/drawing/2014/main" id="{E5426B0C-7CB4-7347-A233-9993CFDCF5FF}"/>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0D4B3A62-E244-A44C-9CDD-631A1F9A8EEF}"/>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73827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764F720-BB2F-7F46-AC9E-A3CC918A87F4}"/>
                  </a:ext>
                </a:extLst>
              </p:cNvPr>
              <p:cNvSpPr>
                <a:spLocks noGrp="1"/>
              </p:cNvSpPr>
              <p:nvPr>
                <p:ph idx="1"/>
              </p:nvPr>
            </p:nvSpPr>
            <p:spPr/>
            <p:txBody>
              <a:bodyPr/>
              <a:lstStyle/>
              <a:p>
                <a:pPr marL="0" indent="0">
                  <a:buNone/>
                </a:pPr>
                <a:r>
                  <a:rPr lang="en-US" dirty="0"/>
                  <a:t>With a partner, continue working on problem 3. </a:t>
                </a:r>
              </a:p>
              <a:p>
                <a:r>
                  <a:rPr lang="en-US" dirty="0"/>
                  <a:t>Organize your results so they can be displayed</a:t>
                </a:r>
              </a:p>
              <a:p>
                <a:r>
                  <a:rPr lang="en-US" dirty="0"/>
                  <a:t>Use the formula: </a:t>
                </a:r>
                <a14:m>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𝑃</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𝑛</m:t>
                                </m:r>
                              </m:den>
                            </m:f>
                          </m:e>
                        </m:d>
                      </m:e>
                      <m:sup>
                        <m:r>
                          <a:rPr lang="en-US" i="1">
                            <a:latin typeface="Cambria Math" panose="02040503050406030204" pitchFamily="18" charset="0"/>
                          </a:rPr>
                          <m:t>𝑛𝑡</m:t>
                        </m:r>
                      </m:sup>
                    </m:sSup>
                  </m:oMath>
                </a14:m>
                <a:endParaRPr lang="en-US" dirty="0"/>
              </a:p>
            </p:txBody>
          </p:sp>
        </mc:Choice>
        <mc:Fallback xmlns="">
          <p:sp>
            <p:nvSpPr>
              <p:cNvPr id="2" name="Content Placeholder 1">
                <a:extLst>
                  <a:ext uri="{FF2B5EF4-FFF2-40B4-BE49-F238E27FC236}">
                    <a16:creationId xmlns:a16="http://schemas.microsoft.com/office/drawing/2014/main" id="{8764F720-BB2F-7F46-AC9E-A3CC918A87F4}"/>
                  </a:ext>
                </a:extLst>
              </p:cNvPr>
              <p:cNvSpPr>
                <a:spLocks noGrp="1" noRot="1" noChangeAspect="1" noMove="1" noResize="1" noEditPoints="1" noAdjustHandles="1" noChangeArrowheads="1" noChangeShapeType="1" noTextEdit="1"/>
              </p:cNvSpPr>
              <p:nvPr>
                <p:ph idx="1"/>
              </p:nvPr>
            </p:nvSpPr>
            <p:spPr>
              <a:blipFill>
                <a:blip r:embed="rId2"/>
                <a:stretch>
                  <a:fillRect l="-1206" t="-203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5426B0C-7CB4-7347-A233-9993CFDCF5FF}"/>
              </a:ext>
            </a:extLst>
          </p:cNvPr>
          <p:cNvSpPr>
            <a:spLocks noGrp="1"/>
          </p:cNvSpPr>
          <p:nvPr>
            <p:ph type="ftr" sz="quarter" idx="11"/>
          </p:nvPr>
        </p:nvSpPr>
        <p:spPr/>
        <p:txBody>
          <a:bodyPr/>
          <a:lstStyle/>
          <a:p>
            <a:r>
              <a:rPr lang="en-US" dirty="0"/>
              <a:t>Unit 2 ● Lesson 6</a:t>
            </a:r>
          </a:p>
        </p:txBody>
      </p:sp>
      <p:sp>
        <p:nvSpPr>
          <p:cNvPr id="4" name="Title 3">
            <a:extLst>
              <a:ext uri="{FF2B5EF4-FFF2-40B4-BE49-F238E27FC236}">
                <a16:creationId xmlns:a16="http://schemas.microsoft.com/office/drawing/2014/main" id="{0D4B3A62-E244-A44C-9CDD-631A1F9A8EEF}"/>
              </a:ext>
            </a:extLst>
          </p:cNvPr>
          <p:cNvSpPr>
            <a:spLocks noGrp="1"/>
          </p:cNvSpPr>
          <p:nvPr>
            <p:ph type="title"/>
          </p:nvPr>
        </p:nvSpPr>
        <p:spPr/>
        <p:txBody>
          <a:bodyPr/>
          <a:lstStyle/>
          <a:p>
            <a:r>
              <a:rPr lang="en-US" dirty="0"/>
              <a:t>Compounding the Problem</a:t>
            </a:r>
          </a:p>
        </p:txBody>
      </p:sp>
    </p:spTree>
    <p:extLst>
      <p:ext uri="{BB962C8B-B14F-4D97-AF65-F5344CB8AC3E}">
        <p14:creationId xmlns:p14="http://schemas.microsoft.com/office/powerpoint/2010/main" val="90164712"/>
      </p:ext>
    </p:extLst>
  </p:cSld>
  <p:clrMapOvr>
    <a:masterClrMapping/>
  </p:clrMapOvr>
</p:sld>
</file>

<file path=ppt/theme/theme1.xml><?xml version="1.0" encoding="utf-8"?>
<a:theme xmlns:a="http://schemas.openxmlformats.org/drawingml/2006/main" name="Office Theme">
  <a:themeElements>
    <a:clrScheme name="Unit 2">
      <a:dk1>
        <a:srgbClr val="00675E"/>
      </a:dk1>
      <a:lt1>
        <a:srgbClr val="FFFFFF"/>
      </a:lt1>
      <a:dk2>
        <a:srgbClr val="008470"/>
      </a:dk2>
      <a:lt2>
        <a:srgbClr val="FEFFFF"/>
      </a:lt2>
      <a:accent1>
        <a:srgbClr val="00A48B"/>
      </a:accent1>
      <a:accent2>
        <a:srgbClr val="008470"/>
      </a:accent2>
      <a:accent3>
        <a:srgbClr val="009192"/>
      </a:accent3>
      <a:accent4>
        <a:srgbClr val="008E78"/>
      </a:accent4>
      <a:accent5>
        <a:srgbClr val="008464"/>
      </a:accent5>
      <a:accent6>
        <a:srgbClr val="428868"/>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KST36QS7YUKS-17149278-85497</_dlc_DocId>
    <_dlc_DocIdUrl xmlns="e6b18dcd-00de-4a4b-a809-bf649cda40bd">
      <Url>https://k12mnps.sharepoint.com/sites/014-CMGS-CI/_layouts/15/DocIdRedir.aspx?ID=KST36QS7YUKS-17149278-85497</Url>
      <Description>KST36QS7YUKS-17149278-85497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CBF5E-DE76-4D71-B410-54751C1F747E}">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8b135edc-aa13-4e9d-bff7-e67ebb7a4006"/>
    <ds:schemaRef ds:uri="eb208772-ddc5-4f6a-b383-d2629cd7e715"/>
    <ds:schemaRef ds:uri="http://schemas.microsoft.com/office/2006/metadata/properties"/>
    <ds:schemaRef ds:uri="b2c14416-9b3b-4ab9-bce7-0fcee5420287"/>
    <ds:schemaRef ds:uri="242144d6-166b-49e2-aa90-f25e9b00a53a"/>
    <ds:schemaRef ds:uri="e6b18dcd-00de-4a4b-a809-bf649cda40bd"/>
  </ds:schemaRefs>
</ds:datastoreItem>
</file>

<file path=customXml/itemProps2.xml><?xml version="1.0" encoding="utf-8"?>
<ds:datastoreItem xmlns:ds="http://schemas.openxmlformats.org/officeDocument/2006/customXml" ds:itemID="{0530C0C0-AE80-475C-8A36-5818A7051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559826-5CB3-43F5-92E8-215DF81FE2EE}">
  <ds:schemaRefs>
    <ds:schemaRef ds:uri="http://schemas.microsoft.com/sharepoint/events"/>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TotalTime>
  <Words>1945</Words>
  <Application>Microsoft Macintosh PowerPoint</Application>
  <PresentationFormat>Widescreen</PresentationFormat>
  <Paragraphs>142</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vt:lpstr>
      <vt:lpstr>Avenir Black</vt:lpstr>
      <vt:lpstr>Avenir Book</vt:lpstr>
      <vt:lpstr>Calibri</vt:lpstr>
      <vt:lpstr>Cambria Math</vt:lpstr>
      <vt:lpstr>Century Gothic</vt:lpstr>
      <vt:lpstr>Office Theme</vt:lpstr>
      <vt:lpstr>Lesson 6: Compounding the Problem</vt:lpstr>
      <vt:lpstr>PowerPoint Presentation</vt:lpstr>
      <vt:lpstr>Compounding the Problem</vt:lpstr>
      <vt:lpstr>Compounding the Problem</vt:lpstr>
      <vt:lpstr>Compounding the Problem</vt:lpstr>
      <vt:lpstr>Compounding the Problem</vt:lpstr>
      <vt:lpstr>Compounding the Problem</vt:lpstr>
      <vt:lpstr>Compounding the Problem</vt:lpstr>
      <vt:lpstr>Compounding the Problem</vt:lpstr>
      <vt:lpstr>Compounding the Problem</vt:lpstr>
      <vt:lpstr>Compounding the Problem</vt:lpstr>
      <vt:lpstr>Compounding the Problem</vt:lpstr>
      <vt:lpstr>Compounding the Problem</vt:lpstr>
      <vt:lpstr>Compounding the Problem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43</cp:revision>
  <dcterms:created xsi:type="dcterms:W3CDTF">2023-05-09T17:17:08Z</dcterms:created>
  <dcterms:modified xsi:type="dcterms:W3CDTF">2024-08-17T03:23:04Z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3dbc9e37-9e84-4bc1-90fe-77655068a716</vt:lpwstr>
  </property>
  <property fmtid="{D5CDD505-2E9C-101B-9397-08002B2CF9AE}" pid="5" name="Order">
    <vt:r8>2396300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JYCHRTE472SJ-879839975-23963</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https://k12mnps.sharepoint.com/sites/014-TEMG-TEAM-CIMathDepartment/_layouts/15/DocIdRedir.aspx?ID=JYCHRTE472SJ-879839975-23963, JYCHRTE472SJ-879839975-23963</vt:lpwstr>
  </property>
  <property fmtid="{D5CDD505-2E9C-101B-9397-08002B2CF9AE}" pid="14" name="_SourceUrl">
    <vt:lpwstr/>
  </property>
  <property fmtid="{D5CDD505-2E9C-101B-9397-08002B2CF9AE}" pid="15" name="_SharedFileIndex">
    <vt:lpwstr/>
  </property>
</Properties>
</file>