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8.png" ContentType="image/png; charset=utf-8"/>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0_20D86A7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4"/>
  </p:notesMasterIdLst>
  <p:handoutMasterIdLst>
    <p:handoutMasterId r:id="rId25"/>
  </p:handoutMasterIdLst>
  <p:sldIdLst>
    <p:sldId id="323" r:id="rId6"/>
    <p:sldId id="325" r:id="rId7"/>
    <p:sldId id="324" r:id="rId8"/>
    <p:sldId id="326" r:id="rId9"/>
    <p:sldId id="334" r:id="rId10"/>
    <p:sldId id="335" r:id="rId11"/>
    <p:sldId id="336" r:id="rId12"/>
    <p:sldId id="337" r:id="rId13"/>
    <p:sldId id="327" r:id="rId14"/>
    <p:sldId id="328" r:id="rId15"/>
    <p:sldId id="338" r:id="rId16"/>
    <p:sldId id="329" r:id="rId17"/>
    <p:sldId id="339" r:id="rId18"/>
    <p:sldId id="340" r:id="rId19"/>
    <p:sldId id="330" r:id="rId20"/>
    <p:sldId id="331" r:id="rId21"/>
    <p:sldId id="332"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9"/>
    <p:restoredTop sz="60976"/>
  </p:normalViewPr>
  <p:slideViewPr>
    <p:cSldViewPr snapToGrid="0">
      <p:cViewPr varScale="1">
        <p:scale>
          <a:sx n="48" d="100"/>
          <a:sy n="48" d="100"/>
        </p:scale>
        <p:origin x="1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comments/modernComment_150_20D86A70.xml><?xml version="1.0" encoding="utf-8"?>
<p188:cmLst xmlns:a="http://schemas.openxmlformats.org/drawingml/2006/main" xmlns:r="http://schemas.openxmlformats.org/officeDocument/2006/relationships" xmlns:p188="http://schemas.microsoft.com/office/powerpoint/2018/8/main">
  <p188:cm id="{74BAF603-6539-46A9-AD69-F4DF04336CD5}" authorId="{20EB7278-D7B4-B48B-85CE-6EC5301C396B}" created="2024-06-17T02:31:26.650">
    <pc:sldMkLst xmlns:pc="http://schemas.microsoft.com/office/powerpoint/2013/main/command">
      <pc:docMk/>
      <pc:sldMk cId="551053936" sldId="336"/>
    </pc:sldMkLst>
    <p188:txBody>
      <a:bodyPr/>
      <a:lstStyle/>
      <a:p>
        <a:r>
          <a:rPr lang="en-US"/>
          <a:t>This slide is overcrowded with information. Maybe get rid of the conversation and just put up the problems.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purpose of the Jump Start is to build fluency in graphing logarithmic functions.</a:t>
            </a:r>
            <a:endParaRPr lang="en-US" dirty="0"/>
          </a:p>
        </p:txBody>
      </p:sp>
    </p:spTree>
    <p:extLst>
      <p:ext uri="{BB962C8B-B14F-4D97-AF65-F5344CB8AC3E}">
        <p14:creationId xmlns:p14="http://schemas.microsoft.com/office/powerpoint/2010/main" val="248413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students to share their claims and reasoning for problems 11–17. Provide students with an opportunity to respond to the claims so that possible misconceptions are discussed openly. Bring in the strategy of comparing the graphs of the two sides of the equation to see if they coincide, to verify if the equation is true for all values of x. When students determine a statement is not true, ask the class how it could be corrected to make it true. This will be a valuable strategy in the next three units.</a:t>
            </a:r>
            <a:endParaRPr lang="en-US" dirty="0"/>
          </a:p>
        </p:txBody>
      </p:sp>
    </p:spTree>
    <p:extLst>
      <p:ext uri="{BB962C8B-B14F-4D97-AF65-F5344CB8AC3E}">
        <p14:creationId xmlns:p14="http://schemas.microsoft.com/office/powerpoint/2010/main" val="82262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Wrap up the discussion with a </a:t>
            </a:r>
            <a:r>
              <a:rPr lang="en-US" dirty="0"/>
              <a:t>Think-Pair-Share</a:t>
            </a:r>
            <a:r>
              <a:rPr lang="en-US" sz="1200" b="0" i="0" kern="1200" dirty="0">
                <a:solidFill>
                  <a:schemeClr val="tx1"/>
                </a:solidFill>
                <a:effectLst/>
                <a:latin typeface="+mn-lt"/>
                <a:ea typeface="+mn-ea"/>
                <a:cs typeface="+mn-cs"/>
              </a:rPr>
              <a:t>, asking students to share strategies for working with logarithmic properties and logarithmic expressions.</a:t>
            </a:r>
            <a:endParaRPr lang="en-US" dirty="0"/>
          </a:p>
        </p:txBody>
      </p:sp>
    </p:spTree>
    <p:extLst>
      <p:ext uri="{BB962C8B-B14F-4D97-AF65-F5344CB8AC3E}">
        <p14:creationId xmlns:p14="http://schemas.microsoft.com/office/powerpoint/2010/main" val="222756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students are not successful with the Exit Ticket, review these problems as part of the next lesson.</a:t>
            </a:r>
          </a:p>
        </p:txBody>
      </p:sp>
    </p:spTree>
    <p:extLst>
      <p:ext uri="{BB962C8B-B14F-4D97-AF65-F5344CB8AC3E}">
        <p14:creationId xmlns:p14="http://schemas.microsoft.com/office/powerpoint/2010/main" val="27699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Launch the lesson by reading through the scenario and having students work on problem 1. Have students share their answers, pointing out that equivalent forms often have different meanings in a story context and can be helpful in solving equations and graphing. Follow this brief discussion by having students work problems 2 and 3, then discussing them as a class. </a:t>
            </a:r>
            <a:endParaRPr lang="en-US" dirty="0"/>
          </a:p>
        </p:txBody>
      </p:sp>
    </p:spTree>
    <p:extLst>
      <p:ext uri="{BB962C8B-B14F-4D97-AF65-F5344CB8AC3E}">
        <p14:creationId xmlns:p14="http://schemas.microsoft.com/office/powerpoint/2010/main" val="243786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independent think time.</a:t>
            </a:r>
          </a:p>
        </p:txBody>
      </p:sp>
    </p:spTree>
    <p:extLst>
      <p:ext uri="{BB962C8B-B14F-4D97-AF65-F5344CB8AC3E}">
        <p14:creationId xmlns:p14="http://schemas.microsoft.com/office/powerpoint/2010/main" val="117562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partner exploration</a:t>
            </a:r>
          </a:p>
        </p:txBody>
      </p:sp>
    </p:spTree>
    <p:extLst>
      <p:ext uri="{BB962C8B-B14F-4D97-AF65-F5344CB8AC3E}">
        <p14:creationId xmlns:p14="http://schemas.microsoft.com/office/powerpoint/2010/main" val="159904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discussing these two problems, students are ready to use the properties to find values of logarithms. Once students understand the expectations of the lesson, ask them to begin working individually to complete the lesson.</a:t>
            </a:r>
            <a:endParaRPr lang="en-US" dirty="0"/>
          </a:p>
        </p:txBody>
      </p:sp>
    </p:spTree>
    <p:extLst>
      <p:ext uri="{BB962C8B-B14F-4D97-AF65-F5344CB8AC3E}">
        <p14:creationId xmlns:p14="http://schemas.microsoft.com/office/powerpoint/2010/main" val="211768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for when most students have finished problem 6. </a:t>
            </a:r>
          </a:p>
        </p:txBody>
      </p:sp>
    </p:spTree>
    <p:extLst>
      <p:ext uri="{BB962C8B-B14F-4D97-AF65-F5344CB8AC3E}">
        <p14:creationId xmlns:p14="http://schemas.microsoft.com/office/powerpoint/2010/main" val="272263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Pause and Reflect</a:t>
            </a:r>
          </a:p>
          <a:p>
            <a:r>
              <a:rPr lang="en-US" sz="1200" b="0" i="0" kern="1200" dirty="0">
                <a:solidFill>
                  <a:schemeClr val="tx1"/>
                </a:solidFill>
                <a:effectLst/>
                <a:latin typeface="+mn-lt"/>
                <a:ea typeface="+mn-ea"/>
                <a:cs typeface="+mn-cs"/>
              </a:rPr>
              <a:t>When most students have completed problem 6, ask students to pause and respond to the following questions:</a:t>
            </a:r>
          </a:p>
          <a:p>
            <a:r>
              <a:rPr lang="en-US" sz="1200" b="0" i="0" kern="1200" dirty="0">
                <a:solidFill>
                  <a:schemeClr val="tx1"/>
                </a:solidFill>
                <a:effectLst/>
                <a:latin typeface="+mn-lt"/>
                <a:ea typeface="+mn-ea"/>
                <a:cs typeface="+mn-cs"/>
              </a:rPr>
              <a:t>How are you rewriting the number inside the argument so you can use the logarithmic rules?</a:t>
            </a:r>
          </a:p>
          <a:p>
            <a:r>
              <a:rPr lang="en-US" sz="1200" b="0" i="0" kern="1200" dirty="0">
                <a:solidFill>
                  <a:schemeClr val="tx1"/>
                </a:solidFill>
                <a:effectLst/>
                <a:latin typeface="+mn-lt"/>
                <a:ea typeface="+mn-ea"/>
                <a:cs typeface="+mn-cs"/>
              </a:rPr>
              <a:t>How can you determine if your answer is reasonable?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 students about a minute to write down a response to the questions, and then have them share with a partner.</a:t>
            </a:r>
          </a:p>
          <a:p>
            <a:r>
              <a:rPr lang="en-US" sz="1200" b="0" i="0" kern="1200" dirty="0">
                <a:solidFill>
                  <a:schemeClr val="tx1"/>
                </a:solidFill>
                <a:effectLst/>
                <a:latin typeface="+mn-lt"/>
                <a:ea typeface="+mn-ea"/>
                <a:cs typeface="+mn-cs"/>
              </a:rPr>
              <a:t>When both partners have finished sharing, have students complete the task, working in pairs or small groups.</a:t>
            </a:r>
          </a:p>
          <a:p>
            <a:endParaRPr lang="en-US" dirty="0"/>
          </a:p>
        </p:txBody>
      </p:sp>
    </p:spTree>
    <p:extLst>
      <p:ext uri="{BB962C8B-B14F-4D97-AF65-F5344CB8AC3E}">
        <p14:creationId xmlns:p14="http://schemas.microsoft.com/office/powerpoint/2010/main" val="332606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problems 11–17, support students as they work in making sense of the statements and verifying them. </a:t>
            </a:r>
          </a:p>
          <a:p>
            <a:r>
              <a:rPr lang="en-US" sz="1200" b="0" i="0" kern="1200" dirty="0">
                <a:solidFill>
                  <a:schemeClr val="tx1"/>
                </a:solidFill>
                <a:effectLst/>
                <a:latin typeface="+mn-lt"/>
                <a:ea typeface="+mn-ea"/>
                <a:cs typeface="+mn-cs"/>
              </a:rPr>
              <a:t>There are several possible strategies for verifying these equations but the two most common strategies are:</a:t>
            </a:r>
          </a:p>
          <a:p>
            <a:r>
              <a:rPr lang="en-US" sz="1200" b="0" i="0" kern="1200" dirty="0">
                <a:solidFill>
                  <a:schemeClr val="tx1"/>
                </a:solidFill>
                <a:effectLst/>
                <a:latin typeface="+mn-lt"/>
                <a:ea typeface="+mn-ea"/>
                <a:cs typeface="+mn-cs"/>
              </a:rPr>
              <a:t>1. Using the logarithmic properties to manipulate one side of the equation to match the other.</a:t>
            </a:r>
          </a:p>
          <a:p>
            <a:r>
              <a:rPr lang="en-US" sz="1200" b="0" i="0" kern="1200" dirty="0">
                <a:solidFill>
                  <a:schemeClr val="tx1"/>
                </a:solidFill>
                <a:effectLst/>
                <a:latin typeface="+mn-lt"/>
                <a:ea typeface="+mn-ea"/>
                <a:cs typeface="+mn-cs"/>
              </a:rPr>
              <a:t>2. Trying to put in numbers to check the statement.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by selecting two students for problem 6, one who rewrote the argument as 6x2 and the other who rewrote the argument as 4x3, to demonstrate that it is useful to use powers of the base when possible. For problem 8, identify a student who can demonstrate the steps in the problem with proper notation. Select a student for problem 12 who believes that the equivalent expression should be log3-logx^2. Choose a student for problem 13 who can demonstrate graphing both sides of the equation as functions to show that the statement is not true. Find a student who claims that problem 15 is true because the power rule was applied correctly. Round out the discussion plan with a student who shows that the statement in problem 16 is true because they recognized that the square root is the same as the 1/2 power.</a:t>
            </a:r>
          </a:p>
          <a:p>
            <a:endParaRPr lang="en-US" dirty="0"/>
          </a:p>
        </p:txBody>
      </p:sp>
    </p:spTree>
    <p:extLst>
      <p:ext uri="{BB962C8B-B14F-4D97-AF65-F5344CB8AC3E}">
        <p14:creationId xmlns:p14="http://schemas.microsoft.com/office/powerpoint/2010/main" val="292293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discussion with problem 6, having two students share different strategies. Ask the class to compare strategies to notice that using powers of the base is always a useful strategy when working with logarithms. Proceed with a more complicated expression like problem 8 and a student who can demonstrate each step using correct notation.</a:t>
            </a:r>
            <a:endParaRPr lang="en-US" dirty="0"/>
          </a:p>
        </p:txBody>
      </p:sp>
    </p:spTree>
    <p:extLst>
      <p:ext uri="{BB962C8B-B14F-4D97-AF65-F5344CB8AC3E}">
        <p14:creationId xmlns:p14="http://schemas.microsoft.com/office/powerpoint/2010/main" val="233812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7.png"/><Relationship Id="rId2" Type="http://schemas.microsoft.com/office/2018/10/relationships/comments" Target="../comments/modernComment_150_20D86A70.xml"/><Relationship Id="rId1" Type="http://schemas.openxmlformats.org/officeDocument/2006/relationships/slideLayout" Target="../slideLayouts/slideLayout10.xml"/><Relationship Id="rId4" Type="http://schemas.openxmlformats.org/officeDocument/2006/relationships/image" Target="../media/image98.png"/></Relationships>
</file>

<file path=ppt/slides/_rels/slide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D733-6D5A-9D46-8D2F-6E9CA1CDA192}"/>
              </a:ext>
            </a:extLst>
          </p:cNvPr>
          <p:cNvSpPr>
            <a:spLocks noGrp="1"/>
          </p:cNvSpPr>
          <p:nvPr>
            <p:ph type="ctrTitle"/>
          </p:nvPr>
        </p:nvSpPr>
        <p:spPr/>
        <p:txBody>
          <a:bodyPr/>
          <a:lstStyle/>
          <a:p>
            <a:r>
              <a:rPr lang="en-US" dirty="0"/>
              <a:t>Lesson 4:</a:t>
            </a:r>
            <a:br>
              <a:rPr lang="en-US" dirty="0"/>
            </a:br>
            <a:r>
              <a:rPr lang="en-US" dirty="0"/>
              <a:t>Log-</a:t>
            </a:r>
            <a:r>
              <a:rPr lang="en-US" dirty="0" err="1"/>
              <a:t>Arithm</a:t>
            </a:r>
            <a:r>
              <a:rPr lang="en-US" dirty="0"/>
              <a:t>-etic</a:t>
            </a:r>
          </a:p>
        </p:txBody>
      </p:sp>
      <p:sp>
        <p:nvSpPr>
          <p:cNvPr id="3" name="Subtitle 2">
            <a:extLst>
              <a:ext uri="{FF2B5EF4-FFF2-40B4-BE49-F238E27FC236}">
                <a16:creationId xmlns:a16="http://schemas.microsoft.com/office/drawing/2014/main" id="{64A597F6-A974-3343-9DBF-70EA0F23418B}"/>
              </a:ext>
            </a:extLst>
          </p:cNvPr>
          <p:cNvSpPr>
            <a:spLocks noGrp="1"/>
          </p:cNvSpPr>
          <p:nvPr>
            <p:ph type="subTitle" idx="1"/>
          </p:nvPr>
        </p:nvSpPr>
        <p:spPr/>
        <p:txBody>
          <a:bodyPr/>
          <a:lstStyle/>
          <a:p>
            <a:r>
              <a:rPr lang="en-US" dirty="0"/>
              <a:t>Logarithmic Functions</a:t>
            </a:r>
          </a:p>
        </p:txBody>
      </p:sp>
    </p:spTree>
    <p:extLst>
      <p:ext uri="{BB962C8B-B14F-4D97-AF65-F5344CB8AC3E}">
        <p14:creationId xmlns:p14="http://schemas.microsoft.com/office/powerpoint/2010/main" val="131283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252F3A-1A7C-4647-A249-A3B19B40465B}"/>
              </a:ext>
            </a:extLst>
          </p:cNvPr>
          <p:cNvSpPr>
            <a:spLocks noGrp="1"/>
          </p:cNvSpPr>
          <p:nvPr>
            <p:ph idx="1"/>
          </p:nvPr>
        </p:nvSpPr>
        <p:spPr/>
        <p:txBody>
          <a:bodyPr/>
          <a:lstStyle/>
          <a:p>
            <a:r>
              <a:rPr lang="en-US" dirty="0"/>
              <a:t>How are you rewriting the number inside the argument so you can use the logarithmic rules?</a:t>
            </a:r>
          </a:p>
          <a:p>
            <a:pPr marL="0" indent="0">
              <a:buNone/>
            </a:pPr>
            <a:endParaRPr lang="en-US" dirty="0"/>
          </a:p>
          <a:p>
            <a:r>
              <a:rPr lang="en-US" dirty="0"/>
              <a:t>How can you determine if your answer is reasonable?</a:t>
            </a:r>
          </a:p>
          <a:p>
            <a:endParaRPr lang="en-US" dirty="0"/>
          </a:p>
        </p:txBody>
      </p:sp>
      <p:sp>
        <p:nvSpPr>
          <p:cNvPr id="3" name="Footer Placeholder 2">
            <a:extLst>
              <a:ext uri="{FF2B5EF4-FFF2-40B4-BE49-F238E27FC236}">
                <a16:creationId xmlns:a16="http://schemas.microsoft.com/office/drawing/2014/main" id="{FABB7D95-AB32-F948-8A70-CD39B902B540}"/>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615CCC09-FEF8-574C-91FE-A454C76D0F6E}"/>
              </a:ext>
            </a:extLst>
          </p:cNvPr>
          <p:cNvSpPr>
            <a:spLocks noGrp="1"/>
          </p:cNvSpPr>
          <p:nvPr>
            <p:ph type="title"/>
          </p:nvPr>
        </p:nvSpPr>
        <p:spPr/>
        <p:txBody>
          <a:bodyPr/>
          <a:lstStyle/>
          <a:p>
            <a:r>
              <a:rPr lang="en-US" dirty="0"/>
              <a:t>Pause and Reflect</a:t>
            </a:r>
          </a:p>
        </p:txBody>
      </p:sp>
    </p:spTree>
    <p:extLst>
      <p:ext uri="{BB962C8B-B14F-4D97-AF65-F5344CB8AC3E}">
        <p14:creationId xmlns:p14="http://schemas.microsoft.com/office/powerpoint/2010/main" val="278919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252F3A-1A7C-4647-A249-A3B19B40465B}"/>
              </a:ext>
            </a:extLst>
          </p:cNvPr>
          <p:cNvSpPr>
            <a:spLocks noGrp="1"/>
          </p:cNvSpPr>
          <p:nvPr>
            <p:ph idx="1"/>
          </p:nvPr>
        </p:nvSpPr>
        <p:spPr/>
        <p:txBody>
          <a:bodyPr/>
          <a:lstStyle/>
          <a:p>
            <a:pPr marL="0" indent="0">
              <a:buNone/>
            </a:pPr>
            <a:r>
              <a:rPr lang="en-US" dirty="0"/>
              <a:t>With your partner, complete problems 11-17.</a:t>
            </a:r>
          </a:p>
          <a:p>
            <a:endParaRPr lang="en-US" dirty="0"/>
          </a:p>
        </p:txBody>
      </p:sp>
      <p:sp>
        <p:nvSpPr>
          <p:cNvPr id="3" name="Footer Placeholder 2">
            <a:extLst>
              <a:ext uri="{FF2B5EF4-FFF2-40B4-BE49-F238E27FC236}">
                <a16:creationId xmlns:a16="http://schemas.microsoft.com/office/drawing/2014/main" id="{FABB7D95-AB32-F948-8A70-CD39B902B540}"/>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615CCC09-FEF8-574C-91FE-A454C76D0F6E}"/>
              </a:ext>
            </a:extLst>
          </p:cNvPr>
          <p:cNvSpPr>
            <a:spLocks noGrp="1"/>
          </p:cNvSpPr>
          <p:nvPr>
            <p:ph type="title"/>
          </p:nvPr>
        </p:nvSpPr>
        <p:spPr/>
        <p:txBody>
          <a:bodyPr/>
          <a:lstStyle/>
          <a:p>
            <a:r>
              <a:rPr lang="en-US" dirty="0"/>
              <a:t>Log-</a:t>
            </a:r>
            <a:r>
              <a:rPr lang="en-US" dirty="0" err="1"/>
              <a:t>Arithm</a:t>
            </a:r>
            <a:r>
              <a:rPr lang="en-US" dirty="0"/>
              <a:t>-etic</a:t>
            </a:r>
          </a:p>
        </p:txBody>
      </p:sp>
    </p:spTree>
    <p:extLst>
      <p:ext uri="{BB962C8B-B14F-4D97-AF65-F5344CB8AC3E}">
        <p14:creationId xmlns:p14="http://schemas.microsoft.com/office/powerpoint/2010/main" val="154486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0047F42-A04F-D54A-91EE-AEA19AAA0474}"/>
                  </a:ext>
                </a:extLst>
              </p:cNvPr>
              <p:cNvSpPr>
                <a:spLocks noGrp="1"/>
              </p:cNvSpPr>
              <p:nvPr>
                <p:ph idx="1"/>
              </p:nvPr>
            </p:nvSpPr>
            <p:spPr/>
            <p:txBody>
              <a:bodyPr/>
              <a:lstStyle/>
              <a:p>
                <a:pPr marL="0" indent="0">
                  <a:buNone/>
                </a:pPr>
                <a:r>
                  <a:rPr lang="en-US" dirty="0"/>
                  <a:t>6.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12</m:t>
                    </m:r>
                    <m:r>
                      <a:rPr lang="en-US">
                        <a:latin typeface="Cambria Math" panose="02040503050406030204" pitchFamily="18" charset="0"/>
                      </a:rPr>
                      <m:t>=</m:t>
                    </m:r>
                  </m:oMath>
                </a14:m>
                <a:r>
                  <a:rPr lang="en-US" dirty="0"/>
                  <a:t>					8.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30</m:t>
                            </m:r>
                          </m:num>
                          <m:den>
                            <m:r>
                              <a:rPr lang="en-US" i="1">
                                <a:latin typeface="Cambria Math" panose="02040503050406030204" pitchFamily="18" charset="0"/>
                              </a:rPr>
                              <m:t>7</m:t>
                            </m:r>
                          </m:den>
                        </m:f>
                      </m:e>
                    </m:d>
                    <m:r>
                      <a:rPr lang="en-US">
                        <a:latin typeface="Cambria Math" panose="02040503050406030204" pitchFamily="18" charset="0"/>
                      </a:rPr>
                      <m:t>=</m:t>
                    </m:r>
                  </m:oMath>
                </a14:m>
                <a:endParaRPr lang="en-US" dirty="0"/>
              </a:p>
              <a:p>
                <a:pPr marL="0" indent="0">
                  <a:buNone/>
                </a:pPr>
                <a:endParaRPr lang="en-US" dirty="0"/>
              </a:p>
              <a:p>
                <a:pPr marL="0" indent="0">
                  <a:buNone/>
                </a:pPr>
                <a:r>
                  <a:rPr lang="en-US" dirty="0"/>
                  <a:t>		</a:t>
                </a:r>
              </a:p>
            </p:txBody>
          </p:sp>
        </mc:Choice>
        <mc:Fallback xmlns="">
          <p:sp>
            <p:nvSpPr>
              <p:cNvPr id="2" name="Content Placeholder 1">
                <a:extLst>
                  <a:ext uri="{FF2B5EF4-FFF2-40B4-BE49-F238E27FC236}">
                    <a16:creationId xmlns:a16="http://schemas.microsoft.com/office/drawing/2014/main" id="{70047F42-A04F-D54A-91EE-AEA19AAA0474}"/>
                  </a:ext>
                </a:extLst>
              </p:cNvPr>
              <p:cNvSpPr>
                <a:spLocks noGrp="1" noRot="1" noChangeAspect="1" noMove="1" noResize="1" noEditPoints="1" noAdjustHandles="1" noChangeArrowheads="1" noChangeShapeType="1" noTextEdit="1"/>
              </p:cNvSpPr>
              <p:nvPr>
                <p:ph idx="1"/>
              </p:nvPr>
            </p:nvSpPr>
            <p:spPr>
              <a:blipFill>
                <a:blip r:embed="rId3"/>
                <a:stretch>
                  <a:fillRect l="-108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280E41F-0559-F243-B1AC-8A0DE8112273}"/>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8B2651A2-336A-4741-9856-355B701A6FE8}"/>
              </a:ext>
            </a:extLst>
          </p:cNvPr>
          <p:cNvSpPr>
            <a:spLocks noGrp="1"/>
          </p:cNvSpPr>
          <p:nvPr>
            <p:ph type="title"/>
          </p:nvPr>
        </p:nvSpPr>
        <p:spPr/>
        <p:txBody>
          <a:bodyPr/>
          <a:lstStyle/>
          <a:p>
            <a:r>
              <a:rPr lang="en-US" dirty="0"/>
              <a:t>Log-</a:t>
            </a:r>
            <a:r>
              <a:rPr lang="en-US" dirty="0" err="1"/>
              <a:t>Arithm</a:t>
            </a:r>
            <a:r>
              <a:rPr lang="en-US" dirty="0"/>
              <a:t>-etic</a:t>
            </a:r>
          </a:p>
        </p:txBody>
      </p:sp>
    </p:spTree>
    <p:extLst>
      <p:ext uri="{BB962C8B-B14F-4D97-AF65-F5344CB8AC3E}">
        <p14:creationId xmlns:p14="http://schemas.microsoft.com/office/powerpoint/2010/main" val="253939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0047F42-A04F-D54A-91EE-AEA19AAA0474}"/>
                  </a:ext>
                </a:extLst>
              </p:cNvPr>
              <p:cNvSpPr>
                <a:spLocks noGrp="1"/>
              </p:cNvSpPr>
              <p:nvPr>
                <p:ph idx="1"/>
              </p:nvPr>
            </p:nvSpPr>
            <p:spPr/>
            <p:txBody>
              <a:bodyPr>
                <a:normAutofit/>
              </a:bodyPr>
              <a:lstStyle/>
              <a:p>
                <a:pPr marL="0" lvl="0" indent="0">
                  <a:buNone/>
                </a:pPr>
                <a:r>
                  <a:rPr lang="en-US" dirty="0"/>
                  <a:t>12.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3−</m:t>
                    </m:r>
                    <m:r>
                      <m:rPr>
                        <m:sty m:val="p"/>
                      </m:rPr>
                      <a:rPr lang="en-US">
                        <a:latin typeface="Cambria Math" panose="02040503050406030204" pitchFamily="18" charset="0"/>
                      </a:rPr>
                      <m:t>log</m:t>
                    </m:r>
                    <m:r>
                      <a:rPr lang="en-US" i="1">
                        <a:latin typeface="Cambria Math" panose="02040503050406030204" pitchFamily="18" charset="0"/>
                      </a:rPr>
                      <m:t>𝑥</m:t>
                    </m:r>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𝑥</m:t>
                    </m:r>
                    <m:r>
                      <a:rPr lang="en-US">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3</m:t>
                            </m:r>
                          </m:num>
                          <m:den>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e>
                    </m:d>
                  </m:oMath>
                </a14:m>
                <a:endParaRPr lang="en-US" dirty="0"/>
              </a:p>
              <a:p>
                <a:pPr marL="0" lvl="0" indent="0">
                  <a:buNone/>
                </a:pPr>
                <a:endParaRPr lang="en-US" dirty="0"/>
              </a:p>
              <a:p>
                <a:pPr marL="0" lvl="0" indent="0">
                  <a:buNone/>
                </a:pPr>
                <a:endParaRPr lang="en-US" dirty="0"/>
              </a:p>
              <a:p>
                <a:pPr marL="0" lvl="0" indent="0">
                  <a:buNone/>
                </a:pPr>
                <a:endParaRPr lang="en-US" dirty="0"/>
              </a:p>
              <a:p>
                <a:pPr marL="0" indent="0">
                  <a:buNone/>
                </a:pPr>
                <a:r>
                  <a:rPr lang="en-US" dirty="0"/>
                  <a:t>13.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𝑥</m:t>
                    </m:r>
                    <m:r>
                      <a:rPr lang="en-US" i="1">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5</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log</m:t>
                        </m:r>
                        <m:r>
                          <a:rPr lang="en-US" i="1">
                            <a:latin typeface="Cambria Math" panose="02040503050406030204" pitchFamily="18" charset="0"/>
                          </a:rPr>
                          <m:t>𝑥</m:t>
                        </m:r>
                      </m:num>
                      <m:den>
                        <m:r>
                          <m:rPr>
                            <m:sty m:val="p"/>
                          </m:rPr>
                          <a:rPr lang="en-US">
                            <a:latin typeface="Cambria Math" panose="02040503050406030204" pitchFamily="18" charset="0"/>
                          </a:rPr>
                          <m:t>log</m:t>
                        </m:r>
                        <m:r>
                          <a:rPr lang="en-US" i="1">
                            <a:latin typeface="Cambria Math" panose="02040503050406030204" pitchFamily="18" charset="0"/>
                          </a:rPr>
                          <m:t>5</m:t>
                        </m:r>
                      </m:den>
                    </m:f>
                  </m:oMath>
                </a14:m>
                <a:endParaRPr lang="en-US" dirty="0"/>
              </a:p>
              <a:p>
                <a:pPr marL="0" indent="0">
                  <a:buNone/>
                </a:pPr>
                <a:endParaRPr lang="en-US" dirty="0"/>
              </a:p>
              <a:p>
                <a:pPr marL="0" indent="0">
                  <a:buNone/>
                </a:pPr>
                <a:r>
                  <a:rPr lang="en-US" dirty="0"/>
                  <a:t>		</a:t>
                </a:r>
              </a:p>
            </p:txBody>
          </p:sp>
        </mc:Choice>
        <mc:Fallback xmlns="">
          <p:sp>
            <p:nvSpPr>
              <p:cNvPr id="2" name="Content Placeholder 1">
                <a:extLst>
                  <a:ext uri="{FF2B5EF4-FFF2-40B4-BE49-F238E27FC236}">
                    <a16:creationId xmlns:a16="http://schemas.microsoft.com/office/drawing/2014/main" id="{70047F42-A04F-D54A-91EE-AEA19AAA0474}"/>
                  </a:ext>
                </a:extLst>
              </p:cNvPr>
              <p:cNvSpPr>
                <a:spLocks noGrp="1" noRot="1" noChangeAspect="1" noMove="1" noResize="1" noEditPoints="1" noAdjustHandles="1" noChangeArrowheads="1" noChangeShapeType="1" noTextEdit="1"/>
              </p:cNvSpPr>
              <p:nvPr>
                <p:ph idx="1"/>
              </p:nvPr>
            </p:nvSpPr>
            <p:spPr>
              <a:blipFill>
                <a:blip r:embed="rId3"/>
                <a:stretch>
                  <a:fillRect l="-108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8B2651A2-336A-4741-9856-355B701A6FE8}"/>
              </a:ext>
            </a:extLst>
          </p:cNvPr>
          <p:cNvSpPr>
            <a:spLocks noGrp="1"/>
          </p:cNvSpPr>
          <p:nvPr>
            <p:ph type="title"/>
          </p:nvPr>
        </p:nvSpPr>
        <p:spPr/>
        <p:txBody>
          <a:bodyPr/>
          <a:lstStyle/>
          <a:p>
            <a:r>
              <a:rPr lang="en-US" dirty="0"/>
              <a:t>Log-</a:t>
            </a:r>
            <a:r>
              <a:rPr lang="en-US" dirty="0" err="1"/>
              <a:t>Arithm</a:t>
            </a:r>
            <a:r>
              <a:rPr lang="en-US" dirty="0"/>
              <a:t>-etic</a:t>
            </a:r>
          </a:p>
        </p:txBody>
      </p:sp>
      <p:sp>
        <p:nvSpPr>
          <p:cNvPr id="5" name="Footer Placeholder 2">
            <a:extLst>
              <a:ext uri="{FF2B5EF4-FFF2-40B4-BE49-F238E27FC236}">
                <a16:creationId xmlns:a16="http://schemas.microsoft.com/office/drawing/2014/main" id="{F151D73D-22C1-B241-A268-C46B59E42371}"/>
              </a:ext>
            </a:extLst>
          </p:cNvPr>
          <p:cNvSpPr>
            <a:spLocks noGrp="1"/>
          </p:cNvSpPr>
          <p:nvPr>
            <p:ph type="ftr" sz="quarter" idx="11"/>
          </p:nvPr>
        </p:nvSpPr>
        <p:spPr>
          <a:xfrm>
            <a:off x="4038600" y="6492874"/>
            <a:ext cx="4114800" cy="365125"/>
          </a:xfrm>
        </p:spPr>
        <p:txBody>
          <a:bodyPr/>
          <a:lstStyle/>
          <a:p>
            <a:r>
              <a:rPr lang="en-US" dirty="0"/>
              <a:t>Unit 2 ● Lesson 4</a:t>
            </a:r>
          </a:p>
        </p:txBody>
      </p:sp>
    </p:spTree>
    <p:extLst>
      <p:ext uri="{BB962C8B-B14F-4D97-AF65-F5344CB8AC3E}">
        <p14:creationId xmlns:p14="http://schemas.microsoft.com/office/powerpoint/2010/main" val="275038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0047F42-A04F-D54A-91EE-AEA19AAA0474}"/>
                  </a:ext>
                </a:extLst>
              </p:cNvPr>
              <p:cNvSpPr>
                <a:spLocks noGrp="1"/>
              </p:cNvSpPr>
              <p:nvPr>
                <p:ph idx="1"/>
              </p:nvPr>
            </p:nvSpPr>
            <p:spPr/>
            <p:txBody>
              <a:bodyPr>
                <a:normAutofit/>
              </a:bodyPr>
              <a:lstStyle/>
              <a:p>
                <a:pPr marL="0" indent="0">
                  <a:buNone/>
                </a:pPr>
                <a:r>
                  <a:rPr lang="en-US" dirty="0"/>
                  <a:t>15. </a:t>
                </a:r>
                <a14:m>
                  <m:oMath xmlns:m="http://schemas.openxmlformats.org/officeDocument/2006/math">
                    <m:r>
                      <a:rPr lang="en-US" i="1">
                        <a:latin typeface="Cambria Math" panose="02040503050406030204" pitchFamily="18" charset="0"/>
                      </a:rPr>
                      <m:t>2</m:t>
                    </m:r>
                    <m:r>
                      <m:rPr>
                        <m:sty m:val="p"/>
                      </m:rPr>
                      <a:rPr lang="en-US">
                        <a:latin typeface="Cambria Math" panose="02040503050406030204" pitchFamily="18" charset="0"/>
                      </a:rPr>
                      <m:t>log</m:t>
                    </m:r>
                    <m:r>
                      <a:rPr lang="en-US" i="1">
                        <a:latin typeface="Cambria Math" panose="02040503050406030204" pitchFamily="18" charset="0"/>
                      </a:rPr>
                      <m:t>𝑥</m:t>
                    </m:r>
                    <m:r>
                      <a:rPr lang="en-US">
                        <a:latin typeface="Cambria Math" panose="02040503050406030204" pitchFamily="18" charset="0"/>
                      </a:rPr>
                      <m:t>+</m:t>
                    </m:r>
                    <m:r>
                      <m:rPr>
                        <m:sty m:val="p"/>
                      </m:rPr>
                      <a:rPr lang="en-US">
                        <a:latin typeface="Cambria Math" panose="02040503050406030204" pitchFamily="18" charset="0"/>
                      </a:rPr>
                      <m:t>log</m:t>
                    </m:r>
                    <m:r>
                      <a:rPr lang="en-US" i="1">
                        <a:latin typeface="Cambria Math" panose="02040503050406030204" pitchFamily="18" charset="0"/>
                      </a:rPr>
                      <m:t>5</m:t>
                    </m:r>
                    <m:r>
                      <a:rPr lang="en-US">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5</m:t>
                        </m:r>
                      </m:e>
                    </m:d>
                  </m:oMath>
                </a14:m>
                <a:endParaRPr lang="en-US" dirty="0"/>
              </a:p>
              <a:p>
                <a:pPr marL="0" lvl="0" indent="0">
                  <a:buNone/>
                </a:pPr>
                <a:endParaRPr lang="en-US" dirty="0"/>
              </a:p>
              <a:p>
                <a:pPr marL="0" lvl="0" indent="0">
                  <a:buNone/>
                </a:pPr>
                <a:endParaRPr lang="en-US" dirty="0"/>
              </a:p>
              <a:p>
                <a:pPr marL="0" lvl="0" indent="0">
                  <a:buNone/>
                </a:pPr>
                <a:endParaRPr lang="en-US" dirty="0"/>
              </a:p>
              <a:p>
                <a:pPr marL="0" indent="0">
                  <a:buNone/>
                </a:pPr>
                <a:r>
                  <a:rPr lang="en-US" dirty="0"/>
                  <a:t>16.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log</m:t>
                    </m:r>
                    <m:r>
                      <a:rPr lang="en-US" i="1">
                        <a:latin typeface="Cambria Math" panose="02040503050406030204" pitchFamily="18" charset="0"/>
                      </a:rPr>
                      <m:t>𝑥</m:t>
                    </m:r>
                    <m:r>
                      <a:rPr lang="en-US">
                        <a:latin typeface="Cambria Math" panose="02040503050406030204" pitchFamily="18" charset="0"/>
                      </a:rPr>
                      <m:t>=</m:t>
                    </m:r>
                    <m:r>
                      <m:rPr>
                        <m:sty m:val="p"/>
                      </m:rPr>
                      <a:rPr lang="en-US">
                        <a:latin typeface="Cambria Math" panose="02040503050406030204" pitchFamily="18" charset="0"/>
                      </a:rPr>
                      <m:t>log</m:t>
                    </m:r>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oMath>
                </a14:m>
                <a:endParaRPr lang="en-US" dirty="0"/>
              </a:p>
            </p:txBody>
          </p:sp>
        </mc:Choice>
        <mc:Fallback xmlns="">
          <p:sp>
            <p:nvSpPr>
              <p:cNvPr id="2" name="Content Placeholder 1">
                <a:extLst>
                  <a:ext uri="{FF2B5EF4-FFF2-40B4-BE49-F238E27FC236}">
                    <a16:creationId xmlns:a16="http://schemas.microsoft.com/office/drawing/2014/main" id="{70047F42-A04F-D54A-91EE-AEA19AAA0474}"/>
                  </a:ext>
                </a:extLst>
              </p:cNvPr>
              <p:cNvSpPr>
                <a:spLocks noGrp="1" noRot="1" noChangeAspect="1" noMove="1" noResize="1" noEditPoints="1" noAdjustHandles="1" noChangeArrowheads="1" noChangeShapeType="1" noTextEdit="1"/>
              </p:cNvSpPr>
              <p:nvPr>
                <p:ph idx="1"/>
              </p:nvPr>
            </p:nvSpPr>
            <p:spPr>
              <a:blipFill>
                <a:blip r:embed="rId2"/>
                <a:stretch>
                  <a:fillRect l="-1086" t="-116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8B2651A2-336A-4741-9856-355B701A6FE8}"/>
              </a:ext>
            </a:extLst>
          </p:cNvPr>
          <p:cNvSpPr>
            <a:spLocks noGrp="1"/>
          </p:cNvSpPr>
          <p:nvPr>
            <p:ph type="title"/>
          </p:nvPr>
        </p:nvSpPr>
        <p:spPr/>
        <p:txBody>
          <a:bodyPr/>
          <a:lstStyle/>
          <a:p>
            <a:r>
              <a:rPr lang="en-US" dirty="0"/>
              <a:t>Log-</a:t>
            </a:r>
            <a:r>
              <a:rPr lang="en-US" dirty="0" err="1"/>
              <a:t>Arithm</a:t>
            </a:r>
            <a:r>
              <a:rPr lang="en-US" dirty="0"/>
              <a:t>-etic</a:t>
            </a:r>
          </a:p>
        </p:txBody>
      </p:sp>
      <p:sp>
        <p:nvSpPr>
          <p:cNvPr id="5" name="Footer Placeholder 2">
            <a:extLst>
              <a:ext uri="{FF2B5EF4-FFF2-40B4-BE49-F238E27FC236}">
                <a16:creationId xmlns:a16="http://schemas.microsoft.com/office/drawing/2014/main" id="{7E7A83E4-CE57-D147-B944-49F8110A068D}"/>
              </a:ext>
            </a:extLst>
          </p:cNvPr>
          <p:cNvSpPr>
            <a:spLocks noGrp="1"/>
          </p:cNvSpPr>
          <p:nvPr>
            <p:ph type="ftr" sz="quarter" idx="11"/>
          </p:nvPr>
        </p:nvSpPr>
        <p:spPr>
          <a:xfrm>
            <a:off x="4038600" y="6492874"/>
            <a:ext cx="4114800" cy="365125"/>
          </a:xfrm>
        </p:spPr>
        <p:txBody>
          <a:bodyPr/>
          <a:lstStyle/>
          <a:p>
            <a:r>
              <a:rPr lang="en-US" dirty="0"/>
              <a:t>Unit 2 ● Lesson 4</a:t>
            </a:r>
          </a:p>
        </p:txBody>
      </p:sp>
    </p:spTree>
    <p:extLst>
      <p:ext uri="{BB962C8B-B14F-4D97-AF65-F5344CB8AC3E}">
        <p14:creationId xmlns:p14="http://schemas.microsoft.com/office/powerpoint/2010/main" val="20643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68A6C6A-3111-7A49-AC3B-8C159619FA33}"/>
                  </a:ext>
                </a:extLst>
              </p:cNvPr>
              <p:cNvSpPr>
                <a:spLocks noGrp="1"/>
              </p:cNvSpPr>
              <p:nvPr>
                <p:ph idx="1"/>
              </p:nvPr>
            </p:nvSpPr>
            <p:spPr/>
            <p:txBody>
              <a:bodyPr/>
              <a:lstStyle/>
              <a:p>
                <a:pPr marL="0" indent="0">
                  <a:buNone/>
                </a:pPr>
                <a:r>
                  <a:rPr lang="en-US" dirty="0"/>
                  <a:t>You have already figured out values like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6</m:t>
                    </m:r>
                  </m:oMath>
                </a14:m>
                <a:r>
                  <a:rPr lang="en-US" dirty="0"/>
                  <a:t> and you know some values like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4</m:t>
                    </m:r>
                  </m:oMath>
                </a14:m>
                <a:r>
                  <a:rPr lang="en-US" dirty="0"/>
                  <a:t>, what other values could you figure out?</a:t>
                </a:r>
              </a:p>
              <a:p>
                <a:pPr marL="0" indent="0">
                  <a:buNone/>
                </a:pPr>
                <a:endParaRPr lang="en-US" dirty="0"/>
              </a:p>
              <a:p>
                <a:pPr marL="0" indent="0">
                  <a:buNone/>
                </a:pPr>
                <a:r>
                  <a:rPr lang="en-US" dirty="0"/>
                  <a:t>Create some more logarithmic expressions that can be calculated. Challenge another student with your logarithmic expression and then try to figure out the logarithmic expression that they created.</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068A6C6A-3111-7A49-AC3B-8C159619FA33}"/>
                  </a:ext>
                </a:extLst>
              </p:cNvPr>
              <p:cNvSpPr>
                <a:spLocks noGrp="1" noRot="1" noChangeAspect="1" noMove="1" noResize="1" noEditPoints="1" noAdjustHandles="1" noChangeArrowheads="1" noChangeShapeType="1" noTextEdit="1"/>
              </p:cNvSpPr>
              <p:nvPr>
                <p:ph idx="1"/>
              </p:nvPr>
            </p:nvSpPr>
            <p:spPr>
              <a:blipFill>
                <a:blip r:embed="rId2"/>
                <a:stretch>
                  <a:fillRect l="-1206" t="-1842"/>
                </a:stretch>
              </a:blipFill>
            </p:spPr>
            <p:txBody>
              <a:bodyPr/>
              <a:lstStyle/>
              <a:p>
                <a:r>
                  <a:rPr lang="en-US">
                    <a:noFill/>
                  </a:rPr>
                  <a:t> </a:t>
                </a:r>
              </a:p>
            </p:txBody>
          </p:sp>
        </mc:Fallback>
      </mc:AlternateContent>
      <p:sp>
        <p:nvSpPr>
          <p:cNvPr id="4" name="Footer Placeholder 2">
            <a:extLst>
              <a:ext uri="{FF2B5EF4-FFF2-40B4-BE49-F238E27FC236}">
                <a16:creationId xmlns:a16="http://schemas.microsoft.com/office/drawing/2014/main" id="{7A887EBE-3F40-B148-85CC-F72C2877788B}"/>
              </a:ext>
            </a:extLst>
          </p:cNvPr>
          <p:cNvSpPr>
            <a:spLocks noGrp="1"/>
          </p:cNvSpPr>
          <p:nvPr>
            <p:ph type="ftr" sz="quarter" idx="11"/>
          </p:nvPr>
        </p:nvSpPr>
        <p:spPr>
          <a:xfrm>
            <a:off x="4038600" y="6492874"/>
            <a:ext cx="4114800" cy="365125"/>
          </a:xfrm>
        </p:spPr>
        <p:txBody>
          <a:bodyPr/>
          <a:lstStyle/>
          <a:p>
            <a:r>
              <a:rPr lang="en-US" dirty="0"/>
              <a:t>Unit 2 ● Lesson 4</a:t>
            </a:r>
          </a:p>
        </p:txBody>
      </p:sp>
    </p:spTree>
    <p:extLst>
      <p:ext uri="{BB962C8B-B14F-4D97-AF65-F5344CB8AC3E}">
        <p14:creationId xmlns:p14="http://schemas.microsoft.com/office/powerpoint/2010/main" val="125222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55C8B1-0C70-2149-BFB4-B690AD83BCD2}"/>
              </a:ext>
            </a:extLst>
          </p:cNvPr>
          <p:cNvSpPr>
            <a:spLocks noGrp="1"/>
          </p:cNvSpPr>
          <p:nvPr>
            <p:ph idx="1"/>
          </p:nvPr>
        </p:nvSpPr>
        <p:spPr/>
        <p:txBody>
          <a:bodyPr/>
          <a:lstStyle/>
          <a:p>
            <a:pPr marL="0" indent="0">
              <a:buNone/>
            </a:pPr>
            <a:r>
              <a:rPr lang="en-US" dirty="0"/>
              <a:t>Strategies for working with logarithmic expressions and using properties of logarithms:</a:t>
            </a:r>
          </a:p>
          <a:p>
            <a:endParaRPr lang="en-US" dirty="0"/>
          </a:p>
        </p:txBody>
      </p:sp>
      <p:sp>
        <p:nvSpPr>
          <p:cNvPr id="4" name="Footer Placeholder 2">
            <a:extLst>
              <a:ext uri="{FF2B5EF4-FFF2-40B4-BE49-F238E27FC236}">
                <a16:creationId xmlns:a16="http://schemas.microsoft.com/office/drawing/2014/main" id="{CC16954F-08AE-1C4E-85BA-C85E78B6F564}"/>
              </a:ext>
            </a:extLst>
          </p:cNvPr>
          <p:cNvSpPr>
            <a:spLocks noGrp="1"/>
          </p:cNvSpPr>
          <p:nvPr>
            <p:ph type="ftr" sz="quarter" idx="11"/>
          </p:nvPr>
        </p:nvSpPr>
        <p:spPr>
          <a:xfrm>
            <a:off x="4038600" y="6492874"/>
            <a:ext cx="4114800" cy="365125"/>
          </a:xfrm>
        </p:spPr>
        <p:txBody>
          <a:bodyPr/>
          <a:lstStyle/>
          <a:p>
            <a:r>
              <a:rPr lang="en-US" dirty="0"/>
              <a:t>Unit 2 ● Lesson 4</a:t>
            </a:r>
          </a:p>
        </p:txBody>
      </p:sp>
    </p:spTree>
    <p:extLst>
      <p:ext uri="{BB962C8B-B14F-4D97-AF65-F5344CB8AC3E}">
        <p14:creationId xmlns:p14="http://schemas.microsoft.com/office/powerpoint/2010/main" val="49615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7AE3E18-22B7-7A47-9B8F-923DBD9A1CC5}"/>
                  </a:ext>
                </a:extLst>
              </p:cNvPr>
              <p:cNvSpPr>
                <a:spLocks noGrp="1"/>
              </p:cNvSpPr>
              <p:nvPr>
                <p:ph idx="1"/>
              </p:nvPr>
            </p:nvSpPr>
            <p:spPr/>
            <p:txBody>
              <a:bodyPr>
                <a:normAutofit lnSpcReduction="10000"/>
              </a:bodyPr>
              <a:lstStyle/>
              <a:p>
                <a:pPr marL="0" indent="0">
                  <a:buNone/>
                </a:pPr>
                <a:r>
                  <a:rPr lang="en-US" dirty="0"/>
                  <a:t>Write equivalent expressions for each of the following:</a:t>
                </a:r>
              </a:p>
              <a:p>
                <a:pPr marL="514350" indent="-514350">
                  <a:buFont typeface="+mj-lt"/>
                  <a:buAutoNum type="arabicPeriod"/>
                </a:pPr>
                <a14:m>
                  <m:oMath xmlns:m="http://schemas.openxmlformats.org/officeDocument/2006/math">
                    <m:r>
                      <m:rPr>
                        <m:sty m:val="p"/>
                      </m:rPr>
                      <a:rPr lang="en-US" i="1" smtClean="0">
                        <a:latin typeface="Cambria Math" panose="02040503050406030204" pitchFamily="18" charset="0"/>
                      </a:rPr>
                      <m:t>L</m:t>
                    </m:r>
                    <m:r>
                      <m:rPr>
                        <m:sty m:val="p"/>
                      </m:rPr>
                      <a:rPr lang="en-US" b="0" i="0" smtClean="0">
                        <a:latin typeface="Cambria Math" panose="02040503050406030204" pitchFamily="18" charset="0"/>
                      </a:rPr>
                      <m:t>og</m:t>
                    </m:r>
                    <m:r>
                      <a:rPr lang="en-US" b="0" i="1" smtClean="0">
                        <a:latin typeface="Cambria Math" panose="02040503050406030204" pitchFamily="18" charset="0"/>
                      </a:rPr>
                      <m:t>20</m:t>
                    </m:r>
                  </m:oMath>
                </a14:m>
                <a:endParaRPr lang="en-US" dirty="0"/>
              </a:p>
              <a:p>
                <a:pPr marL="514350" indent="-514350">
                  <a:buFont typeface="+mj-lt"/>
                  <a:buAutoNum type="arabicPeriod"/>
                </a:pPr>
                <a:endParaRPr lang="en-US" dirty="0"/>
              </a:p>
              <a:p>
                <a:pPr marL="514350" indent="-514350">
                  <a:buFont typeface="+mj-lt"/>
                  <a:buAutoNum type="arabicPeriod"/>
                </a:pPr>
                <a14:m>
                  <m:oMath xmlns:m="http://schemas.openxmlformats.org/officeDocument/2006/math">
                    <m:r>
                      <m:rPr>
                        <m:sty m:val="p"/>
                      </m:rPr>
                      <a:rPr lang="en-US" b="0" i="0" smtClean="0">
                        <a:latin typeface="Cambria Math" panose="02040503050406030204" pitchFamily="18" charset="0"/>
                      </a:rPr>
                      <m:t>log</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𝑥</m:t>
                        </m:r>
                      </m:den>
                    </m:f>
                  </m:oMath>
                </a14:m>
                <a:endParaRPr lang="en-US" dirty="0"/>
              </a:p>
              <a:p>
                <a:pPr marL="514350" indent="-514350">
                  <a:buFont typeface="+mj-lt"/>
                  <a:buAutoNum type="arabicPeriod"/>
                </a:pPr>
                <a:endParaRPr lang="en-US" dirty="0"/>
              </a:p>
              <a:p>
                <a:pPr marL="514350" indent="-514350">
                  <a:buFont typeface="+mj-lt"/>
                  <a:buAutoNum type="arabicPeriod"/>
                </a:pPr>
                <a14:m>
                  <m:oMath xmlns:m="http://schemas.openxmlformats.org/officeDocument/2006/math">
                    <m:r>
                      <m:rPr>
                        <m:sty m:val="p"/>
                      </m:rPr>
                      <a:rPr lang="en-US" b="0" i="0" smtClean="0">
                        <a:latin typeface="Cambria Math" panose="02040503050406030204" pitchFamily="18" charset="0"/>
                      </a:rPr>
                      <m:t>log</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oMath>
                </a14:m>
                <a:endParaRPr lang="en-US" dirty="0"/>
              </a:p>
              <a:p>
                <a:pPr marL="0" indent="0">
                  <a:buNone/>
                </a:pPr>
                <a:br>
                  <a:rPr lang="en-US" dirty="0"/>
                </a:br>
                <a:endParaRPr lang="en-US" dirty="0"/>
              </a:p>
              <a:p>
                <a:endParaRPr lang="en-US" dirty="0"/>
              </a:p>
            </p:txBody>
          </p:sp>
        </mc:Choice>
        <mc:Fallback xmlns="">
          <p:sp>
            <p:nvSpPr>
              <p:cNvPr id="2" name="Content Placeholder 1">
                <a:extLst>
                  <a:ext uri="{FF2B5EF4-FFF2-40B4-BE49-F238E27FC236}">
                    <a16:creationId xmlns:a16="http://schemas.microsoft.com/office/drawing/2014/main" id="{57AE3E18-22B7-7A47-9B8F-923DBD9A1CC5}"/>
                  </a:ext>
                </a:extLst>
              </p:cNvPr>
              <p:cNvSpPr>
                <a:spLocks noGrp="1" noRot="1" noChangeAspect="1" noMove="1" noResize="1" noEditPoints="1" noAdjustHandles="1" noChangeArrowheads="1" noChangeShapeType="1" noTextEdit="1"/>
              </p:cNvSpPr>
              <p:nvPr>
                <p:ph idx="1"/>
              </p:nvPr>
            </p:nvSpPr>
            <p:spPr>
              <a:blipFill>
                <a:blip r:embed="rId3"/>
                <a:stretch>
                  <a:fillRect l="-1269" t="-3571"/>
                </a:stretch>
              </a:blipFill>
            </p:spPr>
            <p:txBody>
              <a:bodyPr/>
              <a:lstStyle/>
              <a:p>
                <a:r>
                  <a:rPr lang="en-US">
                    <a:noFill/>
                  </a:rPr>
                  <a:t> </a:t>
                </a:r>
              </a:p>
            </p:txBody>
          </p:sp>
        </mc:Fallback>
      </mc:AlternateContent>
      <p:sp>
        <p:nvSpPr>
          <p:cNvPr id="4" name="Footer Placeholder 2">
            <a:extLst>
              <a:ext uri="{FF2B5EF4-FFF2-40B4-BE49-F238E27FC236}">
                <a16:creationId xmlns:a16="http://schemas.microsoft.com/office/drawing/2014/main" id="{254EF5D1-C356-6B40-9A0E-508D5C98229C}"/>
              </a:ext>
            </a:extLst>
          </p:cNvPr>
          <p:cNvSpPr>
            <a:spLocks noGrp="1"/>
          </p:cNvSpPr>
          <p:nvPr>
            <p:ph type="ftr" sz="quarter" idx="11"/>
          </p:nvPr>
        </p:nvSpPr>
        <p:spPr>
          <a:xfrm>
            <a:off x="4038600" y="6492874"/>
            <a:ext cx="4114800" cy="365125"/>
          </a:xfrm>
        </p:spPr>
        <p:txBody>
          <a:bodyPr/>
          <a:lstStyle/>
          <a:p>
            <a:r>
              <a:rPr lang="en-US" dirty="0"/>
              <a:t>Unit 2 ● Lesson 4</a:t>
            </a:r>
          </a:p>
        </p:txBody>
      </p:sp>
    </p:spTree>
    <p:extLst>
      <p:ext uri="{BB962C8B-B14F-4D97-AF65-F5344CB8AC3E}">
        <p14:creationId xmlns:p14="http://schemas.microsoft.com/office/powerpoint/2010/main" val="28114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DEABD73-6898-7A49-9F05-E664ADB24397}"/>
                  </a:ext>
                </a:extLst>
              </p:cNvPr>
              <p:cNvSpPr>
                <a:spLocks noGrp="1"/>
              </p:cNvSpPr>
              <p:nvPr>
                <p:ph idx="1"/>
              </p:nvPr>
            </p:nvSpPr>
            <p:spPr/>
            <p:txBody>
              <a:bodyPr>
                <a:normAutofit fontScale="92500" lnSpcReduction="10000"/>
              </a:bodyPr>
              <a:lstStyle/>
              <a:p>
                <a:pPr marL="0" indent="0">
                  <a:buNone/>
                </a:pPr>
                <a:r>
                  <a:rPr lang="en-US" dirty="0"/>
                  <a:t>Factor out the greatest common factor in the expression. Then rewrite the numbers inside the parentheses.</a:t>
                </a:r>
              </a:p>
              <a:p>
                <a:pPr marL="0" lvl="0" indent="0">
                  <a:buNone/>
                </a:pPr>
                <a:r>
                  <a:rPr lang="en-US" dirty="0"/>
                  <a:t>1. </a:t>
                </a:r>
                <a14:m>
                  <m:oMath xmlns:m="http://schemas.openxmlformats.org/officeDocument/2006/math">
                    <m:r>
                      <a:rPr lang="en-US" i="1">
                        <a:latin typeface="Cambria Math" panose="02040503050406030204" pitchFamily="18" charset="0"/>
                      </a:rPr>
                      <m:t>12</m:t>
                    </m:r>
                    <m:r>
                      <a:rPr lang="en-US">
                        <a:latin typeface="Cambria Math" panose="02040503050406030204" pitchFamily="18" charset="0"/>
                      </a:rPr>
                      <m:t>+</m:t>
                    </m:r>
                    <m:r>
                      <a:rPr lang="en-US" i="1">
                        <a:latin typeface="Cambria Math" panose="02040503050406030204" pitchFamily="18" charset="0"/>
                      </a:rPr>
                      <m:t>12</m:t>
                    </m:r>
                    <m:d>
                      <m:dPr>
                        <m:ctrlPr>
                          <a:rPr lang="en-US" i="1">
                            <a:latin typeface="Cambria Math" panose="02040503050406030204" pitchFamily="18" charset="0"/>
                          </a:rPr>
                        </m:ctrlPr>
                      </m:dPr>
                      <m:e>
                        <m:r>
                          <a:rPr lang="en-US" i="1">
                            <a:latin typeface="Cambria Math" panose="02040503050406030204" pitchFamily="18" charset="0"/>
                          </a:rPr>
                          <m:t>0.75</m:t>
                        </m:r>
                      </m:e>
                    </m:d>
                  </m:oMath>
                </a14:m>
                <a:endParaRPr lang="en-US" dirty="0"/>
              </a:p>
              <a:p>
                <a:pPr marL="0" lvl="0" indent="0">
                  <a:buNone/>
                </a:pPr>
                <a:br>
                  <a:rPr lang="en-US" dirty="0"/>
                </a:br>
                <a:br>
                  <a:rPr lang="en-US" dirty="0"/>
                </a:br>
                <a:r>
                  <a:rPr lang="en-US" dirty="0"/>
                  <a:t>2. </a:t>
                </a:r>
                <a14:m>
                  <m:oMath xmlns:m="http://schemas.openxmlformats.org/officeDocument/2006/math">
                    <m:r>
                      <a:rPr lang="en-US" i="1">
                        <a:latin typeface="Cambria Math" panose="02040503050406030204" pitchFamily="18" charset="0"/>
                      </a:rPr>
                      <m:t>200−200</m:t>
                    </m:r>
                    <m:d>
                      <m:dPr>
                        <m:ctrlPr>
                          <a:rPr lang="en-US" i="1">
                            <a:latin typeface="Cambria Math" panose="02040503050406030204" pitchFamily="18" charset="0"/>
                          </a:rPr>
                        </m:ctrlPr>
                      </m:dPr>
                      <m:e>
                        <m:r>
                          <a:rPr lang="en-US" i="1">
                            <a:latin typeface="Cambria Math" panose="02040503050406030204" pitchFamily="18" charset="0"/>
                          </a:rPr>
                          <m:t>0.4</m:t>
                        </m:r>
                      </m:e>
                    </m:d>
                  </m:oMath>
                </a14:m>
                <a:endParaRPr lang="en-US" dirty="0"/>
              </a:p>
              <a:p>
                <a:pPr marL="0" lvl="0" indent="0">
                  <a:buNone/>
                </a:pPr>
                <a:br>
                  <a:rPr lang="en-US" dirty="0"/>
                </a:br>
                <a:r>
                  <a:rPr lang="en-US" dirty="0"/>
                  <a:t>3. Use your calculator and the definition of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𝑥</m:t>
                    </m:r>
                  </m:oMath>
                </a14:m>
                <a:r>
                  <a:rPr lang="en-US" dirty="0"/>
                  <a:t> (recall the base is </a:t>
                </a:r>
                <a14:m>
                  <m:oMath xmlns:m="http://schemas.openxmlformats.org/officeDocument/2006/math">
                    <m:r>
                      <a:rPr lang="en-US" i="1">
                        <a:latin typeface="Cambria Math" panose="02040503050406030204" pitchFamily="18" charset="0"/>
                      </a:rPr>
                      <m:t>10</m:t>
                    </m:r>
                  </m:oMath>
                </a14:m>
                <a:r>
                  <a:rPr lang="en-US" dirty="0"/>
                  <a:t>) to find the value of </a:t>
                </a:r>
                <a14:m>
                  <m:oMath xmlns:m="http://schemas.openxmlformats.org/officeDocument/2006/math">
                    <m:r>
                      <a:rPr lang="en-US" i="1">
                        <a:latin typeface="Cambria Math" panose="02040503050406030204" pitchFamily="18" charset="0"/>
                      </a:rPr>
                      <m:t>𝑥</m:t>
                    </m:r>
                  </m:oMath>
                </a14:m>
                <a:r>
                  <a:rPr lang="en-US" dirty="0"/>
                  <a:t>. (Round your answers to four decimals.)</a:t>
                </a:r>
              </a:p>
              <a:p>
                <a:pPr marL="0" lv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2.95</m:t>
                      </m:r>
                    </m:oMath>
                  </m:oMathPara>
                </a14:m>
                <a:endParaRPr lang="en-US" dirty="0"/>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3DEABD73-6898-7A49-9F05-E664ADB24397}"/>
                  </a:ext>
                </a:extLst>
              </p:cNvPr>
              <p:cNvSpPr>
                <a:spLocks noGrp="1" noRot="1" noChangeAspect="1" noMove="1" noResize="1" noEditPoints="1" noAdjustHandles="1" noChangeArrowheads="1" noChangeShapeType="1" noTextEdit="1"/>
              </p:cNvSpPr>
              <p:nvPr>
                <p:ph idx="1"/>
              </p:nvPr>
            </p:nvSpPr>
            <p:spPr>
              <a:blipFill>
                <a:blip r:embed="rId2"/>
                <a:stretch>
                  <a:fillRect l="-999" t="-33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EFC9008-E417-F14B-A6D0-A406F0118718}"/>
              </a:ext>
            </a:extLst>
          </p:cNvPr>
          <p:cNvSpPr>
            <a:spLocks noGrp="1"/>
          </p:cNvSpPr>
          <p:nvPr>
            <p:ph type="ftr" sz="quarter" idx="11"/>
          </p:nvPr>
        </p:nvSpPr>
        <p:spPr/>
        <p:txBody>
          <a:bodyPr/>
          <a:lstStyle/>
          <a:p>
            <a:r>
              <a:rPr lang="en-US" dirty="0"/>
              <a:t>Unit 2 ● Lesson 4</a:t>
            </a:r>
          </a:p>
        </p:txBody>
      </p:sp>
    </p:spTree>
    <p:extLst>
      <p:ext uri="{BB962C8B-B14F-4D97-AF65-F5344CB8AC3E}">
        <p14:creationId xmlns:p14="http://schemas.microsoft.com/office/powerpoint/2010/main" val="25342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7FBE342-1A32-ED4D-8E53-7581E0982B7F}"/>
                  </a:ext>
                </a:extLst>
              </p:cNvPr>
              <p:cNvSpPr>
                <a:spLocks noGrp="1"/>
              </p:cNvSpPr>
              <p:nvPr>
                <p:ph idx="1"/>
              </p:nvPr>
            </p:nvSpPr>
            <p:spPr/>
            <p:txBody>
              <a:bodyPr/>
              <a:lstStyle/>
              <a:p>
                <a:pPr marL="0" indent="0">
                  <a:buNone/>
                </a:pPr>
                <a:r>
                  <a:rPr lang="en-US" dirty="0"/>
                  <a:t>Graph each of the following functions:</a:t>
                </a:r>
              </a:p>
              <a:p>
                <a:pPr marL="0" indent="0">
                  <a:buNone/>
                </a:pPr>
                <a:r>
                  <a:rPr lang="en-US" dirty="0"/>
                  <a:t>1.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1</m:t>
                        </m:r>
                      </m:e>
                    </m:d>
                  </m:oMath>
                </a14:m>
                <a:r>
                  <a:rPr lang="en-US" dirty="0"/>
                  <a:t>			2.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i="1">
                        <a:latin typeface="Cambria Math" panose="02040503050406030204" pitchFamily="18" charset="0"/>
                      </a:rPr>
                      <m:t>2</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1</m:t>
                        </m:r>
                      </m:e>
                    </m:d>
                  </m:oMath>
                </a14:m>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E7FBE342-1A32-ED4D-8E53-7581E0982B7F}"/>
                  </a:ext>
                </a:extLst>
              </p:cNvPr>
              <p:cNvSpPr>
                <a:spLocks noGrp="1" noRot="1" noChangeAspect="1" noMove="1" noResize="1" noEditPoints="1" noAdjustHandles="1" noChangeArrowheads="1" noChangeShapeType="1" noTextEdit="1"/>
              </p:cNvSpPr>
              <p:nvPr>
                <p:ph idx="1"/>
              </p:nvPr>
            </p:nvSpPr>
            <p:spPr>
              <a:blipFill>
                <a:blip r:embed="rId3"/>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545C7ED-EB89-D343-9B17-F4A3A1F15CB4}"/>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207CEDEF-6A1F-A04C-8586-54D9A40D370B}"/>
              </a:ext>
            </a:extLst>
          </p:cNvPr>
          <p:cNvSpPr>
            <a:spLocks noGrp="1"/>
          </p:cNvSpPr>
          <p:nvPr>
            <p:ph type="title"/>
          </p:nvPr>
        </p:nvSpPr>
        <p:spPr/>
        <p:txBody>
          <a:bodyPr>
            <a:normAutofit/>
          </a:bodyPr>
          <a:lstStyle/>
          <a:p>
            <a:r>
              <a:rPr lang="en-US" dirty="0"/>
              <a:t>Log-</a:t>
            </a:r>
            <a:r>
              <a:rPr lang="en-US" dirty="0" err="1"/>
              <a:t>Arithm</a:t>
            </a:r>
            <a:r>
              <a:rPr lang="en-US" dirty="0"/>
              <a:t>-etic</a:t>
            </a:r>
          </a:p>
        </p:txBody>
      </p:sp>
      <p:pic>
        <p:nvPicPr>
          <p:cNvPr id="5" name="Picture">
            <a:extLst>
              <a:ext uri="{FF2B5EF4-FFF2-40B4-BE49-F238E27FC236}">
                <a16:creationId xmlns:a16="http://schemas.microsoft.com/office/drawing/2014/main" id="{D82A5B53-1FDE-8C40-82C9-532B0546A8FA}"/>
              </a:ext>
            </a:extLst>
          </p:cNvPr>
          <p:cNvPicPr/>
          <p:nvPr/>
        </p:nvPicPr>
        <p:blipFill>
          <a:blip r:embed="rId4"/>
          <a:stretch>
            <a:fillRect/>
          </a:stretch>
        </p:blipFill>
        <p:spPr bwMode="auto">
          <a:xfrm>
            <a:off x="865637" y="2724505"/>
            <a:ext cx="4443342" cy="2434349"/>
          </a:xfrm>
          <a:prstGeom prst="rect">
            <a:avLst/>
          </a:prstGeom>
          <a:noFill/>
          <a:ln w="9525">
            <a:noFill/>
            <a:headEnd/>
            <a:tailEnd/>
          </a:ln>
        </p:spPr>
      </p:pic>
      <p:pic>
        <p:nvPicPr>
          <p:cNvPr id="6" name="Picture">
            <a:extLst>
              <a:ext uri="{FF2B5EF4-FFF2-40B4-BE49-F238E27FC236}">
                <a16:creationId xmlns:a16="http://schemas.microsoft.com/office/drawing/2014/main" id="{51ECD65A-E161-4F47-888B-4ED7F16FDB17}"/>
              </a:ext>
            </a:extLst>
          </p:cNvPr>
          <p:cNvPicPr/>
          <p:nvPr/>
        </p:nvPicPr>
        <p:blipFill>
          <a:blip r:embed="rId4"/>
          <a:stretch>
            <a:fillRect/>
          </a:stretch>
        </p:blipFill>
        <p:spPr bwMode="auto">
          <a:xfrm>
            <a:off x="6395254" y="2724504"/>
            <a:ext cx="4443342" cy="2434349"/>
          </a:xfrm>
          <a:prstGeom prst="rect">
            <a:avLst/>
          </a:prstGeom>
          <a:noFill/>
          <a:ln w="9525">
            <a:noFill/>
            <a:headEnd/>
            <a:tailEnd/>
          </a:ln>
        </p:spPr>
      </p:pic>
    </p:spTree>
    <p:extLst>
      <p:ext uri="{BB962C8B-B14F-4D97-AF65-F5344CB8AC3E}">
        <p14:creationId xmlns:p14="http://schemas.microsoft.com/office/powerpoint/2010/main" val="90899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EBF6E5-B8F4-7846-86E4-0001DBB7D68A}"/>
              </a:ext>
            </a:extLst>
          </p:cNvPr>
          <p:cNvSpPr>
            <a:spLocks noGrp="1"/>
          </p:cNvSpPr>
          <p:nvPr>
            <p:ph type="ftr" sz="quarter" idx="11"/>
          </p:nvPr>
        </p:nvSpPr>
        <p:spPr/>
        <p:txBody>
          <a:bodyPr/>
          <a:lstStyle/>
          <a:p>
            <a:r>
              <a:rPr lang="en-US" dirty="0"/>
              <a:t>Unit 2 ● Lesson 4</a:t>
            </a:r>
          </a:p>
        </p:txBody>
      </p:sp>
      <p:sp>
        <p:nvSpPr>
          <p:cNvPr id="3" name="Content Placeholder 2">
            <a:extLst>
              <a:ext uri="{FF2B5EF4-FFF2-40B4-BE49-F238E27FC236}">
                <a16:creationId xmlns:a16="http://schemas.microsoft.com/office/drawing/2014/main" id="{4BDBF866-9888-A84A-BD13-D3BD1FB41535}"/>
              </a:ext>
            </a:extLst>
          </p:cNvPr>
          <p:cNvSpPr>
            <a:spLocks noGrp="1"/>
          </p:cNvSpPr>
          <p:nvPr>
            <p:ph idx="12"/>
          </p:nvPr>
        </p:nvSpPr>
        <p:spPr>
          <a:xfrm>
            <a:off x="2028967" y="2125878"/>
            <a:ext cx="8134066" cy="3415113"/>
          </a:xfrm>
        </p:spPr>
        <p:txBody>
          <a:bodyPr>
            <a:normAutofit/>
          </a:bodyPr>
          <a:lstStyle/>
          <a:p>
            <a:pPr algn="ctr"/>
            <a:r>
              <a:rPr lang="en-US" dirty="0"/>
              <a:t>Use logarithm properties to find equivalent algebraic expressions.</a:t>
            </a:r>
          </a:p>
          <a:p>
            <a:pPr algn="ctr"/>
            <a:endParaRPr lang="en-US" dirty="0"/>
          </a:p>
          <a:p>
            <a:pPr algn="ctr"/>
            <a:r>
              <a:rPr lang="en-US" dirty="0"/>
              <a:t>Use logarithm properties to find values for logarithmic expressions using other known values.</a:t>
            </a:r>
          </a:p>
          <a:p>
            <a:endParaRPr lang="en-US" dirty="0"/>
          </a:p>
        </p:txBody>
      </p:sp>
    </p:spTree>
    <p:extLst>
      <p:ext uri="{BB962C8B-B14F-4D97-AF65-F5344CB8AC3E}">
        <p14:creationId xmlns:p14="http://schemas.microsoft.com/office/powerpoint/2010/main" val="100601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E2DDBB-86B0-A64B-A714-5C78414A791A}"/>
              </a:ext>
            </a:extLst>
          </p:cNvPr>
          <p:cNvSpPr>
            <a:spLocks noGrp="1"/>
          </p:cNvSpPr>
          <p:nvPr>
            <p:ph idx="1"/>
          </p:nvPr>
        </p:nvSpPr>
        <p:spPr/>
        <p:txBody>
          <a:bodyPr>
            <a:normAutofit/>
          </a:bodyPr>
          <a:lstStyle/>
          <a:p>
            <a:pPr marL="0" indent="0">
              <a:buNone/>
            </a:pPr>
            <a:r>
              <a:rPr lang="en-US" sz="2700" dirty="0"/>
              <a:t>Abe and Mary are feeling good about their log rules and bragging about their mathematical prowess to all their friends when this exchange occurs:</a:t>
            </a:r>
          </a:p>
          <a:p>
            <a:pPr marL="0" indent="0">
              <a:buNone/>
            </a:pPr>
            <a:r>
              <a:rPr lang="en-US" sz="2700" b="1" dirty="0"/>
              <a:t>Stephen</a:t>
            </a:r>
            <a:r>
              <a:rPr lang="en-US" sz="2700" dirty="0"/>
              <a:t>: I guess you think you’re pretty smart because you figured out some log rules, but I want to know what they’re good for.</a:t>
            </a:r>
          </a:p>
          <a:p>
            <a:pPr marL="0" indent="0">
              <a:buNone/>
            </a:pPr>
            <a:r>
              <a:rPr lang="en-US" sz="2700" b="1" dirty="0"/>
              <a:t>Abe</a:t>
            </a:r>
            <a:r>
              <a:rPr lang="en-US" sz="2700" dirty="0"/>
              <a:t>: Well, we’ve seen a lot of times when equivalent expressions are handy. Sometimes when you write an expression with a variable in it in a different way, it means something different.</a:t>
            </a:r>
          </a:p>
        </p:txBody>
      </p:sp>
      <p:sp>
        <p:nvSpPr>
          <p:cNvPr id="3" name="Footer Placeholder 2">
            <a:extLst>
              <a:ext uri="{FF2B5EF4-FFF2-40B4-BE49-F238E27FC236}">
                <a16:creationId xmlns:a16="http://schemas.microsoft.com/office/drawing/2014/main" id="{6AC4AE34-6D76-4D45-A812-EC5F55631754}"/>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2AEB0075-85CD-6843-997C-474C317E54E4}"/>
              </a:ext>
            </a:extLst>
          </p:cNvPr>
          <p:cNvSpPr>
            <a:spLocks noGrp="1"/>
          </p:cNvSpPr>
          <p:nvPr>
            <p:ph type="title"/>
          </p:nvPr>
        </p:nvSpPr>
        <p:spPr/>
        <p:txBody>
          <a:bodyPr/>
          <a:lstStyle/>
          <a:p>
            <a:r>
              <a:rPr lang="en-US" dirty="0"/>
              <a:t>Log-</a:t>
            </a:r>
            <a:r>
              <a:rPr lang="en-US" dirty="0" err="1"/>
              <a:t>Arithm</a:t>
            </a:r>
            <a:r>
              <a:rPr lang="en-US" dirty="0"/>
              <a:t>-etic</a:t>
            </a:r>
          </a:p>
        </p:txBody>
      </p:sp>
      <p:sp>
        <p:nvSpPr>
          <p:cNvPr id="5" name="TextBox 4">
            <a:extLst>
              <a:ext uri="{FF2B5EF4-FFF2-40B4-BE49-F238E27FC236}">
                <a16:creationId xmlns:a16="http://schemas.microsoft.com/office/drawing/2014/main" id="{CCA1194E-C2C5-B84F-9590-050DBADC4322}"/>
              </a:ext>
            </a:extLst>
          </p:cNvPr>
          <p:cNvSpPr txBox="1"/>
          <p:nvPr/>
        </p:nvSpPr>
        <p:spPr>
          <a:xfrm>
            <a:off x="1427882" y="5014449"/>
            <a:ext cx="9336235" cy="954107"/>
          </a:xfrm>
          <a:prstGeom prst="rect">
            <a:avLst/>
          </a:prstGeom>
          <a:solidFill>
            <a:schemeClr val="bg1">
              <a:lumMod val="95000"/>
            </a:schemeClr>
          </a:solidFill>
        </p:spPr>
        <p:txBody>
          <a:bodyPr wrap="square" rtlCol="0" anchor="ctr">
            <a:spAutoFit/>
          </a:bodyPr>
          <a:lstStyle/>
          <a:p>
            <a:pPr algn="ctr"/>
            <a:r>
              <a:rPr lang="en-US" sz="2800" b="1" dirty="0">
                <a:latin typeface="Avenir" panose="02000503020000020003" pitchFamily="2" charset="0"/>
              </a:rPr>
              <a:t>1. What are some examples from your previous experience where equivalent expressions were useful?</a:t>
            </a:r>
          </a:p>
        </p:txBody>
      </p:sp>
    </p:spTree>
    <p:extLst>
      <p:ext uri="{BB962C8B-B14F-4D97-AF65-F5344CB8AC3E}">
        <p14:creationId xmlns:p14="http://schemas.microsoft.com/office/powerpoint/2010/main" val="261902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4455BE-2B1B-A64B-B3FB-90404D0D527B}"/>
              </a:ext>
            </a:extLst>
          </p:cNvPr>
          <p:cNvSpPr>
            <a:spLocks noGrp="1"/>
          </p:cNvSpPr>
          <p:nvPr>
            <p:ph idx="1"/>
          </p:nvPr>
        </p:nvSpPr>
        <p:spPr/>
        <p:txBody>
          <a:bodyPr/>
          <a:lstStyle/>
          <a:p>
            <a:pPr marL="0" indent="0">
              <a:buNone/>
            </a:pPr>
            <a:r>
              <a:rPr lang="en-US" dirty="0"/>
              <a:t>Independently, think through problems 1 and 2. </a:t>
            </a:r>
          </a:p>
        </p:txBody>
      </p:sp>
      <p:sp>
        <p:nvSpPr>
          <p:cNvPr id="3" name="Footer Placeholder 2">
            <a:extLst>
              <a:ext uri="{FF2B5EF4-FFF2-40B4-BE49-F238E27FC236}">
                <a16:creationId xmlns:a16="http://schemas.microsoft.com/office/drawing/2014/main" id="{07504688-BCEB-3746-9D68-074E126BD2A7}"/>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7756FE3C-B8CC-8F49-871D-6667A81D5806}"/>
              </a:ext>
            </a:extLst>
          </p:cNvPr>
          <p:cNvSpPr>
            <a:spLocks noGrp="1"/>
          </p:cNvSpPr>
          <p:nvPr>
            <p:ph type="title"/>
          </p:nvPr>
        </p:nvSpPr>
        <p:spPr/>
        <p:txBody>
          <a:bodyPr/>
          <a:lstStyle/>
          <a:p>
            <a:r>
              <a:rPr lang="en-US" dirty="0"/>
              <a:t>Log-</a:t>
            </a:r>
            <a:r>
              <a:rPr lang="en-US" dirty="0" err="1"/>
              <a:t>Arithm</a:t>
            </a:r>
            <a:r>
              <a:rPr lang="en-US" dirty="0"/>
              <a:t>-etic</a:t>
            </a:r>
          </a:p>
        </p:txBody>
      </p:sp>
    </p:spTree>
    <p:extLst>
      <p:ext uri="{BB962C8B-B14F-4D97-AF65-F5344CB8AC3E}">
        <p14:creationId xmlns:p14="http://schemas.microsoft.com/office/powerpoint/2010/main" val="178259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4455BE-2B1B-A64B-B3FB-90404D0D527B}"/>
              </a:ext>
            </a:extLst>
          </p:cNvPr>
          <p:cNvSpPr>
            <a:spLocks noGrp="1"/>
          </p:cNvSpPr>
          <p:nvPr>
            <p:ph idx="1"/>
          </p:nvPr>
        </p:nvSpPr>
        <p:spPr/>
        <p:txBody>
          <a:bodyPr/>
          <a:lstStyle/>
          <a:p>
            <a:pPr marL="0" indent="0">
              <a:buNone/>
            </a:pPr>
            <a:r>
              <a:rPr lang="en-US" dirty="0"/>
              <a:t>With a partner, continue thinking through problems 1 and 2. </a:t>
            </a:r>
          </a:p>
        </p:txBody>
      </p:sp>
      <p:sp>
        <p:nvSpPr>
          <p:cNvPr id="3" name="Footer Placeholder 2">
            <a:extLst>
              <a:ext uri="{FF2B5EF4-FFF2-40B4-BE49-F238E27FC236}">
                <a16:creationId xmlns:a16="http://schemas.microsoft.com/office/drawing/2014/main" id="{07504688-BCEB-3746-9D68-074E126BD2A7}"/>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7756FE3C-B8CC-8F49-871D-6667A81D5806}"/>
              </a:ext>
            </a:extLst>
          </p:cNvPr>
          <p:cNvSpPr>
            <a:spLocks noGrp="1"/>
          </p:cNvSpPr>
          <p:nvPr>
            <p:ph type="title"/>
          </p:nvPr>
        </p:nvSpPr>
        <p:spPr/>
        <p:txBody>
          <a:bodyPr/>
          <a:lstStyle/>
          <a:p>
            <a:r>
              <a:rPr lang="en-US" dirty="0"/>
              <a:t>Log-</a:t>
            </a:r>
            <a:r>
              <a:rPr lang="en-US" dirty="0" err="1"/>
              <a:t>Arithm</a:t>
            </a:r>
            <a:r>
              <a:rPr lang="en-US" dirty="0"/>
              <a:t>-etic</a:t>
            </a:r>
          </a:p>
        </p:txBody>
      </p:sp>
    </p:spTree>
    <p:extLst>
      <p:ext uri="{BB962C8B-B14F-4D97-AF65-F5344CB8AC3E}">
        <p14:creationId xmlns:p14="http://schemas.microsoft.com/office/powerpoint/2010/main" val="23565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DEAF5A6-9E1C-9543-B1DF-68B294AAB15F}"/>
                  </a:ext>
                </a:extLst>
              </p:cNvPr>
              <p:cNvSpPr>
                <a:spLocks noGrp="1"/>
              </p:cNvSpPr>
              <p:nvPr>
                <p:ph idx="1"/>
              </p:nvPr>
            </p:nvSpPr>
            <p:spPr>
              <a:xfrm>
                <a:off x="738249" y="791570"/>
                <a:ext cx="10515600" cy="5087112"/>
              </a:xfrm>
            </p:spPr>
            <p:txBody>
              <a:bodyPr>
                <a:normAutofit/>
              </a:bodyPr>
              <a:lstStyle/>
              <a:p>
                <a:pPr marL="0" indent="0">
                  <a:buNone/>
                </a:pPr>
                <a:r>
                  <a:rPr lang="en-US" sz="2200" b="1" dirty="0"/>
                  <a:t>Mary</a:t>
                </a:r>
                <a:r>
                  <a:rPr lang="en-US" sz="2200" dirty="0"/>
                  <a:t>: I was thinking about the </a:t>
                </a:r>
                <a:r>
                  <a:rPr lang="en-US" sz="2200" i="1" dirty="0"/>
                  <a:t>Log Logic</a:t>
                </a:r>
                <a:r>
                  <a:rPr lang="en-US" sz="2200" dirty="0"/>
                  <a:t> task where we were trying to estimate and order certain log values. I was wondering if we could use our log rules to take values we know and use them to find values that we don’t know.</a:t>
                </a:r>
              </a:p>
              <a:p>
                <a:pPr marL="0" indent="0">
                  <a:buNone/>
                </a:pPr>
                <a:r>
                  <a:rPr lang="en-US" sz="2200" dirty="0"/>
                  <a:t>For instance: Let’s say you want to calculate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r>
                      <a:rPr lang="en-US" sz="2200" i="1">
                        <a:latin typeface="Cambria Math" panose="02040503050406030204" pitchFamily="18" charset="0"/>
                      </a:rPr>
                      <m:t>6</m:t>
                    </m:r>
                  </m:oMath>
                </a14:m>
                <a:r>
                  <a:rPr lang="en-US" sz="2200" dirty="0"/>
                  <a:t>. If you know what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r>
                      <a:rPr lang="en-US" sz="2200" i="1">
                        <a:latin typeface="Cambria Math" panose="02040503050406030204" pitchFamily="18" charset="0"/>
                      </a:rPr>
                      <m:t>2</m:t>
                    </m:r>
                  </m:oMath>
                </a14:m>
                <a:r>
                  <a:rPr lang="en-US" sz="2200" dirty="0"/>
                  <a:t> and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r>
                      <a:rPr lang="en-US" sz="2200" i="1">
                        <a:latin typeface="Cambria Math" panose="02040503050406030204" pitchFamily="18" charset="0"/>
                      </a:rPr>
                      <m:t>3</m:t>
                    </m:r>
                  </m:oMath>
                </a14:m>
                <a:r>
                  <a:rPr lang="en-US" sz="2200" dirty="0"/>
                  <a:t> are, then you can use the product rule and say:</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a:latin typeface="Cambria Math" panose="02040503050406030204" pitchFamily="18" charset="0"/>
                            </a:rPr>
                            <m:t>⋅</m:t>
                          </m:r>
                          <m:r>
                            <a:rPr lang="en-US" sz="2400" i="1">
                              <a:latin typeface="Cambria Math" panose="02040503050406030204" pitchFamily="18" charset="0"/>
                            </a:rPr>
                            <m:t>3</m:t>
                          </m:r>
                        </m:e>
                      </m:d>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2</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3</m:t>
                      </m:r>
                    </m:oMath>
                  </m:oMathPara>
                </a14:m>
                <a:endParaRPr lang="en-US" sz="2400" dirty="0"/>
              </a:p>
              <a:p>
                <a:pPr marL="0" indent="0">
                  <a:buNone/>
                </a:pPr>
                <a:r>
                  <a:rPr lang="en-US" sz="2200" b="1" dirty="0"/>
                  <a:t>Stephen</a:t>
                </a:r>
                <a:r>
                  <a:rPr lang="en-US" sz="2200" dirty="0"/>
                  <a:t>: That’s great. Everyone knows that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r>
                      <a:rPr lang="en-US" sz="2200" i="1">
                        <a:latin typeface="Cambria Math" panose="02040503050406030204" pitchFamily="18" charset="0"/>
                      </a:rPr>
                      <m:t>2</m:t>
                    </m:r>
                    <m:r>
                      <a:rPr lang="en-US" sz="2200">
                        <a:latin typeface="Cambria Math" panose="02040503050406030204" pitchFamily="18" charset="0"/>
                      </a:rPr>
                      <m:t>=</m:t>
                    </m:r>
                    <m:r>
                      <a:rPr lang="en-US" sz="2200" i="1">
                        <a:latin typeface="Cambria Math" panose="02040503050406030204" pitchFamily="18" charset="0"/>
                      </a:rPr>
                      <m:t>1</m:t>
                    </m:r>
                  </m:oMath>
                </a14:m>
                <a:r>
                  <a:rPr lang="en-US" sz="2200" dirty="0"/>
                  <a:t>, but what is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r>
                      <a:rPr lang="en-US" sz="2200" i="1">
                        <a:latin typeface="Cambria Math" panose="02040503050406030204" pitchFamily="18" charset="0"/>
                      </a:rPr>
                      <m:t>3</m:t>
                    </m:r>
                  </m:oMath>
                </a14:m>
                <a:r>
                  <a:rPr lang="en-US" sz="2200" dirty="0"/>
                  <a:t>?</a:t>
                </a:r>
              </a:p>
              <a:p>
                <a:pPr marL="0" indent="0">
                  <a:buNone/>
                </a:pPr>
                <a:r>
                  <a:rPr lang="en-US" sz="2200" b="1" dirty="0"/>
                  <a:t>Abe</a:t>
                </a:r>
                <a:r>
                  <a:rPr lang="en-US" sz="2200" dirty="0"/>
                  <a:t>: Oh, I saw this somewhere. Uh,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log</m:t>
                        </m:r>
                      </m:e>
                      <m:sub>
                        <m:r>
                          <a:rPr lang="en-US" sz="2200" i="1">
                            <a:latin typeface="Cambria Math" panose="02040503050406030204" pitchFamily="18" charset="0"/>
                          </a:rPr>
                          <m:t>2</m:t>
                        </m:r>
                      </m:sub>
                    </m:sSub>
                    <m:r>
                      <a:rPr lang="en-US" sz="2200" i="1">
                        <a:latin typeface="Cambria Math" panose="02040503050406030204" pitchFamily="18" charset="0"/>
                      </a:rPr>
                      <m:t>3</m:t>
                    </m:r>
                    <m:r>
                      <a:rPr lang="en-US" sz="2200">
                        <a:latin typeface="Cambria Math" panose="02040503050406030204" pitchFamily="18" charset="0"/>
                      </a:rPr>
                      <m:t>=</m:t>
                    </m:r>
                    <m:r>
                      <a:rPr lang="en-US" sz="2200" i="1">
                        <a:latin typeface="Cambria Math" panose="02040503050406030204" pitchFamily="18" charset="0"/>
                      </a:rPr>
                      <m:t>1.585</m:t>
                    </m:r>
                  </m:oMath>
                </a14:m>
                <a:r>
                  <a:rPr lang="en-US" sz="2200" dirty="0"/>
                  <a:t>. So Mary’s idea really works. You say:</a:t>
                </a:r>
                <a:endParaRPr lang="en-US" sz="2400" dirty="0"/>
              </a:p>
              <a:p>
                <a:pPr marL="0" indent="0">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a:latin typeface="Cambria Math" panose="02040503050406030204" pitchFamily="18" charset="0"/>
                            </a:rPr>
                          </m:ctrlPr>
                        </m:mPr>
                        <m:mr>
                          <m:e>
                            <m:m>
                              <m:mPr>
                                <m:plcHide m:val="on"/>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a:latin typeface="Cambria Math" panose="02040503050406030204" pitchFamily="18" charset="0"/>
                                        </a:rPr>
                                        <m:t>⋅</m:t>
                                      </m:r>
                                      <m:r>
                                        <a:rPr lang="en-US" sz="2400" i="1">
                                          <a:latin typeface="Cambria Math" panose="02040503050406030204" pitchFamily="18" charset="0"/>
                                        </a:rPr>
                                        <m:t>3</m:t>
                                      </m:r>
                                    </m:e>
                                  </m:d>
                                </m:e>
                                <m:e>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2</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3</m:t>
                                  </m:r>
                                </m:e>
                              </m:mr>
                              <m:mr>
                                <m:e/>
                                <m:e>
                                  <m:r>
                                    <a:rPr lang="en-US" sz="2400">
                                      <a:latin typeface="Cambria Math" panose="02040503050406030204" pitchFamily="18" charset="0"/>
                                    </a:rPr>
                                    <m:t>=</m:t>
                                  </m:r>
                                  <m:r>
                                    <a:rPr lang="en-US" sz="2400" i="1">
                                      <a:latin typeface="Cambria Math" panose="02040503050406030204" pitchFamily="18" charset="0"/>
                                    </a:rPr>
                                    <m:t>1</m:t>
                                  </m:r>
                                  <m:r>
                                    <a:rPr lang="en-US" sz="2400">
                                      <a:latin typeface="Cambria Math" panose="02040503050406030204" pitchFamily="18" charset="0"/>
                                    </a:rPr>
                                    <m:t>+</m:t>
                                  </m:r>
                                  <m:r>
                                    <a:rPr lang="en-US" sz="2400" i="1">
                                      <a:latin typeface="Cambria Math" panose="02040503050406030204" pitchFamily="18" charset="0"/>
                                    </a:rPr>
                                    <m:t>1.585</m:t>
                                  </m:r>
                                </m:e>
                              </m:mr>
                              <m:mr>
                                <m:e/>
                                <m:e>
                                  <m:r>
                                    <a:rPr lang="en-US" sz="2400">
                                      <a:latin typeface="Cambria Math" panose="02040503050406030204" pitchFamily="18" charset="0"/>
                                    </a:rPr>
                                    <m:t>=</m:t>
                                  </m:r>
                                  <m:r>
                                    <a:rPr lang="en-US" sz="2400" i="1">
                                      <a:latin typeface="Cambria Math" panose="02040503050406030204" pitchFamily="18" charset="0"/>
                                    </a:rPr>
                                    <m:t>2.585</m:t>
                                  </m:r>
                                </m:e>
                              </m:m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6</m:t>
                                  </m:r>
                                </m:e>
                                <m:e>
                                  <m:r>
                                    <a:rPr lang="en-US" sz="2400">
                                      <a:latin typeface="Cambria Math" panose="02040503050406030204" pitchFamily="18" charset="0"/>
                                    </a:rPr>
                                    <m:t>=</m:t>
                                  </m:r>
                                  <m:r>
                                    <a:rPr lang="en-US" sz="2400" i="1">
                                      <a:latin typeface="Cambria Math" panose="02040503050406030204" pitchFamily="18" charset="0"/>
                                    </a:rPr>
                                    <m:t>2.585</m:t>
                                  </m:r>
                                </m:e>
                              </m:mr>
                            </m:m>
                          </m:e>
                        </m:mr>
                      </m:m>
                    </m:oMath>
                  </m:oMathPara>
                </a14:m>
                <a:endParaRPr lang="en-US" sz="240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6DEAF5A6-9E1C-9543-B1DF-68B294AAB15F}"/>
                  </a:ext>
                </a:extLst>
              </p:cNvPr>
              <p:cNvSpPr>
                <a:spLocks noGrp="1" noRot="1" noChangeAspect="1" noMove="1" noResize="1" noEditPoints="1" noAdjustHandles="1" noChangeArrowheads="1" noChangeShapeType="1" noTextEdit="1"/>
              </p:cNvSpPr>
              <p:nvPr>
                <p:ph idx="1"/>
              </p:nvPr>
            </p:nvSpPr>
            <p:spPr>
              <a:xfrm>
                <a:off x="738249" y="791570"/>
                <a:ext cx="10515600" cy="5087112"/>
              </a:xfrm>
              <a:blipFill>
                <a:blip r:embed="rId3"/>
                <a:stretch>
                  <a:fillRect l="-603" t="-995" r="-96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01A4C6A-30BB-2D42-ACC3-F9B64594E144}"/>
              </a:ext>
            </a:extLst>
          </p:cNvPr>
          <p:cNvSpPr>
            <a:spLocks noGrp="1"/>
          </p:cNvSpPr>
          <p:nvPr>
            <p:ph type="ftr" sz="quarter" idx="11"/>
          </p:nvPr>
        </p:nvSpPr>
        <p:spPr/>
        <p:txBody>
          <a:bodyPr/>
          <a:lstStyle/>
          <a:p>
            <a:r>
              <a:rPr lang="en-US" dirty="0"/>
              <a:t>Unit 2 ● Lesson 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167F34-A6B4-CE41-A836-56CCA5FAE71D}"/>
                  </a:ext>
                </a:extLst>
              </p:cNvPr>
              <p:cNvSpPr txBox="1"/>
              <p:nvPr/>
            </p:nvSpPr>
            <p:spPr>
              <a:xfrm>
                <a:off x="1327931" y="5340351"/>
                <a:ext cx="9336235" cy="830997"/>
              </a:xfrm>
              <a:prstGeom prst="rect">
                <a:avLst/>
              </a:prstGeom>
              <a:solidFill>
                <a:schemeClr val="bg1">
                  <a:lumMod val="95000"/>
                </a:schemeClr>
              </a:solidFill>
            </p:spPr>
            <p:txBody>
              <a:bodyPr wrap="square" rtlCol="0" anchor="ctr">
                <a:spAutoFit/>
              </a:bodyPr>
              <a:lstStyle/>
              <a:p>
                <a:pPr lvl="0" algn="ctr"/>
                <a:r>
                  <a:rPr lang="en-US" sz="2400" dirty="0">
                    <a:latin typeface="Avenir" panose="02000503020000020003" pitchFamily="2" charset="0"/>
                  </a:rPr>
                  <a:t>2. Based on what you know about logarithms, explain why </a:t>
                </a:r>
                <a14:m>
                  <m:oMath xmlns:m="http://schemas.openxmlformats.org/officeDocument/2006/math">
                    <m:r>
                      <a:rPr lang="en-US" sz="2400" i="1">
                        <a:latin typeface="Cambria Math" panose="02040503050406030204" pitchFamily="18" charset="0"/>
                      </a:rPr>
                      <m:t>2.585</m:t>
                    </m:r>
                  </m:oMath>
                </a14:m>
                <a:r>
                  <a:rPr lang="en-US" sz="2400" dirty="0">
                    <a:latin typeface="Avenir" panose="02000503020000020003" pitchFamily="2" charset="0"/>
                  </a:rPr>
                  <a:t> is a reasonable value for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6</m:t>
                    </m:r>
                  </m:oMath>
                </a14:m>
                <a:r>
                  <a:rPr lang="en-US" sz="2400" dirty="0">
                    <a:latin typeface="Avenir" panose="02000503020000020003" pitchFamily="2" charset="0"/>
                  </a:rPr>
                  <a:t>.</a:t>
                </a:r>
              </a:p>
            </p:txBody>
          </p:sp>
        </mc:Choice>
        <mc:Fallback xmlns="">
          <p:sp>
            <p:nvSpPr>
              <p:cNvPr id="5" name="TextBox 4">
                <a:extLst>
                  <a:ext uri="{FF2B5EF4-FFF2-40B4-BE49-F238E27FC236}">
                    <a16:creationId xmlns:a16="http://schemas.microsoft.com/office/drawing/2014/main" id="{6A167F34-A6B4-CE41-A836-56CCA5FAE71D}"/>
                  </a:ext>
                </a:extLst>
              </p:cNvPr>
              <p:cNvSpPr txBox="1">
                <a:spLocks noRot="1" noChangeAspect="1" noMove="1" noResize="1" noEditPoints="1" noAdjustHandles="1" noChangeArrowheads="1" noChangeShapeType="1" noTextEdit="1"/>
              </p:cNvSpPr>
              <p:nvPr/>
            </p:nvSpPr>
            <p:spPr>
              <a:xfrm>
                <a:off x="1327931" y="5340351"/>
                <a:ext cx="9336235" cy="830997"/>
              </a:xfrm>
              <a:prstGeom prst="rect">
                <a:avLst/>
              </a:prstGeom>
              <a:blipFill>
                <a:blip r:embed="rId4"/>
                <a:stretch>
                  <a:fillRect l="-543" t="-4545" r="-1359" b="-16667"/>
                </a:stretch>
              </a:blipFill>
            </p:spPr>
            <p:txBody>
              <a:bodyPr/>
              <a:lstStyle/>
              <a:p>
                <a:r>
                  <a:rPr lang="en-US">
                    <a:noFill/>
                  </a:rPr>
                  <a:t> </a:t>
                </a:r>
              </a:p>
            </p:txBody>
          </p:sp>
        </mc:Fallback>
      </mc:AlternateContent>
    </p:spTree>
    <p:extLst>
      <p:ext uri="{BB962C8B-B14F-4D97-AF65-F5344CB8AC3E}">
        <p14:creationId xmlns:p14="http://schemas.microsoft.com/office/powerpoint/2010/main" val="55105393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6F67B84-CEC8-174B-A24D-C8290D9D09DE}"/>
                  </a:ext>
                </a:extLst>
              </p:cNvPr>
              <p:cNvSpPr>
                <a:spLocks noGrp="1"/>
              </p:cNvSpPr>
              <p:nvPr>
                <p:ph idx="1"/>
              </p:nvPr>
            </p:nvSpPr>
            <p:spPr>
              <a:xfrm>
                <a:off x="738249" y="777922"/>
                <a:ext cx="10515600" cy="5100760"/>
              </a:xfrm>
            </p:spPr>
            <p:txBody>
              <a:bodyPr/>
              <a:lstStyle/>
              <a:p>
                <a:pPr marL="0" indent="0">
                  <a:buNone/>
                </a:pPr>
                <a:r>
                  <a:rPr lang="en-US" sz="2400" b="1" dirty="0"/>
                  <a:t>Stephen</a:t>
                </a:r>
                <a:r>
                  <a:rPr lang="en-US" sz="2400" dirty="0"/>
                  <a:t>: Oh, oh! I’ve got one. I can figure out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5</m:t>
                    </m:r>
                  </m:oMath>
                </a14:m>
                <a:r>
                  <a:rPr lang="en-US" sz="2400" dirty="0"/>
                  <a:t> like this:</a:t>
                </a:r>
              </a:p>
              <a:p>
                <a:pPr marL="0" indent="0">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a:latin typeface="Cambria Math" panose="02040503050406030204" pitchFamily="18" charset="0"/>
                            </a:rPr>
                          </m:ctrlPr>
                        </m:mPr>
                        <m:mr>
                          <m:e>
                            <m:m>
                              <m:mPr>
                                <m:plcHide m:val="on"/>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a:latin typeface="Cambria Math" panose="02040503050406030204" pitchFamily="18" charset="0"/>
                                        </a:rPr>
                                        <m:t>+</m:t>
                                      </m:r>
                                      <m:r>
                                        <a:rPr lang="en-US" sz="2400" i="1">
                                          <a:latin typeface="Cambria Math" panose="02040503050406030204" pitchFamily="18" charset="0"/>
                                        </a:rPr>
                                        <m:t>3</m:t>
                                      </m:r>
                                    </m:e>
                                  </m:d>
                                </m:e>
                                <m:e>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2</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3</m:t>
                                  </m:r>
                                </m:e>
                              </m:mr>
                              <m:mr>
                                <m:e/>
                                <m:e>
                                  <m:r>
                                    <a:rPr lang="en-US" sz="2400">
                                      <a:latin typeface="Cambria Math" panose="02040503050406030204" pitchFamily="18" charset="0"/>
                                    </a:rPr>
                                    <m:t>=</m:t>
                                  </m:r>
                                  <m:r>
                                    <a:rPr lang="en-US" sz="2400" i="1">
                                      <a:latin typeface="Cambria Math" panose="02040503050406030204" pitchFamily="18" charset="0"/>
                                    </a:rPr>
                                    <m:t>1</m:t>
                                  </m:r>
                                  <m:r>
                                    <a:rPr lang="en-US" sz="2400">
                                      <a:latin typeface="Cambria Math" panose="02040503050406030204" pitchFamily="18" charset="0"/>
                                    </a:rPr>
                                    <m:t>+</m:t>
                                  </m:r>
                                  <m:r>
                                    <a:rPr lang="en-US" sz="2400" i="1">
                                      <a:latin typeface="Cambria Math" panose="02040503050406030204" pitchFamily="18" charset="0"/>
                                    </a:rPr>
                                    <m:t>1.585</m:t>
                                  </m:r>
                                </m:e>
                              </m:mr>
                              <m:mr>
                                <m:e/>
                                <m:e>
                                  <m:r>
                                    <a:rPr lang="en-US" sz="2400">
                                      <a:latin typeface="Cambria Math" panose="02040503050406030204" pitchFamily="18" charset="0"/>
                                    </a:rPr>
                                    <m:t>=</m:t>
                                  </m:r>
                                  <m:r>
                                    <a:rPr lang="en-US" sz="2400" i="1">
                                      <a:latin typeface="Cambria Math" panose="02040503050406030204" pitchFamily="18" charset="0"/>
                                    </a:rPr>
                                    <m:t>2.585</m:t>
                                  </m:r>
                                </m:e>
                              </m:m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5</m:t>
                                  </m:r>
                                </m:e>
                                <m:e>
                                  <m:r>
                                    <a:rPr lang="en-US" sz="2400">
                                      <a:latin typeface="Cambria Math" panose="02040503050406030204" pitchFamily="18" charset="0"/>
                                    </a:rPr>
                                    <m:t>=</m:t>
                                  </m:r>
                                  <m:r>
                                    <a:rPr lang="en-US" sz="2400" i="1">
                                      <a:latin typeface="Cambria Math" panose="02040503050406030204" pitchFamily="18" charset="0"/>
                                    </a:rPr>
                                    <m:t>2.585</m:t>
                                  </m:r>
                                </m:e>
                              </m:mr>
                            </m:m>
                          </m:e>
                        </m:mr>
                      </m:m>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56F67B84-CEC8-174B-A24D-C8290D9D09DE}"/>
                  </a:ext>
                </a:extLst>
              </p:cNvPr>
              <p:cNvSpPr>
                <a:spLocks noGrp="1" noRot="1" noChangeAspect="1" noMove="1" noResize="1" noEditPoints="1" noAdjustHandles="1" noChangeArrowheads="1" noChangeShapeType="1" noTextEdit="1"/>
              </p:cNvSpPr>
              <p:nvPr>
                <p:ph idx="1"/>
              </p:nvPr>
            </p:nvSpPr>
            <p:spPr>
              <a:xfrm>
                <a:off x="738249" y="777922"/>
                <a:ext cx="10515600" cy="5100760"/>
              </a:xfrm>
              <a:blipFill>
                <a:blip r:embed="rId3"/>
                <a:stretch>
                  <a:fillRect l="-844" t="-14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6A38BF3-5E89-6344-985D-D29639F87D0E}"/>
              </a:ext>
            </a:extLst>
          </p:cNvPr>
          <p:cNvSpPr>
            <a:spLocks noGrp="1"/>
          </p:cNvSpPr>
          <p:nvPr>
            <p:ph type="ftr" sz="quarter" idx="11"/>
          </p:nvPr>
        </p:nvSpPr>
        <p:spPr/>
        <p:txBody>
          <a:bodyPr/>
          <a:lstStyle/>
          <a:p>
            <a:r>
              <a:rPr lang="en-US" dirty="0"/>
              <a:t>Unit 2 ● Lesson 4</a:t>
            </a:r>
          </a:p>
        </p:txBody>
      </p:sp>
      <p:sp>
        <p:nvSpPr>
          <p:cNvPr id="5" name="TextBox 4">
            <a:extLst>
              <a:ext uri="{FF2B5EF4-FFF2-40B4-BE49-F238E27FC236}">
                <a16:creationId xmlns:a16="http://schemas.microsoft.com/office/drawing/2014/main" id="{99122D51-7C5C-004E-A529-7F585D8E6219}"/>
              </a:ext>
            </a:extLst>
          </p:cNvPr>
          <p:cNvSpPr txBox="1"/>
          <p:nvPr/>
        </p:nvSpPr>
        <p:spPr>
          <a:xfrm>
            <a:off x="1327931" y="5340352"/>
            <a:ext cx="9336235" cy="830997"/>
          </a:xfrm>
          <a:prstGeom prst="rect">
            <a:avLst/>
          </a:prstGeom>
          <a:solidFill>
            <a:schemeClr val="bg1">
              <a:lumMod val="95000"/>
            </a:schemeClr>
          </a:solidFill>
        </p:spPr>
        <p:txBody>
          <a:bodyPr wrap="square" rtlCol="0" anchor="ctr">
            <a:spAutoFit/>
          </a:bodyPr>
          <a:lstStyle/>
          <a:p>
            <a:pPr lvl="0" algn="ctr"/>
            <a:r>
              <a:rPr lang="en-US" sz="2400" dirty="0">
                <a:latin typeface="Avenir" panose="02000503020000020003" pitchFamily="2" charset="0"/>
              </a:rPr>
              <a:t>3. Can Stephen and Mary both be correct? Explain who’s right, who’s wrong (if anyone) and why.</a:t>
            </a:r>
          </a:p>
        </p:txBody>
      </p:sp>
    </p:spTree>
    <p:extLst>
      <p:ext uri="{BB962C8B-B14F-4D97-AF65-F5344CB8AC3E}">
        <p14:creationId xmlns:p14="http://schemas.microsoft.com/office/powerpoint/2010/main" val="248353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84521-F945-0743-95DD-163FEACAC4F6}"/>
              </a:ext>
            </a:extLst>
          </p:cNvPr>
          <p:cNvSpPr>
            <a:spLocks noGrp="1"/>
          </p:cNvSpPr>
          <p:nvPr>
            <p:ph idx="1"/>
          </p:nvPr>
        </p:nvSpPr>
        <p:spPr/>
        <p:txBody>
          <a:bodyPr/>
          <a:lstStyle/>
          <a:p>
            <a:pPr marL="0" indent="0">
              <a:buNone/>
            </a:pPr>
            <a:r>
              <a:rPr lang="en-US" dirty="0"/>
              <a:t>Independently, think through problems 4-10.</a:t>
            </a:r>
          </a:p>
        </p:txBody>
      </p:sp>
      <p:sp>
        <p:nvSpPr>
          <p:cNvPr id="3" name="Footer Placeholder 2">
            <a:extLst>
              <a:ext uri="{FF2B5EF4-FFF2-40B4-BE49-F238E27FC236}">
                <a16:creationId xmlns:a16="http://schemas.microsoft.com/office/drawing/2014/main" id="{183790A3-7109-C147-B1E2-F4B757C4DDEB}"/>
              </a:ext>
            </a:extLst>
          </p:cNvPr>
          <p:cNvSpPr>
            <a:spLocks noGrp="1"/>
          </p:cNvSpPr>
          <p:nvPr>
            <p:ph type="ftr" sz="quarter" idx="11"/>
          </p:nvPr>
        </p:nvSpPr>
        <p:spPr/>
        <p:txBody>
          <a:bodyPr/>
          <a:lstStyle/>
          <a:p>
            <a:r>
              <a:rPr lang="en-US" dirty="0"/>
              <a:t>Unit 2 ● Lesson 4</a:t>
            </a:r>
          </a:p>
        </p:txBody>
      </p:sp>
      <p:sp>
        <p:nvSpPr>
          <p:cNvPr id="4" name="Title 3">
            <a:extLst>
              <a:ext uri="{FF2B5EF4-FFF2-40B4-BE49-F238E27FC236}">
                <a16:creationId xmlns:a16="http://schemas.microsoft.com/office/drawing/2014/main" id="{56A5E790-80FB-9D49-A0ED-F6971A57A95A}"/>
              </a:ext>
            </a:extLst>
          </p:cNvPr>
          <p:cNvSpPr>
            <a:spLocks noGrp="1"/>
          </p:cNvSpPr>
          <p:nvPr>
            <p:ph type="title"/>
          </p:nvPr>
        </p:nvSpPr>
        <p:spPr/>
        <p:txBody>
          <a:bodyPr/>
          <a:lstStyle/>
          <a:p>
            <a:r>
              <a:rPr lang="en-US" dirty="0"/>
              <a:t>Log-</a:t>
            </a:r>
            <a:r>
              <a:rPr lang="en-US" dirty="0" err="1"/>
              <a:t>Arithm</a:t>
            </a:r>
            <a:r>
              <a:rPr lang="en-US" dirty="0"/>
              <a:t>-etic</a:t>
            </a:r>
          </a:p>
        </p:txBody>
      </p:sp>
    </p:spTree>
    <p:extLst>
      <p:ext uri="{BB962C8B-B14F-4D97-AF65-F5344CB8AC3E}">
        <p14:creationId xmlns:p14="http://schemas.microsoft.com/office/powerpoint/2010/main" val="2318970705"/>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KST36QS7YUKS-17149278-85504</_dlc_DocId>
    <_dlc_DocIdUrl xmlns="e6b18dcd-00de-4a4b-a809-bf649cda40bd">
      <Url>https://k12mnps.sharepoint.com/sites/014-CMGS-CI/_layouts/15/DocIdRedir.aspx?ID=KST36QS7YUKS-17149278-85504</Url>
      <Description>KST36QS7YUKS-17149278-85504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CBF5E-DE76-4D71-B410-54751C1F747E}">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8b135edc-aa13-4e9d-bff7-e67ebb7a4006"/>
    <ds:schemaRef ds:uri="eb208772-ddc5-4f6a-b383-d2629cd7e715"/>
    <ds:schemaRef ds:uri="http://schemas.microsoft.com/office/2006/metadata/properties"/>
    <ds:schemaRef ds:uri="b2c14416-9b3b-4ab9-bce7-0fcee5420287"/>
    <ds:schemaRef ds:uri="242144d6-166b-49e2-aa90-f25e9b00a53a"/>
    <ds:schemaRef ds:uri="e6b18dcd-00de-4a4b-a809-bf649cda40bd"/>
  </ds:schemaRefs>
</ds:datastoreItem>
</file>

<file path=customXml/itemProps2.xml><?xml version="1.0" encoding="utf-8"?>
<ds:datastoreItem xmlns:ds="http://schemas.openxmlformats.org/officeDocument/2006/customXml" ds:itemID="{E10A9389-4AB9-4186-867A-961F3675B321}">
  <ds:schemaRefs>
    <ds:schemaRef ds:uri="http://schemas.microsoft.com/sharepoint/events"/>
  </ds:schemaRefs>
</ds:datastoreItem>
</file>

<file path=customXml/itemProps3.xml><?xml version="1.0" encoding="utf-8"?>
<ds:datastoreItem xmlns:ds="http://schemas.openxmlformats.org/officeDocument/2006/customXml" ds:itemID="{D58E901B-D356-4B2F-AB30-73FAEC7BE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1372</Words>
  <Application>Microsoft Macintosh PowerPoint</Application>
  <PresentationFormat>Widescreen</PresentationFormat>
  <Paragraphs>109</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Avenir</vt:lpstr>
      <vt:lpstr>Avenir Black</vt:lpstr>
      <vt:lpstr>Avenir Book</vt:lpstr>
      <vt:lpstr>Calibri</vt:lpstr>
      <vt:lpstr>Cambria Math</vt:lpstr>
      <vt:lpstr>Century Gothic</vt:lpstr>
      <vt:lpstr>Office Theme</vt:lpstr>
      <vt:lpstr>Lesson 4: Log-Arithm-etic</vt:lpstr>
      <vt:lpstr>Log-Arithm-etic</vt:lpstr>
      <vt:lpstr>PowerPoint Presentation</vt:lpstr>
      <vt:lpstr>Log-Arithm-etic</vt:lpstr>
      <vt:lpstr>Log-Arithm-etic</vt:lpstr>
      <vt:lpstr>Log-Arithm-etic</vt:lpstr>
      <vt:lpstr>PowerPoint Presentation</vt:lpstr>
      <vt:lpstr>PowerPoint Presentation</vt:lpstr>
      <vt:lpstr>Log-Arithm-etic</vt:lpstr>
      <vt:lpstr>Pause and Reflect</vt:lpstr>
      <vt:lpstr>Log-Arithm-etic</vt:lpstr>
      <vt:lpstr>Log-Arithm-etic</vt:lpstr>
      <vt:lpstr>Log-Arithm-etic</vt:lpstr>
      <vt:lpstr>Log-Arithm-etic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ebb691df-11d8-48d3-a843-6814a413e0c6</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