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28.png" ContentType="image/png; charset=utf-8"/>
  <Override PartName="/ppt/media/image29.png" ContentType="image/png; charset=utf-8"/>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30.png" ContentType="image/png; charset=utf-8"/>
  <Override PartName="/ppt/media/image31.png" ContentType="image/png; charset=utf-8"/>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32.png" ContentType="image/png; charset=utf-8"/>
  <Override PartName="/ppt/media/image33.png" ContentType="image/png; charset=utf-8"/>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6"/>
  </p:notesMasterIdLst>
  <p:handoutMasterIdLst>
    <p:handoutMasterId r:id="rId27"/>
  </p:handoutMasterIdLst>
  <p:sldIdLst>
    <p:sldId id="302" r:id="rId6"/>
    <p:sldId id="304" r:id="rId7"/>
    <p:sldId id="303" r:id="rId8"/>
    <p:sldId id="305" r:id="rId9"/>
    <p:sldId id="313" r:id="rId10"/>
    <p:sldId id="315" r:id="rId11"/>
    <p:sldId id="306" r:id="rId12"/>
    <p:sldId id="307" r:id="rId13"/>
    <p:sldId id="308" r:id="rId14"/>
    <p:sldId id="316" r:id="rId15"/>
    <p:sldId id="319" r:id="rId16"/>
    <p:sldId id="317" r:id="rId17"/>
    <p:sldId id="318" r:id="rId18"/>
    <p:sldId id="320" r:id="rId19"/>
    <p:sldId id="321" r:id="rId20"/>
    <p:sldId id="322" r:id="rId21"/>
    <p:sldId id="309" r:id="rId22"/>
    <p:sldId id="310" r:id="rId23"/>
    <p:sldId id="311" r:id="rId24"/>
    <p:sldId id="31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EB7278-D7B4-B48B-85CE-6EC5301C396B}" name="Adams, Quanita M" initials="AM" userId="S::qmadams@mnps.org::92d0b827-2280-4b44-8945-48fc1f15297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59037"/>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29"/>
    <p:restoredTop sz="60976"/>
  </p:normalViewPr>
  <p:slideViewPr>
    <p:cSldViewPr snapToGrid="0">
      <p:cViewPr varScale="1">
        <p:scale>
          <a:sx n="48" d="100"/>
          <a:sy n="48" d="100"/>
        </p:scale>
        <p:origin x="13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5D7EF6-029E-368C-CAD3-B7976E73E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F422E6-18B6-7E00-943A-24F969574A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8C927E-A799-B342-90C8-2613D001DF6E}" type="datetimeFigureOut">
              <a:rPr lang="en-US" smtClean="0"/>
              <a:t>8/16/24</a:t>
            </a:fld>
            <a:endParaRPr lang="en-US"/>
          </a:p>
        </p:txBody>
      </p:sp>
      <p:sp>
        <p:nvSpPr>
          <p:cNvPr id="4" name="Footer Placeholder 3">
            <a:extLst>
              <a:ext uri="{FF2B5EF4-FFF2-40B4-BE49-F238E27FC236}">
                <a16:creationId xmlns:a16="http://schemas.microsoft.com/office/drawing/2014/main" id="{54BD662D-4B49-9047-B5BE-F7A6413210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45E3C4-8302-25EA-5F03-9F6BE686F5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2E2312-CF86-3140-B2F8-3676419F1186}" type="slidenum">
              <a:rPr lang="en-US" smtClean="0"/>
              <a:t>‹#›</a:t>
            </a:fld>
            <a:endParaRPr lang="en-US"/>
          </a:p>
        </p:txBody>
      </p:sp>
    </p:spTree>
    <p:extLst>
      <p:ext uri="{BB962C8B-B14F-4D97-AF65-F5344CB8AC3E}">
        <p14:creationId xmlns:p14="http://schemas.microsoft.com/office/powerpoint/2010/main" val="284327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46A4B-93AA-B240-A808-D827F2031FA6}" type="datetimeFigureOut">
              <a:rPr lang="en-US" smtClean="0"/>
              <a:t>8/16/24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E567B-26F2-5E41-8C06-D807A423BD17}" type="slidenum">
              <a:rPr lang="en-US" smtClean="0"/>
              <a:t>‹#›</a:t>
            </a:fld>
            <a:endParaRPr lang="en-US"/>
          </a:p>
        </p:txBody>
      </p:sp>
    </p:spTree>
    <p:extLst>
      <p:ext uri="{BB962C8B-B14F-4D97-AF65-F5344CB8AC3E}">
        <p14:creationId xmlns:p14="http://schemas.microsoft.com/office/powerpoint/2010/main" val="2565763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Ask students to work the Jump Start problems. After students have completed the problems, ask a student to share their method for graphing the function. Reinforce their explanation by drawing in the transformed axes and counting the points as described in Unit 2 Lesson 2. Have a student also share how to work the second problem by identifying the vertical asymptote and then using the point that is 1 unit to the right to identify the transformed x-axis. Verify that the graph has only been translated by counting the anchor points marked on the graph.</a:t>
            </a:r>
          </a:p>
          <a:p>
            <a:br>
              <a:rPr lang="en-US" dirty="0"/>
            </a:br>
            <a:endParaRPr lang="en-US" dirty="0"/>
          </a:p>
        </p:txBody>
      </p:sp>
    </p:spTree>
    <p:extLst>
      <p:ext uri="{BB962C8B-B14F-4D97-AF65-F5344CB8AC3E}">
        <p14:creationId xmlns:p14="http://schemas.microsoft.com/office/powerpoint/2010/main" val="484377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focus of this part of the discussion will be on the Logarithm of a Quotient Rule and the Logarithm of a Power Rule. Students are ready to discuss when they have completed problem 11.</a:t>
            </a:r>
          </a:p>
          <a:p>
            <a:br>
              <a:rPr lang="en-US" dirty="0"/>
            </a:br>
            <a:endParaRPr lang="en-US" dirty="0"/>
          </a:p>
        </p:txBody>
      </p:sp>
    </p:spTree>
    <p:extLst>
      <p:ext uri="{BB962C8B-B14F-4D97-AF65-F5344CB8AC3E}">
        <p14:creationId xmlns:p14="http://schemas.microsoft.com/office/powerpoint/2010/main" val="31572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Instructional Routine: Think-pair-share, give 1 minute independent think time, 2 minutes with a partner and then discuss whole group</a:t>
            </a:r>
          </a:p>
          <a:p>
            <a:r>
              <a:rPr lang="en-US" sz="1200" b="0" i="0" kern="1200" dirty="0">
                <a:solidFill>
                  <a:schemeClr val="tx1"/>
                </a:solidFill>
                <a:effectLst/>
                <a:latin typeface="+mn-lt"/>
                <a:ea typeface="+mn-ea"/>
                <a:cs typeface="+mn-cs"/>
              </a:rPr>
              <a:t>Begin the lesson by introducing the equation and asking the students why this might make sense. Students may say they could “distribute” the log. Ask students how they could test their claim. Students should come up with the idea that they can test the statement with particular numbers, which they need to do to work on problems 1 and 2. These questions address the common misconception that .</a:t>
            </a:r>
          </a:p>
          <a:p>
            <a:r>
              <a:rPr lang="en-US" sz="1200" b="0" i="0" kern="1200" dirty="0">
                <a:solidFill>
                  <a:schemeClr val="tx1"/>
                </a:solidFill>
                <a:effectLst/>
                <a:latin typeface="+mn-lt"/>
                <a:ea typeface="+mn-ea"/>
                <a:cs typeface="+mn-cs"/>
              </a:rPr>
              <a:t>The purpose of this question in the launch is to:</a:t>
            </a:r>
          </a:p>
          <a:p>
            <a:r>
              <a:rPr lang="en-US" sz="1200" b="0" i="0" kern="1200" dirty="0">
                <a:solidFill>
                  <a:schemeClr val="tx1"/>
                </a:solidFill>
                <a:effectLst/>
                <a:latin typeface="+mn-lt"/>
                <a:ea typeface="+mn-ea"/>
                <a:cs typeface="+mn-cs"/>
              </a:rPr>
              <a:t>get students thinking about the possibility of equivalent expressions for logarithms,</a:t>
            </a:r>
          </a:p>
          <a:p>
            <a:r>
              <a:rPr lang="en-US" sz="1200" b="0" i="0" kern="1200" dirty="0">
                <a:solidFill>
                  <a:schemeClr val="tx1"/>
                </a:solidFill>
                <a:effectLst/>
                <a:latin typeface="+mn-lt"/>
                <a:ea typeface="+mn-ea"/>
                <a:cs typeface="+mn-cs"/>
              </a:rPr>
              <a:t>to demonstrate how to test an algebraic expression with numbers,</a:t>
            </a:r>
          </a:p>
          <a:p>
            <a:r>
              <a:rPr lang="en-US" sz="1200" b="0" i="0" kern="1200" dirty="0">
                <a:solidFill>
                  <a:schemeClr val="tx1"/>
                </a:solidFill>
                <a:effectLst/>
                <a:latin typeface="+mn-lt"/>
                <a:ea typeface="+mn-ea"/>
                <a:cs typeface="+mn-cs"/>
              </a:rPr>
              <a:t>to understand that although a statement like this is tempting to believe, it is not true.</a:t>
            </a:r>
          </a:p>
          <a:p>
            <a:r>
              <a:rPr lang="en-US" sz="1200" b="0" i="0" kern="1200" dirty="0">
                <a:solidFill>
                  <a:schemeClr val="tx1"/>
                </a:solidFill>
                <a:effectLst/>
                <a:latin typeface="+mn-lt"/>
                <a:ea typeface="+mn-ea"/>
                <a:cs typeface="+mn-cs"/>
              </a:rPr>
              <a:t>The product, quotient, and power rules for logarithms will be introduced as the lesson progresses. </a:t>
            </a:r>
          </a:p>
          <a:p>
            <a:endParaRPr lang="en-US" dirty="0"/>
          </a:p>
        </p:txBody>
      </p:sp>
    </p:spTree>
    <p:extLst>
      <p:ext uri="{BB962C8B-B14F-4D97-AF65-F5344CB8AC3E}">
        <p14:creationId xmlns:p14="http://schemas.microsoft.com/office/powerpoint/2010/main" val="1425603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Once students have a chance to work on problem 2, have a student share their example showing the statement to be untrue. Students will use this strategy throughout the task. If necessary, support them in rewriting their work so the statements are clear.</a:t>
            </a:r>
            <a:endParaRPr lang="en-US" dirty="0"/>
          </a:p>
        </p:txBody>
      </p:sp>
    </p:spTree>
    <p:extLst>
      <p:ext uri="{BB962C8B-B14F-4D97-AF65-F5344CB8AC3E}">
        <p14:creationId xmlns:p14="http://schemas.microsoft.com/office/powerpoint/2010/main" val="884420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Have students begin working on problems 3 and 4 independently for 3 minutes before moving into partner work.</a:t>
            </a:r>
            <a:endParaRPr lang="en-US" dirty="0"/>
          </a:p>
        </p:txBody>
      </p:sp>
    </p:spTree>
    <p:extLst>
      <p:ext uri="{BB962C8B-B14F-4D97-AF65-F5344CB8AC3E}">
        <p14:creationId xmlns:p14="http://schemas.microsoft.com/office/powerpoint/2010/main" val="3027820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students struggle with problems 3 and 4. Pause and have a short discussion before moving them to work on problems 5-7. </a:t>
            </a:r>
          </a:p>
        </p:txBody>
      </p:sp>
    </p:spTree>
    <p:extLst>
      <p:ext uri="{BB962C8B-B14F-4D97-AF65-F5344CB8AC3E}">
        <p14:creationId xmlns:p14="http://schemas.microsoft.com/office/powerpoint/2010/main" val="2720859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2717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After these equations have been discussed, have a student who can explain Mary’s reasoning behind the Log of a Product Rule. Have a student share an example of the Logarithm of a Product Rule and ask the class for an explanation of the rule. End the discussion by asking students to write the following in their Takeaways notes:</a:t>
            </a:r>
            <a:endParaRPr lang="en-US" dirty="0"/>
          </a:p>
        </p:txBody>
      </p:sp>
    </p:spTree>
    <p:extLst>
      <p:ext uri="{BB962C8B-B14F-4D97-AF65-F5344CB8AC3E}">
        <p14:creationId xmlns:p14="http://schemas.microsoft.com/office/powerpoint/2010/main" val="1898458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students are working individually, check to see that they are finding methods for identifying the transformations of the parent function. After students have completed problem 8, ask them to share their work with a partner and then complete the task working in pairs or small groups.</a:t>
            </a:r>
          </a:p>
          <a:p>
            <a:br>
              <a:rPr lang="en-US" dirty="0"/>
            </a:br>
            <a:endParaRPr lang="en-US" dirty="0"/>
          </a:p>
        </p:txBody>
      </p:sp>
    </p:spTree>
    <p:extLst>
      <p:ext uri="{BB962C8B-B14F-4D97-AF65-F5344CB8AC3E}">
        <p14:creationId xmlns:p14="http://schemas.microsoft.com/office/powerpoint/2010/main" val="213448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students are working individually, check to see that they are finding methods for identifying the transformations of the parent function. After students have completed problem 8, ask them to share their work with a partner and then complete the task working in pairs or small groups.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Problem 10 may pose a challenge for students in finding numbers that they can evaluate to determine if the statement is true. Refer them back to the example given during the discussion of problem 7. Students should recognize that using powers of  will make the statement easier to evaluate.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Once students complete problems 8–10, read Abe and Mary’s discussion aloud. Presenting the task both visually and auditorily improves comprehension and clarity of the argument. Encourage students to follow along as you read, and to pay particular attention to the equations written in the task.</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the discussion of the second part of the task, identify a student for 8a and 8b who can show how they found the transformations of the graphs and wrote equations. For problem 9, select a student who has written a statement of the Logarithm of a Quotient Rule that expresses the right idea but does not use notation that is precise, so that the class can discuss how it can be revised.</a:t>
            </a:r>
          </a:p>
          <a:p>
            <a:br>
              <a:rPr lang="en-US" dirty="0"/>
            </a:br>
            <a:endParaRPr lang="en-US" dirty="0"/>
          </a:p>
        </p:txBody>
      </p:sp>
    </p:spTree>
    <p:extLst>
      <p:ext uri="{BB962C8B-B14F-4D97-AF65-F5344CB8AC3E}">
        <p14:creationId xmlns:p14="http://schemas.microsoft.com/office/powerpoint/2010/main" val="46603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11" Type="http://schemas.microsoft.com/office/2007/relationships/hdphoto" Target="../media/hdphoto10.wdp"/><Relationship Id="rId5" Type="http://schemas.microsoft.com/office/2007/relationships/hdphoto" Target="../media/hdphoto7.wdp"/><Relationship Id="rId10" Type="http://schemas.openxmlformats.org/officeDocument/2006/relationships/image" Target="../media/image20.png"/><Relationship Id="rId4" Type="http://schemas.openxmlformats.org/officeDocument/2006/relationships/image" Target="../media/image17.png"/><Relationship Id="rId9" Type="http://schemas.microsoft.com/office/2007/relationships/hdphoto" Target="../media/hdphoto9.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1.xml"/><Relationship Id="rId5" Type="http://schemas.microsoft.com/office/2007/relationships/hdphoto" Target="../media/hdphoto11.wdp"/><Relationship Id="rId4" Type="http://schemas.openxmlformats.org/officeDocument/2006/relationships/image" Target="../media/image2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1.xml"/><Relationship Id="rId4" Type="http://schemas.microsoft.com/office/2007/relationships/hdphoto" Target="../media/hdphoto12.wdp"/></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microsoft.com/office/2007/relationships/hdphoto" Target="../media/hdphoto11.wdp"/><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10.png"/><Relationship Id="rId4" Type="http://schemas.microsoft.com/office/2007/relationships/hdphoto" Target="../media/hdphoto13.wdp"/><Relationship Id="rId9" Type="http://schemas.microsoft.com/office/2007/relationships/hdphoto" Target="../media/hdphoto14.wdp"/></Relationships>
</file>

<file path=ppt/slideLayouts/_rels/slideLayout23.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3E2895-F5B6-8852-A5C8-CB3C4624B8CF}"/>
              </a:ext>
            </a:extLst>
          </p:cNvPr>
          <p:cNvSpPr>
            <a:spLocks noGrp="1"/>
          </p:cNvSpPr>
          <p:nvPr>
            <p:ph type="ftr" sz="quarter" idx="10"/>
          </p:nvPr>
        </p:nvSpPr>
        <p:spPr/>
        <p:txBody>
          <a:bodyPr/>
          <a:lstStyle/>
          <a:p>
            <a:r>
              <a:rPr lang="en-US"/>
              <a:t>Unit 1 ● Lesson #</a:t>
            </a:r>
          </a:p>
        </p:txBody>
      </p:sp>
      <p:grpSp>
        <p:nvGrpSpPr>
          <p:cNvPr id="4" name="Group 3">
            <a:extLst>
              <a:ext uri="{FF2B5EF4-FFF2-40B4-BE49-F238E27FC236}">
                <a16:creationId xmlns:a16="http://schemas.microsoft.com/office/drawing/2014/main" id="{FD6C7443-FFC0-CF67-B8D5-7EE84B611AE6}"/>
              </a:ext>
            </a:extLst>
          </p:cNvPr>
          <p:cNvGrpSpPr/>
          <p:nvPr userDrawn="1"/>
        </p:nvGrpSpPr>
        <p:grpSpPr>
          <a:xfrm>
            <a:off x="1665288" y="596901"/>
            <a:ext cx="8926285" cy="640080"/>
            <a:chOff x="8138886" y="968650"/>
            <a:chExt cx="2079176" cy="541065"/>
          </a:xfrm>
          <a:solidFill>
            <a:schemeClr val="accent2"/>
          </a:solidFill>
        </p:grpSpPr>
        <p:sp>
          <p:nvSpPr>
            <p:cNvPr id="5" name="Google Shape;27;p5">
              <a:extLst>
                <a:ext uri="{FF2B5EF4-FFF2-40B4-BE49-F238E27FC236}">
                  <a16:creationId xmlns:a16="http://schemas.microsoft.com/office/drawing/2014/main" id="{8A910EB9-82B9-EB0A-977E-57C5DCBFBD64}"/>
                </a:ext>
              </a:extLst>
            </p:cNvPr>
            <p:cNvSpPr/>
            <p:nvPr userDrawn="1"/>
          </p:nvSpPr>
          <p:spPr>
            <a:xfrm rot="5400000">
              <a:off x="9095574" y="387228"/>
              <a:ext cx="541065" cy="1703910"/>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p5">
              <a:extLst>
                <a:ext uri="{FF2B5EF4-FFF2-40B4-BE49-F238E27FC236}">
                  <a16:creationId xmlns:a16="http://schemas.microsoft.com/office/drawing/2014/main" id="{1FDCC0BA-0B39-EA6B-0901-ED0F28CCD2D4}"/>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A459B376-1374-42C0-D546-24842AC6CBFD}"/>
              </a:ext>
            </a:extLst>
          </p:cNvPr>
          <p:cNvSpPr txBox="1"/>
          <p:nvPr userDrawn="1"/>
        </p:nvSpPr>
        <p:spPr>
          <a:xfrm>
            <a:off x="1248227" y="642619"/>
            <a:ext cx="9695545" cy="640080"/>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Table of Contents</a:t>
            </a:r>
          </a:p>
        </p:txBody>
      </p:sp>
      <p:sp>
        <p:nvSpPr>
          <p:cNvPr id="15" name="Text Placeholder 14">
            <a:extLst>
              <a:ext uri="{FF2B5EF4-FFF2-40B4-BE49-F238E27FC236}">
                <a16:creationId xmlns:a16="http://schemas.microsoft.com/office/drawing/2014/main" id="{EB87D878-C888-523C-374B-D9BE61AAADD8}"/>
              </a:ext>
            </a:extLst>
          </p:cNvPr>
          <p:cNvSpPr>
            <a:spLocks noGrp="1"/>
          </p:cNvSpPr>
          <p:nvPr userDrawn="1">
            <p:ph type="body" sz="quarter" idx="11"/>
          </p:nvPr>
        </p:nvSpPr>
        <p:spPr>
          <a:xfrm>
            <a:off x="1665288" y="1282700"/>
            <a:ext cx="9278937" cy="452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914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8249" y="152734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75286" y="-375280"/>
            <a:ext cx="377586" cy="112815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35626" y="8259"/>
            <a:ext cx="1092530" cy="369332"/>
          </a:xfrm>
          <a:prstGeom prst="rect">
            <a:avLst/>
          </a:prstGeom>
          <a:noFill/>
        </p:spPr>
        <p:txBody>
          <a:bodyPr wrap="square" rtlCol="0">
            <a:spAutoFit/>
          </a:bodyPr>
          <a:lstStyle/>
          <a:p>
            <a:r>
              <a:rPr lang="en-US" b="1">
                <a:solidFill>
                  <a:schemeClr val="bg1"/>
                </a:solidFill>
                <a:latin typeface="Avenir Book" panose="02000503020000020003" pitchFamily="2" charset="0"/>
              </a:rPr>
              <a:t>Discuss</a:t>
            </a:r>
          </a:p>
        </p:txBody>
      </p:sp>
      <p:sp>
        <p:nvSpPr>
          <p:cNvPr id="6" name="Title 1">
            <a:extLst>
              <a:ext uri="{FF2B5EF4-FFF2-40B4-BE49-F238E27FC236}">
                <a16:creationId xmlns:a16="http://schemas.microsoft.com/office/drawing/2014/main" id="{6B17D708-FD4F-9962-4218-F8211C1658B8}"/>
              </a:ext>
            </a:extLst>
          </p:cNvPr>
          <p:cNvSpPr>
            <a:spLocks noGrp="1"/>
          </p:cNvSpPr>
          <p:nvPr>
            <p:ph type="title" hasCustomPrompt="1"/>
          </p:nvPr>
        </p:nvSpPr>
        <p:spPr>
          <a:xfrm>
            <a:off x="743197" y="722301"/>
            <a:ext cx="10515600" cy="710041"/>
          </a:xfrm>
        </p:spPr>
        <p:txBody>
          <a:bodyPr>
            <a:normAutofit/>
          </a:bodyPr>
          <a:lstStyle>
            <a:lvl1pPr>
              <a:defRPr sz="4000"/>
            </a:lvl1pPr>
          </a:lstStyle>
          <a:p>
            <a:r>
              <a:rPr lang="en-US"/>
              <a:t>Click to add name of activity</a:t>
            </a:r>
          </a:p>
        </p:txBody>
      </p:sp>
      <p:pic>
        <p:nvPicPr>
          <p:cNvPr id="10" name="Picture 9" descr="A picture containing sketch, drawing, line art, linedrawing&#10;&#10;Description automatically generated">
            <a:extLst>
              <a:ext uri="{FF2B5EF4-FFF2-40B4-BE49-F238E27FC236}">
                <a16:creationId xmlns:a16="http://schemas.microsoft.com/office/drawing/2014/main" id="{5FEBBA4A-FBBF-630F-D8D7-FF725683763D}"/>
              </a:ext>
            </a:extLst>
          </p:cNvPr>
          <p:cNvPicPr>
            <a:picLocks noChangeAspect="1"/>
          </p:cNvPicPr>
          <p:nvPr userDrawn="1"/>
        </p:nvPicPr>
        <p:blipFill>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193339" y="25368"/>
            <a:ext cx="972659" cy="710041"/>
          </a:xfrm>
          <a:prstGeom prst="rect">
            <a:avLst/>
          </a:prstGeom>
        </p:spPr>
      </p:pic>
    </p:spTree>
    <p:extLst>
      <p:ext uri="{BB962C8B-B14F-4D97-AF65-F5344CB8AC3E}">
        <p14:creationId xmlns:p14="http://schemas.microsoft.com/office/powerpoint/2010/main" val="269460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ady for More?(Option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032387"/>
            <a:ext cx="10515600" cy="48143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770359" y="-770354"/>
            <a:ext cx="383088" cy="1923804"/>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0134"/>
            <a:ext cx="1888179" cy="369332"/>
          </a:xfrm>
          <a:prstGeom prst="rect">
            <a:avLst/>
          </a:prstGeom>
          <a:noFill/>
        </p:spPr>
        <p:txBody>
          <a:bodyPr wrap="square" rtlCol="0">
            <a:spAutoFit/>
          </a:bodyPr>
          <a:lstStyle/>
          <a:p>
            <a:r>
              <a:rPr lang="en-US" b="1">
                <a:solidFill>
                  <a:schemeClr val="bg1"/>
                </a:solidFill>
                <a:latin typeface="Avenir Book" panose="02000503020000020003" pitchFamily="2" charset="0"/>
              </a:rPr>
              <a:t>Ready for More?</a:t>
            </a:r>
          </a:p>
        </p:txBody>
      </p:sp>
      <p:sp>
        <p:nvSpPr>
          <p:cNvPr id="6" name="Google Shape;533;p46">
            <a:extLst>
              <a:ext uri="{FF2B5EF4-FFF2-40B4-BE49-F238E27FC236}">
                <a16:creationId xmlns:a16="http://schemas.microsoft.com/office/drawing/2014/main" id="{ECEF9EBE-AE7B-3E52-B5E1-BD9E64A9FA6E}"/>
              </a:ext>
            </a:extLst>
          </p:cNvPr>
          <p:cNvSpPr/>
          <p:nvPr userDrawn="1"/>
        </p:nvSpPr>
        <p:spPr>
          <a:xfrm>
            <a:off x="11642947" y="106759"/>
            <a:ext cx="425967" cy="454214"/>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788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keawa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246908" y="1825625"/>
            <a:ext cx="10106891" cy="3862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5252"/>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8060"/>
            <a:ext cx="969554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Takeaways</a:t>
            </a:r>
          </a:p>
        </p:txBody>
      </p:sp>
      <p:pic>
        <p:nvPicPr>
          <p:cNvPr id="4" name="Picture 3" descr="A drawing of a light bulb on a piece of paper&#10;&#10;Description automatically generated with medium confidence">
            <a:extLst>
              <a:ext uri="{FF2B5EF4-FFF2-40B4-BE49-F238E27FC236}">
                <a16:creationId xmlns:a16="http://schemas.microsoft.com/office/drawing/2014/main" id="{4BAE7BDD-567B-4B8F-9116-3CD7603EAE11}"/>
              </a:ext>
            </a:extLst>
          </p:cNvPr>
          <p:cNvPicPr>
            <a:picLocks noChangeAspect="1"/>
          </p:cNvPicPr>
          <p:nvPr userDrawn="1"/>
        </p:nvPicPr>
        <p:blipFill rotWithShape="1">
          <a:blip r:embed="rId2">
            <a:duotone>
              <a:schemeClr val="accent4">
                <a:shade val="45000"/>
                <a:satMod val="135000"/>
              </a:schemeClr>
              <a:prstClr val="white"/>
            </a:duotone>
          </a:blip>
          <a:srcRect t="3247" r="13039"/>
          <a:stretch/>
        </p:blipFill>
        <p:spPr>
          <a:xfrm>
            <a:off x="11433475" y="-1"/>
            <a:ext cx="684731" cy="860125"/>
          </a:xfrm>
          <a:prstGeom prst="rect">
            <a:avLst/>
          </a:prstGeom>
        </p:spPr>
      </p:pic>
    </p:spTree>
    <p:extLst>
      <p:ext uri="{BB962C8B-B14F-4D97-AF65-F5344CB8AC3E}">
        <p14:creationId xmlns:p14="http://schemas.microsoft.com/office/powerpoint/2010/main" val="1880556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it Ticke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353786" y="1825625"/>
            <a:ext cx="10000013" cy="3910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588279" y="796145"/>
            <a:ext cx="6981371"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Exit Ticket</a:t>
            </a:r>
          </a:p>
        </p:txBody>
      </p:sp>
      <p:pic>
        <p:nvPicPr>
          <p:cNvPr id="2" name="Picture 1">
            <a:extLst>
              <a:ext uri="{FF2B5EF4-FFF2-40B4-BE49-F238E27FC236}">
                <a16:creationId xmlns:a16="http://schemas.microsoft.com/office/drawing/2014/main" id="{C381BADF-B3B3-6CCB-D13B-641309D4D98A}"/>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36163" y="72654"/>
            <a:ext cx="546100" cy="660400"/>
          </a:xfrm>
          <a:prstGeom prst="rect">
            <a:avLst/>
          </a:prstGeom>
        </p:spPr>
      </p:pic>
      <p:sp>
        <p:nvSpPr>
          <p:cNvPr id="6" name="Google Shape;517;p46">
            <a:extLst>
              <a:ext uri="{FF2B5EF4-FFF2-40B4-BE49-F238E27FC236}">
                <a16:creationId xmlns:a16="http://schemas.microsoft.com/office/drawing/2014/main" id="{A28FD891-5D97-337C-E115-7A9EEBCD762D}"/>
              </a:ext>
            </a:extLst>
          </p:cNvPr>
          <p:cNvSpPr/>
          <p:nvPr userDrawn="1"/>
        </p:nvSpPr>
        <p:spPr>
          <a:xfrm rot="1347164">
            <a:off x="11680383" y="126011"/>
            <a:ext cx="403761" cy="43899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863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triev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199408" y="1825625"/>
            <a:ext cx="10153402" cy="3803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683823" y="805467"/>
            <a:ext cx="7053943"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Retrieval</a:t>
            </a:r>
          </a:p>
        </p:txBody>
      </p:sp>
      <p:pic>
        <p:nvPicPr>
          <p:cNvPr id="4" name="Picture 3" descr="A drawing of a paper with a arrow&#10;&#10;Description automatically generated with low confidence">
            <a:extLst>
              <a:ext uri="{FF2B5EF4-FFF2-40B4-BE49-F238E27FC236}">
                <a16:creationId xmlns:a16="http://schemas.microsoft.com/office/drawing/2014/main" id="{0656F060-231D-788B-882B-02D47700186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480683" y="-1"/>
            <a:ext cx="714524" cy="811409"/>
          </a:xfrm>
          <a:prstGeom prst="rect">
            <a:avLst/>
          </a:prstGeom>
        </p:spPr>
      </p:pic>
    </p:spTree>
    <p:extLst>
      <p:ext uri="{BB962C8B-B14F-4D97-AF65-F5344CB8AC3E}">
        <p14:creationId xmlns:p14="http://schemas.microsoft.com/office/powerpoint/2010/main" val="1891031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ategies for Getting Unstuc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799769" y="810314"/>
            <a:ext cx="877586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Strategies for Getting Unstuck</a:t>
            </a:r>
          </a:p>
        </p:txBody>
      </p:sp>
      <p:sp>
        <p:nvSpPr>
          <p:cNvPr id="3" name="TextBox 2">
            <a:extLst>
              <a:ext uri="{FF2B5EF4-FFF2-40B4-BE49-F238E27FC236}">
                <a16:creationId xmlns:a16="http://schemas.microsoft.com/office/drawing/2014/main" id="{B98B985E-92F9-18E6-D9F6-F23483B46CD8}"/>
              </a:ext>
            </a:extLst>
          </p:cNvPr>
          <p:cNvSpPr txBox="1"/>
          <p:nvPr userDrawn="1"/>
        </p:nvSpPr>
        <p:spPr>
          <a:xfrm>
            <a:off x="1401186" y="1833960"/>
            <a:ext cx="2523503" cy="1200329"/>
          </a:xfrm>
          <a:prstGeom prst="rect">
            <a:avLst/>
          </a:prstGeom>
          <a:noFill/>
        </p:spPr>
        <p:txBody>
          <a:bodyPr wrap="square" rtlCol="0">
            <a:spAutoFit/>
          </a:bodyPr>
          <a:lstStyle/>
          <a:p>
            <a:pPr algn="ctr"/>
            <a:r>
              <a:rPr lang="en-US"/>
              <a:t>Try the problem with friendlier numbers to determine a strategy. </a:t>
            </a:r>
          </a:p>
          <a:p>
            <a:pPr algn="ctr"/>
            <a:r>
              <a:rPr lang="en-US"/>
              <a:t>to use.</a:t>
            </a:r>
          </a:p>
        </p:txBody>
      </p:sp>
      <p:sp>
        <p:nvSpPr>
          <p:cNvPr id="14" name="TextBox 13">
            <a:extLst>
              <a:ext uri="{FF2B5EF4-FFF2-40B4-BE49-F238E27FC236}">
                <a16:creationId xmlns:a16="http://schemas.microsoft.com/office/drawing/2014/main" id="{59A441F9-CDB3-F493-CF6D-E35CF93FFE60}"/>
              </a:ext>
            </a:extLst>
          </p:cNvPr>
          <p:cNvSpPr txBox="1"/>
          <p:nvPr userDrawn="1"/>
        </p:nvSpPr>
        <p:spPr>
          <a:xfrm>
            <a:off x="1401186" y="3878983"/>
            <a:ext cx="2523503" cy="646331"/>
          </a:xfrm>
          <a:prstGeom prst="rect">
            <a:avLst/>
          </a:prstGeom>
          <a:noFill/>
        </p:spPr>
        <p:txBody>
          <a:bodyPr wrap="square" rtlCol="0">
            <a:spAutoFit/>
          </a:bodyPr>
          <a:lstStyle/>
          <a:p>
            <a:pPr algn="ctr"/>
            <a:r>
              <a:rPr lang="en-US"/>
              <a:t>Say the problem in my own words.</a:t>
            </a:r>
          </a:p>
        </p:txBody>
      </p:sp>
      <p:sp>
        <p:nvSpPr>
          <p:cNvPr id="15" name="TextBox 14">
            <a:extLst>
              <a:ext uri="{FF2B5EF4-FFF2-40B4-BE49-F238E27FC236}">
                <a16:creationId xmlns:a16="http://schemas.microsoft.com/office/drawing/2014/main" id="{B5311071-8C2C-5405-6496-C7384C39E85D}"/>
              </a:ext>
            </a:extLst>
          </p:cNvPr>
          <p:cNvSpPr txBox="1"/>
          <p:nvPr userDrawn="1"/>
        </p:nvSpPr>
        <p:spPr>
          <a:xfrm>
            <a:off x="8379332" y="1833960"/>
            <a:ext cx="2591506" cy="923330"/>
          </a:xfrm>
          <a:prstGeom prst="rect">
            <a:avLst/>
          </a:prstGeom>
          <a:noFill/>
        </p:spPr>
        <p:txBody>
          <a:bodyPr wrap="square" rtlCol="0">
            <a:spAutoFit/>
          </a:bodyPr>
          <a:lstStyle/>
          <a:p>
            <a:pPr algn="ctr"/>
            <a:r>
              <a:rPr lang="en-US"/>
              <a:t>Think of a similar problem I know how to solve.</a:t>
            </a:r>
          </a:p>
        </p:txBody>
      </p:sp>
      <p:sp>
        <p:nvSpPr>
          <p:cNvPr id="16" name="TextBox 15">
            <a:extLst>
              <a:ext uri="{FF2B5EF4-FFF2-40B4-BE49-F238E27FC236}">
                <a16:creationId xmlns:a16="http://schemas.microsoft.com/office/drawing/2014/main" id="{B86C27D1-D478-FC1B-863F-8C6C7635F418}"/>
              </a:ext>
            </a:extLst>
          </p:cNvPr>
          <p:cNvSpPr txBox="1"/>
          <p:nvPr userDrawn="1"/>
        </p:nvSpPr>
        <p:spPr>
          <a:xfrm>
            <a:off x="4842330" y="3878983"/>
            <a:ext cx="2690742" cy="646331"/>
          </a:xfrm>
          <a:prstGeom prst="rect">
            <a:avLst/>
          </a:prstGeom>
          <a:noFill/>
        </p:spPr>
        <p:txBody>
          <a:bodyPr wrap="square" rtlCol="0">
            <a:spAutoFit/>
          </a:bodyPr>
          <a:lstStyle/>
          <a:p>
            <a:pPr algn="ctr"/>
            <a:r>
              <a:rPr lang="en-US"/>
              <a:t>Visualize the problem in my head.</a:t>
            </a:r>
          </a:p>
        </p:txBody>
      </p:sp>
      <p:sp>
        <p:nvSpPr>
          <p:cNvPr id="17" name="TextBox 16">
            <a:extLst>
              <a:ext uri="{FF2B5EF4-FFF2-40B4-BE49-F238E27FC236}">
                <a16:creationId xmlns:a16="http://schemas.microsoft.com/office/drawing/2014/main" id="{C7508CCC-2ED5-B498-28BB-0DD78CC9FD10}"/>
              </a:ext>
            </a:extLst>
          </p:cNvPr>
          <p:cNvSpPr txBox="1"/>
          <p:nvPr userDrawn="1"/>
        </p:nvSpPr>
        <p:spPr>
          <a:xfrm>
            <a:off x="4785338" y="1892215"/>
            <a:ext cx="2621323" cy="646331"/>
          </a:xfrm>
          <a:prstGeom prst="rect">
            <a:avLst/>
          </a:prstGeom>
          <a:noFill/>
        </p:spPr>
        <p:txBody>
          <a:bodyPr wrap="square" rtlCol="0">
            <a:spAutoFit/>
          </a:bodyPr>
          <a:lstStyle/>
          <a:p>
            <a:pPr algn="ctr"/>
            <a:r>
              <a:rPr lang="en-US"/>
              <a:t>Use manipulatives or draw a math picture.</a:t>
            </a:r>
          </a:p>
        </p:txBody>
      </p:sp>
      <p:sp>
        <p:nvSpPr>
          <p:cNvPr id="18" name="TextBox 17">
            <a:extLst>
              <a:ext uri="{FF2B5EF4-FFF2-40B4-BE49-F238E27FC236}">
                <a16:creationId xmlns:a16="http://schemas.microsoft.com/office/drawing/2014/main" id="{4706FA1F-33DA-B21D-7AB2-748B7B5919FA}"/>
              </a:ext>
            </a:extLst>
          </p:cNvPr>
          <p:cNvSpPr txBox="1"/>
          <p:nvPr userDrawn="1"/>
        </p:nvSpPr>
        <p:spPr>
          <a:xfrm>
            <a:off x="8450713" y="3878982"/>
            <a:ext cx="2413369" cy="646331"/>
          </a:xfrm>
          <a:prstGeom prst="rect">
            <a:avLst/>
          </a:prstGeom>
          <a:noFill/>
        </p:spPr>
        <p:txBody>
          <a:bodyPr wrap="square" rtlCol="0">
            <a:spAutoFit/>
          </a:bodyPr>
          <a:lstStyle/>
          <a:p>
            <a:pPr algn="ctr"/>
            <a:r>
              <a:rPr lang="en-US"/>
              <a:t>Try a different solution path.</a:t>
            </a:r>
          </a:p>
        </p:txBody>
      </p:sp>
      <p:pic>
        <p:nvPicPr>
          <p:cNvPr id="20" name="Picture 19" descr="A black and white drawing of a thought bubble&#10;&#10;Description automatically generated with medium confidence">
            <a:extLst>
              <a:ext uri="{FF2B5EF4-FFF2-40B4-BE49-F238E27FC236}">
                <a16:creationId xmlns:a16="http://schemas.microsoft.com/office/drawing/2014/main" id="{0E614DB3-2CC4-1D4B-5757-B40DFC46A30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flipH="1">
            <a:off x="5667400" y="4611400"/>
            <a:ext cx="1040601" cy="832481"/>
          </a:xfrm>
          <a:prstGeom prst="rect">
            <a:avLst/>
          </a:prstGeom>
        </p:spPr>
      </p:pic>
      <p:pic>
        <p:nvPicPr>
          <p:cNvPr id="21" name="Picture 20" descr="A black and white drawing of a speech bubble&#10;&#10;Description automatically generated with low confidence">
            <a:extLst>
              <a:ext uri="{FF2B5EF4-FFF2-40B4-BE49-F238E27FC236}">
                <a16:creationId xmlns:a16="http://schemas.microsoft.com/office/drawing/2014/main" id="{87D59816-561C-388B-CB6A-858CDC2B0F1F}"/>
              </a:ext>
            </a:extLst>
          </p:cNvPr>
          <p:cNvPicPr>
            <a:picLocks noChangeAspect="1"/>
          </p:cNvPicPr>
          <p:nvPr userDrawn="1"/>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209132" y="4612657"/>
            <a:ext cx="907610" cy="889638"/>
          </a:xfrm>
          <a:prstGeom prst="rect">
            <a:avLst/>
          </a:prstGeom>
        </p:spPr>
      </p:pic>
      <p:sp>
        <p:nvSpPr>
          <p:cNvPr id="22" name="Google Shape;501;p46">
            <a:extLst>
              <a:ext uri="{FF2B5EF4-FFF2-40B4-BE49-F238E27FC236}">
                <a16:creationId xmlns:a16="http://schemas.microsoft.com/office/drawing/2014/main" id="{C5944903-678C-75D3-8012-328E6A40DAFE}"/>
              </a:ext>
            </a:extLst>
          </p:cNvPr>
          <p:cNvSpPr/>
          <p:nvPr userDrawn="1"/>
        </p:nvSpPr>
        <p:spPr>
          <a:xfrm>
            <a:off x="9258659" y="4658117"/>
            <a:ext cx="832850" cy="889637"/>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4;p46">
            <a:extLst>
              <a:ext uri="{FF2B5EF4-FFF2-40B4-BE49-F238E27FC236}">
                <a16:creationId xmlns:a16="http://schemas.microsoft.com/office/drawing/2014/main" id="{8703F231-5EC9-27C8-B6A3-A3F78D6716CB}"/>
              </a:ext>
            </a:extLst>
          </p:cNvPr>
          <p:cNvSpPr/>
          <p:nvPr userDrawn="1"/>
        </p:nvSpPr>
        <p:spPr>
          <a:xfrm>
            <a:off x="9339095" y="2788693"/>
            <a:ext cx="646084" cy="747732"/>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24" descr="A picture containing graphics, font, graphic design, design&#10;&#10;Description automatically generated">
            <a:extLst>
              <a:ext uri="{FF2B5EF4-FFF2-40B4-BE49-F238E27FC236}">
                <a16:creationId xmlns:a16="http://schemas.microsoft.com/office/drawing/2014/main" id="{5BED2535-F70B-7866-A64D-C5E7DDD0BAC0}"/>
              </a:ext>
            </a:extLst>
          </p:cNvPr>
          <p:cNvPicPr>
            <a:picLocks noChangeAspect="1"/>
          </p:cNvPicPr>
          <p:nvPr userDrawn="1"/>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807580" y="2715129"/>
            <a:ext cx="1738056" cy="887345"/>
          </a:xfrm>
          <a:prstGeom prst="rect">
            <a:avLst/>
          </a:prstGeom>
        </p:spPr>
      </p:pic>
      <p:pic>
        <p:nvPicPr>
          <p:cNvPr id="31" name="Picture 30" descr="A picture containing sketch, screenshot, design&#10;&#10;Description automatically generated">
            <a:extLst>
              <a:ext uri="{FF2B5EF4-FFF2-40B4-BE49-F238E27FC236}">
                <a16:creationId xmlns:a16="http://schemas.microsoft.com/office/drawing/2014/main" id="{963702E0-646F-8E9C-2F64-10C398D47B04}"/>
              </a:ext>
            </a:extLst>
          </p:cNvPr>
          <p:cNvPicPr>
            <a:picLocks noChangeAspect="1"/>
          </p:cNvPicPr>
          <p:nvPr userDrawn="1"/>
        </p:nvPicPr>
        <p:blipFill rotWithShape="1">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rcRect t="1" r="5172" b="2046"/>
          <a:stretch/>
        </p:blipFill>
        <p:spPr>
          <a:xfrm rot="4625387">
            <a:off x="5227521" y="2658804"/>
            <a:ext cx="761008" cy="825404"/>
          </a:xfrm>
          <a:prstGeom prst="rect">
            <a:avLst/>
          </a:prstGeom>
        </p:spPr>
      </p:pic>
      <p:pic>
        <p:nvPicPr>
          <p:cNvPr id="33" name="Picture 32" descr="A drawing of a triangle&#10;&#10;Description automatically generated with medium confidence">
            <a:extLst>
              <a:ext uri="{FF2B5EF4-FFF2-40B4-BE49-F238E27FC236}">
                <a16:creationId xmlns:a16="http://schemas.microsoft.com/office/drawing/2014/main" id="{452DAF0C-1D97-CB33-A490-ECA42936D1A3}"/>
              </a:ext>
            </a:extLst>
          </p:cNvPr>
          <p:cNvPicPr>
            <a:picLocks noChangeAspect="1"/>
          </p:cNvPicPr>
          <p:nvPr userDrawn="1"/>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6217196" y="2631749"/>
            <a:ext cx="723900" cy="800100"/>
          </a:xfrm>
          <a:prstGeom prst="rect">
            <a:avLst/>
          </a:prstGeom>
        </p:spPr>
      </p:pic>
    </p:spTree>
    <p:extLst>
      <p:ext uri="{BB962C8B-B14F-4D97-AF65-F5344CB8AC3E}">
        <p14:creationId xmlns:p14="http://schemas.microsoft.com/office/powerpoint/2010/main" val="253053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er and Clearer: First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506485" y="-1506473"/>
            <a:ext cx="369332" cy="3382298"/>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881"/>
            <a:ext cx="3468916"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First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482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ronger and Clearer: Paired Meeting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75342"/>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DIRECTIONS FOR PAIRING]</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880109" y="-1880098"/>
            <a:ext cx="369333" cy="4129550"/>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2"/>
            <a:ext cx="3906984"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Paired Meetings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5C33AAEC-ED24-EC1B-6E54-2259F2E92767}"/>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67146" y="0"/>
            <a:ext cx="924853" cy="710041"/>
          </a:xfrm>
          <a:prstGeom prst="rect">
            <a:avLst/>
          </a:prstGeom>
        </p:spPr>
      </p:pic>
    </p:spTree>
    <p:extLst>
      <p:ext uri="{BB962C8B-B14F-4D97-AF65-F5344CB8AC3E}">
        <p14:creationId xmlns:p14="http://schemas.microsoft.com/office/powerpoint/2010/main" val="2257427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onger and Clearer: Second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698212" y="-1698201"/>
            <a:ext cx="369332" cy="3765753"/>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766"/>
            <a:ext cx="376575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Second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345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ronger and Clearer: Final Dra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1"/>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FINAL DIRECTIONS]</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545812" y="-1545802"/>
            <a:ext cx="369333" cy="346095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1"/>
            <a:ext cx="331321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Final Draft</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6" name="Google Shape;517;p46">
            <a:extLst>
              <a:ext uri="{FF2B5EF4-FFF2-40B4-BE49-F238E27FC236}">
                <a16:creationId xmlns:a16="http://schemas.microsoft.com/office/drawing/2014/main" id="{FC6DB276-2C02-9731-53E0-4D3A3035FD5E}"/>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478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Lesson Title Slide H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4F6FEB9-074C-981A-CB90-56128763BC19}"/>
              </a:ext>
            </a:extLst>
          </p:cNvPr>
          <p:cNvGrpSpPr/>
          <p:nvPr userDrawn="1"/>
        </p:nvGrpSpPr>
        <p:grpSpPr>
          <a:xfrm>
            <a:off x="682752" y="758125"/>
            <a:ext cx="10826496" cy="5425783"/>
            <a:chOff x="682752" y="758125"/>
            <a:chExt cx="10826496" cy="5425783"/>
          </a:xfrm>
        </p:grpSpPr>
        <p:pic>
          <p:nvPicPr>
            <p:cNvPr id="4" name="Picture 2" descr="Mathematical Symbols&quot; Images – Browse 1,531 Stock Photos, Vectors, and  Video | Adobe Stock">
              <a:extLst>
                <a:ext uri="{FF2B5EF4-FFF2-40B4-BE49-F238E27FC236}">
                  <a16:creationId xmlns:a16="http://schemas.microsoft.com/office/drawing/2014/main" id="{AC662B62-9913-12A3-0B8D-30EC88193A99}"/>
                </a:ext>
              </a:extLst>
            </p:cNvPr>
            <p:cNvPicPr>
              <a:picLocks noChangeAspect="1" noChangeArrowheads="1"/>
            </p:cNvPicPr>
            <p:nvPr userDrawn="1"/>
          </p:nvPicPr>
          <p:blipFill rotWithShape="1">
            <a:blip r:embed="rId2">
              <a:alphaModFix amt="5000"/>
              <a:extLst>
                <a:ext uri="{28A0092B-C50C-407E-A947-70E740481C1C}">
                  <a14:useLocalDpi xmlns:a14="http://schemas.microsoft.com/office/drawing/2010/main" val="0"/>
                </a:ext>
              </a:extLst>
            </a:blip>
            <a:srcRect l="-1" r="56293"/>
            <a:stretch/>
          </p:blipFill>
          <p:spPr bwMode="auto">
            <a:xfrm>
              <a:off x="8162198" y="758125"/>
              <a:ext cx="3347050" cy="54161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thematical Symbols&quot; Images – Browse 1,531 Stock Photos, Vectors, and  Video | Adobe Stock">
              <a:extLst>
                <a:ext uri="{FF2B5EF4-FFF2-40B4-BE49-F238E27FC236}">
                  <a16:creationId xmlns:a16="http://schemas.microsoft.com/office/drawing/2014/main" id="{C7C19444-8346-C76D-7499-3519403CD0EF}"/>
                </a:ext>
              </a:extLst>
            </p:cNvPr>
            <p:cNvPicPr>
              <a:picLocks noChangeAspect="1" noChangeArrowheads="1"/>
            </p:cNvPicPr>
            <p:nvPr userDrawn="1"/>
          </p:nvPicPr>
          <p:blipFill>
            <a:blip r:embed="rId2">
              <a:alphaModFix amt="5000"/>
              <a:extLst>
                <a:ext uri="{28A0092B-C50C-407E-A947-70E740481C1C}">
                  <a14:useLocalDpi xmlns:a14="http://schemas.microsoft.com/office/drawing/2010/main" val="0"/>
                </a:ext>
              </a:extLst>
            </a:blip>
            <a:srcRect/>
            <a:stretch>
              <a:fillRect/>
            </a:stretch>
          </p:blipFill>
          <p:spPr bwMode="auto">
            <a:xfrm>
              <a:off x="682752" y="767750"/>
              <a:ext cx="7657846" cy="541615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Google Shape;14;p3">
            <a:extLst>
              <a:ext uri="{FF2B5EF4-FFF2-40B4-BE49-F238E27FC236}">
                <a16:creationId xmlns:a16="http://schemas.microsoft.com/office/drawing/2014/main" id="{442105A6-32E4-4AC5-D813-90DE8DDC1B8B}"/>
              </a:ext>
            </a:extLst>
          </p:cNvPr>
          <p:cNvSpPr/>
          <p:nvPr userDrawn="1"/>
        </p:nvSpPr>
        <p:spPr>
          <a:xfrm rot="5400000">
            <a:off x="238918" y="2256692"/>
            <a:ext cx="1655764" cy="2133600"/>
          </a:xfrm>
          <a:prstGeom prst="round2SameRect">
            <a:avLst>
              <a:gd name="adj1" fmla="val 50000"/>
              <a:gd name="adj2" fmla="val 0"/>
            </a:avLst>
          </a:prstGeom>
          <a:gradFill>
            <a:gsLst>
              <a:gs pos="12000">
                <a:schemeClr val="accent2">
                  <a:lumMod val="75000"/>
                  <a:alpha val="96035"/>
                </a:schemeClr>
              </a:gs>
              <a:gs pos="97000">
                <a:schemeClr val="accent2">
                  <a:alpha val="56000"/>
                </a:scheme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799257DB-9B35-7861-D947-D624984C37B6}"/>
              </a:ext>
            </a:extLst>
          </p:cNvPr>
          <p:cNvSpPr>
            <a:spLocks noGrp="1"/>
          </p:cNvSpPr>
          <p:nvPr>
            <p:ph type="ctrTitle" hasCustomPrompt="1"/>
          </p:nvPr>
        </p:nvSpPr>
        <p:spPr>
          <a:xfrm>
            <a:off x="2133600" y="1088229"/>
            <a:ext cx="9144000" cy="2387600"/>
          </a:xfrm>
        </p:spPr>
        <p:txBody>
          <a:bodyPr anchor="b">
            <a:normAutofit/>
          </a:bodyPr>
          <a:lstStyle>
            <a:lvl1pPr algn="l">
              <a:defRPr sz="5000" b="1" i="0">
                <a:latin typeface="Avenir Black" panose="02000503020000020003" pitchFamily="2" charset="0"/>
              </a:defRPr>
            </a:lvl1pPr>
          </a:lstStyle>
          <a:p>
            <a:r>
              <a:rPr lang="en-US"/>
              <a:t>Lesson #:</a:t>
            </a:r>
            <a:br>
              <a:rPr lang="en-US"/>
            </a:br>
            <a:r>
              <a:rPr lang="en-US"/>
              <a:t>Lesson Title</a:t>
            </a:r>
          </a:p>
        </p:txBody>
      </p:sp>
      <p:sp>
        <p:nvSpPr>
          <p:cNvPr id="3" name="Subtitle 2">
            <a:extLst>
              <a:ext uri="{FF2B5EF4-FFF2-40B4-BE49-F238E27FC236}">
                <a16:creationId xmlns:a16="http://schemas.microsoft.com/office/drawing/2014/main" id="{EE6E7032-7281-7B48-273D-AC23AFA2EA34}"/>
              </a:ext>
            </a:extLst>
          </p:cNvPr>
          <p:cNvSpPr>
            <a:spLocks noGrp="1"/>
          </p:cNvSpPr>
          <p:nvPr>
            <p:ph type="subTitle" idx="1" hasCustomPrompt="1"/>
          </p:nvPr>
        </p:nvSpPr>
        <p:spPr>
          <a:xfrm>
            <a:off x="2133600" y="353450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Unit Title</a:t>
            </a:r>
          </a:p>
        </p:txBody>
      </p:sp>
      <p:sp>
        <p:nvSpPr>
          <p:cNvPr id="9" name="TextBox 8">
            <a:extLst>
              <a:ext uri="{FF2B5EF4-FFF2-40B4-BE49-F238E27FC236}">
                <a16:creationId xmlns:a16="http://schemas.microsoft.com/office/drawing/2014/main" id="{D1630E8B-47DA-89D0-05BE-D788C8EA4E8B}"/>
              </a:ext>
            </a:extLst>
          </p:cNvPr>
          <p:cNvSpPr txBox="1"/>
          <p:nvPr userDrawn="1"/>
        </p:nvSpPr>
        <p:spPr>
          <a:xfrm>
            <a:off x="814224" y="2998424"/>
            <a:ext cx="1280876" cy="769441"/>
          </a:xfrm>
          <a:prstGeom prst="rect">
            <a:avLst/>
          </a:prstGeom>
          <a:noFill/>
        </p:spPr>
        <p:txBody>
          <a:bodyPr wrap="square" rtlCol="0">
            <a:spAutoFit/>
          </a:bodyPr>
          <a:lstStyle/>
          <a:p>
            <a:r>
              <a:rPr lang="en-US" sz="4400" b="1" i="0">
                <a:solidFill>
                  <a:schemeClr val="bg1"/>
                </a:solidFill>
                <a:latin typeface="Avenir Black" panose="02000503020000020003" pitchFamily="2" charset="0"/>
              </a:rPr>
              <a:t>IM3</a:t>
            </a:r>
          </a:p>
        </p:txBody>
      </p:sp>
      <p:pic>
        <p:nvPicPr>
          <p:cNvPr id="10" name="Picture 9" descr="A picture containing triangle&#10;&#10;Description automatically generated">
            <a:extLst>
              <a:ext uri="{FF2B5EF4-FFF2-40B4-BE49-F238E27FC236}">
                <a16:creationId xmlns:a16="http://schemas.microsoft.com/office/drawing/2014/main" id="{952580D0-A30F-C493-D30B-86A5C8CB8AB3}"/>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8130413" y="2108555"/>
            <a:ext cx="420370" cy="554531"/>
          </a:xfrm>
          <a:prstGeom prst="rect">
            <a:avLst/>
          </a:prstGeom>
        </p:spPr>
      </p:pic>
      <p:pic>
        <p:nvPicPr>
          <p:cNvPr id="12" name="Picture 11" descr="A symbol on a white surface&#10;&#10;Description automatically generated with low confidence">
            <a:extLst>
              <a:ext uri="{FF2B5EF4-FFF2-40B4-BE49-F238E27FC236}">
                <a16:creationId xmlns:a16="http://schemas.microsoft.com/office/drawing/2014/main" id="{33E92616-6479-A24E-07FB-0B0FFACC824B}"/>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8019991" y="1954065"/>
            <a:ext cx="297354" cy="289730"/>
          </a:xfrm>
          <a:prstGeom prst="rect">
            <a:avLst/>
          </a:prstGeom>
        </p:spPr>
      </p:pic>
    </p:spTree>
    <p:extLst>
      <p:ext uri="{BB962C8B-B14F-4D97-AF65-F5344CB8AC3E}">
        <p14:creationId xmlns:p14="http://schemas.microsoft.com/office/powerpoint/2010/main" val="308058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lect and Display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0352E498-B958-89FC-4EC0-19C2F24D2AD0}"/>
              </a:ext>
            </a:extLst>
          </p:cNvPr>
          <p:cNvSpPr/>
          <p:nvPr userDrawn="1"/>
        </p:nvSpPr>
        <p:spPr>
          <a:xfrm rot="5400000">
            <a:off x="976502" y="-976502"/>
            <a:ext cx="389466" cy="2342470"/>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A40797FC-68B2-D51F-7408-20673AD7B71E}"/>
              </a:ext>
            </a:extLst>
          </p:cNvPr>
          <p:cNvSpPr txBox="1"/>
          <p:nvPr userDrawn="1"/>
        </p:nvSpPr>
        <p:spPr>
          <a:xfrm>
            <a:off x="0" y="33267"/>
            <a:ext cx="2313353" cy="369332"/>
          </a:xfrm>
          <a:prstGeom prst="rect">
            <a:avLst/>
          </a:prstGeom>
          <a:noFill/>
        </p:spPr>
        <p:txBody>
          <a:bodyPr wrap="square" rtlCol="0">
            <a:spAutoFit/>
          </a:bodyPr>
          <a:lstStyle/>
          <a:p>
            <a:r>
              <a:rPr lang="en-US" b="1">
                <a:solidFill>
                  <a:schemeClr val="bg1"/>
                </a:solidFill>
                <a:latin typeface="Avenir Book" panose="02000503020000020003" pitchFamily="2" charset="0"/>
              </a:rPr>
              <a:t>Collect and Display</a:t>
            </a:r>
          </a:p>
        </p:txBody>
      </p:sp>
      <p:sp>
        <p:nvSpPr>
          <p:cNvPr id="11" name="TextBox 10">
            <a:extLst>
              <a:ext uri="{FF2B5EF4-FFF2-40B4-BE49-F238E27FC236}">
                <a16:creationId xmlns:a16="http://schemas.microsoft.com/office/drawing/2014/main" id="{1C02D992-EEAE-AF88-968D-343400AD4A22}"/>
              </a:ext>
            </a:extLst>
          </p:cNvPr>
          <p:cNvSpPr txBox="1"/>
          <p:nvPr userDrawn="1"/>
        </p:nvSpPr>
        <p:spPr>
          <a:xfrm>
            <a:off x="6194426" y="1610751"/>
            <a:ext cx="5108575" cy="82391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p>
        </p:txBody>
      </p:sp>
      <p:pic>
        <p:nvPicPr>
          <p:cNvPr id="4" name="Picture 3" descr="A picture containing sketch, drawing, illustration&#10;&#10;Description automatically generated">
            <a:extLst>
              <a:ext uri="{FF2B5EF4-FFF2-40B4-BE49-F238E27FC236}">
                <a16:creationId xmlns:a16="http://schemas.microsoft.com/office/drawing/2014/main" id="{85B10537-E3D5-6D30-9E67-810364973CAA}"/>
              </a:ext>
            </a:extLst>
          </p:cNvPr>
          <p:cNvPicPr>
            <a:picLocks noChangeAspect="1"/>
          </p:cNvPicPr>
          <p:nvPr userDrawn="1"/>
        </p:nvPicPr>
        <p:blipFill rotWithShape="1">
          <a:blip r:embed="rId2">
            <a:duotone>
              <a:schemeClr val="accent4">
                <a:shade val="45000"/>
                <a:satMod val="135000"/>
              </a:schemeClr>
              <a:prstClr val="white"/>
            </a:duotone>
          </a:blip>
          <a:srcRect t="5962" r="8122"/>
          <a:stretch/>
        </p:blipFill>
        <p:spPr>
          <a:xfrm>
            <a:off x="11003579" y="0"/>
            <a:ext cx="1188421" cy="759158"/>
          </a:xfrm>
          <a:prstGeom prst="rect">
            <a:avLst/>
          </a:prstGeom>
        </p:spPr>
      </p:pic>
      <p:grpSp>
        <p:nvGrpSpPr>
          <p:cNvPr id="3" name="Group 2">
            <a:extLst>
              <a:ext uri="{FF2B5EF4-FFF2-40B4-BE49-F238E27FC236}">
                <a16:creationId xmlns:a16="http://schemas.microsoft.com/office/drawing/2014/main" id="{5F6BE97A-E8A2-7D8E-9F4D-20CB330E523D}"/>
              </a:ext>
            </a:extLst>
          </p:cNvPr>
          <p:cNvGrpSpPr/>
          <p:nvPr userDrawn="1"/>
        </p:nvGrpSpPr>
        <p:grpSpPr>
          <a:xfrm>
            <a:off x="888999" y="974737"/>
            <a:ext cx="10547675" cy="3966359"/>
            <a:chOff x="888999" y="916705"/>
            <a:chExt cx="10547675" cy="3966359"/>
          </a:xfrm>
        </p:grpSpPr>
        <p:sp>
          <p:nvSpPr>
            <p:cNvPr id="17" name="TextBox 16">
              <a:extLst>
                <a:ext uri="{FF2B5EF4-FFF2-40B4-BE49-F238E27FC236}">
                  <a16:creationId xmlns:a16="http://schemas.microsoft.com/office/drawing/2014/main" id="{0DB3635D-066E-AE19-3A10-97B4CE16AD7F}"/>
                </a:ext>
              </a:extLst>
            </p:cNvPr>
            <p:cNvSpPr txBox="1"/>
            <p:nvPr userDrawn="1"/>
          </p:nvSpPr>
          <p:spPr>
            <a:xfrm>
              <a:off x="1054890" y="1637016"/>
              <a:ext cx="4980740" cy="30162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800">
                  <a:latin typeface="Avenir Book" panose="02000503020000020003" pitchFamily="2" charset="0"/>
                </a:rPr>
                <a:t>Think about the task independently.</a:t>
              </a:r>
            </a:p>
            <a:p>
              <a:pPr marL="928687" lvl="1" indent="0">
                <a:buFont typeface="Arial" panose="020B0604020202020204" pitchFamily="34" charset="0"/>
                <a:buNone/>
                <a:tabLst/>
              </a:pPr>
              <a:endParaRPr lang="en-US" sz="1000">
                <a:latin typeface="Avenir Book" panose="02000503020000020003" pitchFamily="2" charset="0"/>
              </a:endParaRPr>
            </a:p>
            <a:p>
              <a:pPr marL="752475" lvl="1" indent="0">
                <a:buFont typeface="Arial" panose="020B0604020202020204" pitchFamily="34" charset="0"/>
                <a:buNone/>
                <a:tabLst/>
              </a:pPr>
              <a:r>
                <a:rPr lang="en-US" sz="2800">
                  <a:latin typeface="Avenir Book" panose="02000503020000020003" pitchFamily="2" charset="0"/>
                </a:rPr>
                <a:t>Share your thinking with a partner or small group.</a:t>
              </a:r>
            </a:p>
            <a:p>
              <a:endParaRPr lang="en-US" sz="2800"/>
            </a:p>
            <a:p>
              <a:endParaRPr lang="en-US" sz="2000"/>
            </a:p>
            <a:p>
              <a:endParaRPr lang="en-US" sz="2000"/>
            </a:p>
          </p:txBody>
        </p:sp>
        <p:sp>
          <p:nvSpPr>
            <p:cNvPr id="13" name="TextBox 12">
              <a:extLst>
                <a:ext uri="{FF2B5EF4-FFF2-40B4-BE49-F238E27FC236}">
                  <a16:creationId xmlns:a16="http://schemas.microsoft.com/office/drawing/2014/main" id="{1B1B6540-8FC9-6C3F-DB8E-6CB09CD67CEF}"/>
                </a:ext>
              </a:extLst>
            </p:cNvPr>
            <p:cNvSpPr txBox="1"/>
            <p:nvPr userDrawn="1"/>
          </p:nvSpPr>
          <p:spPr>
            <a:xfrm>
              <a:off x="7811728" y="91670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5" name="TextBox 14">
              <a:extLst>
                <a:ext uri="{FF2B5EF4-FFF2-40B4-BE49-F238E27FC236}">
                  <a16:creationId xmlns:a16="http://schemas.microsoft.com/office/drawing/2014/main" id="{AEEED59D-DDB1-00AC-009A-13208D98EA35}"/>
                </a:ext>
              </a:extLst>
            </p:cNvPr>
            <p:cNvSpPr txBox="1"/>
            <p:nvPr userDrawn="1"/>
          </p:nvSpPr>
          <p:spPr>
            <a:xfrm>
              <a:off x="2447025" y="92041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20" name="TextBox 19">
              <a:extLst>
                <a:ext uri="{FF2B5EF4-FFF2-40B4-BE49-F238E27FC236}">
                  <a16:creationId xmlns:a16="http://schemas.microsoft.com/office/drawing/2014/main" id="{AD1BFB7C-9321-E1D7-4029-4B7699A2A3E1}"/>
                </a:ext>
              </a:extLst>
            </p:cNvPr>
            <p:cNvSpPr txBox="1"/>
            <p:nvPr userDrawn="1"/>
          </p:nvSpPr>
          <p:spPr>
            <a:xfrm>
              <a:off x="6328098" y="161075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a:latin typeface="Avenir Book" panose="02000503020000020003" pitchFamily="2" charset="0"/>
                </a:rPr>
                <a:t>Circulate and listen to student talk during the small-group discussion.</a:t>
              </a:r>
            </a:p>
            <a:p>
              <a:pPr marL="285750" lvl="0" indent="-285750">
                <a:buFont typeface="Arial" panose="020B0604020202020204" pitchFamily="34" charset="0"/>
                <a:buChar char="•"/>
              </a:pPr>
              <a:r>
                <a:rPr lang="en-US" sz="2400">
                  <a:latin typeface="Avenir Book" panose="02000503020000020003" pitchFamily="2" charset="0"/>
                </a:rPr>
                <a:t>Write down words and phrases students use.</a:t>
              </a:r>
            </a:p>
            <a:p>
              <a:pPr marL="285750" lvl="0" indent="-285750">
                <a:buFont typeface="Arial" panose="020B0604020202020204" pitchFamily="34" charset="0"/>
                <a:buChar char="•"/>
              </a:pPr>
              <a:r>
                <a:rPr lang="en-US" sz="2400">
                  <a:latin typeface="Avenir Book" panose="02000503020000020003" pitchFamily="2" charset="0"/>
                </a:rPr>
                <a:t>Display and refer back to the words and phrases during the whole-class discussion.</a:t>
              </a:r>
            </a:p>
          </p:txBody>
        </p:sp>
        <p:cxnSp>
          <p:nvCxnSpPr>
            <p:cNvPr id="12" name="Straight Connector 11">
              <a:extLst>
                <a:ext uri="{FF2B5EF4-FFF2-40B4-BE49-F238E27FC236}">
                  <a16:creationId xmlns:a16="http://schemas.microsoft.com/office/drawing/2014/main" id="{191947CB-EDFE-29E8-F27F-F211C1199784}"/>
                </a:ext>
              </a:extLst>
            </p:cNvPr>
            <p:cNvCxnSpPr/>
            <p:nvPr userDrawn="1"/>
          </p:nvCxnSpPr>
          <p:spPr>
            <a:xfrm>
              <a:off x="6100789" y="916705"/>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A black and white drawing of a thought bubble&#10;&#10;Description automatically generated with medium confidence">
              <a:extLst>
                <a:ext uri="{FF2B5EF4-FFF2-40B4-BE49-F238E27FC236}">
                  <a16:creationId xmlns:a16="http://schemas.microsoft.com/office/drawing/2014/main" id="{3135F51B-38A6-C4C6-EC9C-9CD2A2F69314}"/>
                </a:ext>
              </a:extLst>
            </p:cNvPr>
            <p:cNvPicPr>
              <a:picLocks noChangeAspect="1"/>
            </p:cNvPicPr>
            <p:nvPr userDrawn="1"/>
          </p:nvPicPr>
          <p:blipFill>
            <a:blip r:embed="rId3">
              <a:duotone>
                <a:schemeClr val="accent4">
                  <a:shade val="45000"/>
                  <a:satMod val="135000"/>
                </a:schemeClr>
                <a:prstClr val="white"/>
              </a:duotone>
            </a:blip>
            <a:stretch>
              <a:fillRect/>
            </a:stretch>
          </p:blipFill>
          <p:spPr>
            <a:xfrm flipH="1">
              <a:off x="1046957" y="1814061"/>
              <a:ext cx="707258" cy="565807"/>
            </a:xfrm>
            <a:prstGeom prst="rect">
              <a:avLst/>
            </a:prstGeom>
          </p:spPr>
        </p:pic>
        <p:pic>
          <p:nvPicPr>
            <p:cNvPr id="19" name="Picture 18" descr="A picture containing sketch, drawing, kitchenware, linedrawing&#10;&#10;Description automatically generated">
              <a:extLst>
                <a:ext uri="{FF2B5EF4-FFF2-40B4-BE49-F238E27FC236}">
                  <a16:creationId xmlns:a16="http://schemas.microsoft.com/office/drawing/2014/main" id="{00D9B237-BEC8-F13D-7D6D-22A9F0AA3E85}"/>
                </a:ext>
              </a:extLst>
            </p:cNvPr>
            <p:cNvPicPr>
              <a:picLocks noChangeAspect="1"/>
            </p:cNvPicPr>
            <p:nvPr userDrawn="1"/>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Lst>
            </a:blip>
            <a:srcRect r="6524"/>
            <a:stretch/>
          </p:blipFill>
          <p:spPr>
            <a:xfrm>
              <a:off x="888999" y="2762686"/>
              <a:ext cx="924853" cy="710041"/>
            </a:xfrm>
            <a:prstGeom prst="rect">
              <a:avLst/>
            </a:prstGeom>
          </p:spPr>
        </p:pic>
      </p:grpSp>
    </p:spTree>
    <p:extLst>
      <p:ext uri="{BB962C8B-B14F-4D97-AF65-F5344CB8AC3E}">
        <p14:creationId xmlns:p14="http://schemas.microsoft.com/office/powerpoint/2010/main" val="1775141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arify, Critique, Corr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273808" y="-1273810"/>
            <a:ext cx="409337" cy="295695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956957" cy="369332"/>
          </a:xfrm>
          <a:prstGeom prst="rect">
            <a:avLst/>
          </a:prstGeom>
          <a:noFill/>
        </p:spPr>
        <p:txBody>
          <a:bodyPr wrap="square" rtlCol="0">
            <a:spAutoFit/>
          </a:bodyPr>
          <a:lstStyle/>
          <a:p>
            <a:r>
              <a:rPr lang="en-US" b="1">
                <a:solidFill>
                  <a:schemeClr val="bg1"/>
                </a:solidFill>
                <a:latin typeface="Avenir Book" panose="02000503020000020003" pitchFamily="2" charset="0"/>
              </a:rPr>
              <a:t>Clarify, Critique, Correct</a:t>
            </a:r>
          </a:p>
        </p:txBody>
      </p:sp>
      <p:pic>
        <p:nvPicPr>
          <p:cNvPr id="16" name="Picture 15" descr="A picture containing sketch, pattern, design&#10;&#10;Description automatically generated">
            <a:extLst>
              <a:ext uri="{FF2B5EF4-FFF2-40B4-BE49-F238E27FC236}">
                <a16:creationId xmlns:a16="http://schemas.microsoft.com/office/drawing/2014/main" id="{809A7E0C-C06A-D6FC-D6BD-B9602911528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131035" y="45387"/>
            <a:ext cx="1028284" cy="554379"/>
          </a:xfrm>
          <a:prstGeom prst="rect">
            <a:avLst/>
          </a:prstGeom>
        </p:spPr>
      </p:pic>
      <p:grpSp>
        <p:nvGrpSpPr>
          <p:cNvPr id="2" name="Group 1">
            <a:extLst>
              <a:ext uri="{FF2B5EF4-FFF2-40B4-BE49-F238E27FC236}">
                <a16:creationId xmlns:a16="http://schemas.microsoft.com/office/drawing/2014/main" id="{A434EEF4-F767-2916-A23A-915A98629F72}"/>
              </a:ext>
            </a:extLst>
          </p:cNvPr>
          <p:cNvGrpSpPr/>
          <p:nvPr userDrawn="1"/>
        </p:nvGrpSpPr>
        <p:grpSpPr>
          <a:xfrm>
            <a:off x="814385" y="929898"/>
            <a:ext cx="10563229" cy="4562616"/>
            <a:chOff x="885149" y="722465"/>
            <a:chExt cx="10563229" cy="4562616"/>
          </a:xfrm>
        </p:grpSpPr>
        <p:sp>
          <p:nvSpPr>
            <p:cNvPr id="10" name="TextBox 9">
              <a:extLst>
                <a:ext uri="{FF2B5EF4-FFF2-40B4-BE49-F238E27FC236}">
                  <a16:creationId xmlns:a16="http://schemas.microsoft.com/office/drawing/2014/main" id="{153BC1F1-D70F-F570-7045-2DF9B6007A16}"/>
                </a:ext>
              </a:extLst>
            </p:cNvPr>
            <p:cNvSpPr txBox="1"/>
            <p:nvPr userDrawn="1"/>
          </p:nvSpPr>
          <p:spPr>
            <a:xfrm>
              <a:off x="1206254" y="1437874"/>
              <a:ext cx="4980740" cy="38472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Analyze written work and identify errors or anything that is unclear. </a:t>
              </a:r>
            </a:p>
            <a:p>
              <a:pPr marL="752475" lvl="1" indent="0">
                <a:buFont typeface="Arial" panose="020B0604020202020204" pitchFamily="34" charset="0"/>
                <a:buNone/>
                <a:tabLst/>
              </a:pPr>
              <a:endParaRPr lang="en-US" sz="1000" strike="sng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thinking with a partner or small group.</a:t>
              </a:r>
            </a:p>
            <a:p>
              <a:pPr marL="752475" lvl="1" indent="0">
                <a:buFont typeface="Arial" panose="020B0604020202020204" pitchFamily="34" charset="0"/>
                <a:buNone/>
                <a:tabLst/>
              </a:pPr>
              <a:endParaRPr lang="en-US" sz="24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Revise the work to make it more precise, clear, or complete. </a:t>
              </a:r>
              <a:endParaRPr lang="en-US" sz="1800"/>
            </a:p>
            <a:p>
              <a:endParaRPr lang="en-US" sz="18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823432" y="72246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62910" y="805108"/>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39802" y="141651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Create and share an incorrect or incomplete piece of work.</a:t>
              </a:r>
            </a:p>
            <a:p>
              <a:pPr marL="285750" lvl="0" indent="-285750">
                <a:buFont typeface="Arial" panose="020B0604020202020204" pitchFamily="34" charset="0"/>
                <a:buChar char="•"/>
              </a:pPr>
              <a:r>
                <a:rPr lang="en-US" sz="2400" strike="noStrike">
                  <a:latin typeface="Avenir Book" panose="02000503020000020003" pitchFamily="2" charset="0"/>
                </a:rPr>
                <a:t>Allow time for students to identify errors or unclear responses and create a more precise, clear, or complete version.</a:t>
              </a:r>
            </a:p>
            <a:p>
              <a:pPr marL="285750" lvl="0" indent="-285750">
                <a:buFont typeface="Arial" panose="020B0604020202020204" pitchFamily="34" charset="0"/>
                <a:buChar char="•"/>
              </a:pPr>
              <a:r>
                <a:rPr lang="en-US" sz="2400" strike="noStrike">
                  <a:latin typeface="Avenir Book" panose="02000503020000020003" pitchFamily="2" charset="0"/>
                </a:rPr>
                <a:t>Invite students to share the improved responses they created.</a:t>
              </a:r>
            </a:p>
          </p:txBody>
        </p:sp>
        <p:pic>
          <p:nvPicPr>
            <p:cNvPr id="3" name="Picture 2" descr="A picture containing sketch, drawing, kitchenware, linedrawing&#10;&#10;Description automatically generated">
              <a:extLst>
                <a:ext uri="{FF2B5EF4-FFF2-40B4-BE49-F238E27FC236}">
                  <a16:creationId xmlns:a16="http://schemas.microsoft.com/office/drawing/2014/main" id="{19A1F2FB-CFC2-2875-C481-9C57003F096C}"/>
                </a:ext>
              </a:extLst>
            </p:cNvPr>
            <p:cNvPicPr>
              <a:picLocks noChangeAspect="1"/>
            </p:cNvPicPr>
            <p:nvPr userDrawn="1"/>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Lst>
            </a:blip>
            <a:srcRect r="6524"/>
            <a:stretch/>
          </p:blipFill>
          <p:spPr>
            <a:xfrm>
              <a:off x="885149" y="2774649"/>
              <a:ext cx="924853" cy="710041"/>
            </a:xfrm>
            <a:prstGeom prst="rect">
              <a:avLst/>
            </a:prstGeom>
          </p:spPr>
        </p:pic>
        <p:sp>
          <p:nvSpPr>
            <p:cNvPr id="4" name="Google Shape;517;p46">
              <a:extLst>
                <a:ext uri="{FF2B5EF4-FFF2-40B4-BE49-F238E27FC236}">
                  <a16:creationId xmlns:a16="http://schemas.microsoft.com/office/drawing/2014/main" id="{4D62A15D-8CF4-5A97-C27C-E0A72BD6EEE1}"/>
                </a:ext>
              </a:extLst>
            </p:cNvPr>
            <p:cNvSpPr/>
            <p:nvPr userDrawn="1"/>
          </p:nvSpPr>
          <p:spPr>
            <a:xfrm>
              <a:off x="1167346" y="4130046"/>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Straight Connector 4">
              <a:extLst>
                <a:ext uri="{FF2B5EF4-FFF2-40B4-BE49-F238E27FC236}">
                  <a16:creationId xmlns:a16="http://schemas.microsoft.com/office/drawing/2014/main" id="{FCD9FB08-0400-F1C8-FC52-83540804E412}"/>
                </a:ext>
              </a:extLst>
            </p:cNvPr>
            <p:cNvCxnSpPr/>
            <p:nvPr userDrawn="1"/>
          </p:nvCxnSpPr>
          <p:spPr>
            <a:xfrm>
              <a:off x="6287416" y="912394"/>
              <a:ext cx="0" cy="3966359"/>
            </a:xfrm>
            <a:prstGeom prst="line">
              <a:avLst/>
            </a:prstGeom>
          </p:spPr>
          <p:style>
            <a:lnRef idx="1">
              <a:schemeClr val="accent1"/>
            </a:lnRef>
            <a:fillRef idx="0">
              <a:schemeClr val="accent1"/>
            </a:fillRef>
            <a:effectRef idx="0">
              <a:schemeClr val="accent1"/>
            </a:effectRef>
            <a:fontRef idx="minor">
              <a:schemeClr val="tx1"/>
            </a:fontRef>
          </p:style>
        </p:cxnSp>
        <p:sp>
          <p:nvSpPr>
            <p:cNvPr id="17" name="Google Shape;540;p46">
              <a:extLst>
                <a:ext uri="{FF2B5EF4-FFF2-40B4-BE49-F238E27FC236}">
                  <a16:creationId xmlns:a16="http://schemas.microsoft.com/office/drawing/2014/main" id="{92B2DFFD-E675-FB6F-A86D-02A625BABFF1}"/>
                </a:ext>
              </a:extLst>
            </p:cNvPr>
            <p:cNvSpPr/>
            <p:nvPr userDrawn="1"/>
          </p:nvSpPr>
          <p:spPr>
            <a:xfrm>
              <a:off x="1173680" y="1792922"/>
              <a:ext cx="426345" cy="458039"/>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3433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Craft Questions (Roles)">
    <p:spTree>
      <p:nvGrpSpPr>
        <p:cNvPr id="1" name=""/>
        <p:cNvGrpSpPr/>
        <p:nvPr/>
      </p:nvGrpSpPr>
      <p:grpSpPr>
        <a:xfrm>
          <a:off x="0" y="0"/>
          <a:ext cx="0" cy="0"/>
          <a:chOff x="0" y="0"/>
          <a:chExt cx="0" cy="0"/>
        </a:xfrm>
      </p:grpSpPr>
      <p:pic>
        <p:nvPicPr>
          <p:cNvPr id="28" name="Picture 27" descr="A picture containing circle, sketch&#10;&#10;Description automatically generated">
            <a:extLst>
              <a:ext uri="{FF2B5EF4-FFF2-40B4-BE49-F238E27FC236}">
                <a16:creationId xmlns:a16="http://schemas.microsoft.com/office/drawing/2014/main" id="{5D38DFF2-6C40-686E-B910-1EB687EE7A21}"/>
              </a:ext>
            </a:extLst>
          </p:cNvPr>
          <p:cNvPicPr>
            <a:picLocks noChangeAspect="1"/>
          </p:cNvPicPr>
          <p:nvPr userDrawn="1"/>
        </p:nvPicPr>
        <p:blipFill>
          <a:blip r:embed="rId2">
            <a:duotone>
              <a:schemeClr val="accent4">
                <a:shade val="45000"/>
                <a:satMod val="135000"/>
              </a:schemeClr>
              <a:prstClr val="white"/>
            </a:duotone>
          </a:blip>
          <a:stretch>
            <a:fillRect/>
          </a:stretch>
        </p:blipFill>
        <p:spPr>
          <a:xfrm rot="18940888">
            <a:off x="975237" y="3848777"/>
            <a:ext cx="601819" cy="601819"/>
          </a:xfrm>
          <a:prstGeom prst="rect">
            <a:avLst/>
          </a:prstGeom>
        </p:spPr>
      </p:pic>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69220" y="1588480"/>
            <a:ext cx="4980740"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Think about a mathematical question that you could ask about the image or situation.</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question with a partner or small group.</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Select one question to share with the class. </a:t>
            </a:r>
            <a:endParaRPr lang="en-US" sz="2000"/>
          </a:p>
          <a:p>
            <a:endParaRPr lang="en-US" sz="20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3" y="89294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1" y="97558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46813" y="1586992"/>
            <a:ext cx="5108576"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Show an image or situation with the question removed. </a:t>
            </a:r>
          </a:p>
          <a:p>
            <a:pPr marL="285750" lvl="0" indent="-285750">
              <a:buFont typeface="Arial" panose="020B0604020202020204" pitchFamily="34" charset="0"/>
              <a:buChar char="•"/>
            </a:pPr>
            <a:r>
              <a:rPr lang="en-US" sz="2400" strike="noStrike">
                <a:latin typeface="Avenir Book" panose="02000503020000020003" pitchFamily="2" charset="0"/>
              </a:rPr>
              <a:t>Allow independent think time and partner/small group discussion time.</a:t>
            </a:r>
          </a:p>
          <a:p>
            <a:pPr marL="285750" lvl="0" indent="-285750">
              <a:buFont typeface="Arial" panose="020B0604020202020204" pitchFamily="34" charset="0"/>
              <a:buChar char="•"/>
            </a:pPr>
            <a:r>
              <a:rPr lang="en-US" sz="2400" strike="noStrike">
                <a:latin typeface="Avenir Book" panose="02000503020000020003" pitchFamily="2" charset="0"/>
              </a:rPr>
              <a:t>Ask pairs/groups to share their questions with the class. </a:t>
            </a:r>
          </a:p>
          <a:p>
            <a:pPr marL="285750" lvl="0" indent="-285750">
              <a:buFont typeface="Arial" panose="020B0604020202020204" pitchFamily="34" charset="0"/>
              <a:buChar char="•"/>
            </a:pPr>
            <a:r>
              <a:rPr lang="en-US" sz="2400" strike="noStrike">
                <a:latin typeface="Avenir Book" panose="02000503020000020003" pitchFamily="2" charset="0"/>
              </a:rPr>
              <a:t>Identify the question students will solve during the lesson. </a:t>
            </a: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290919"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 name="Picture 1" descr="A group of question marks&#10;&#10;Description automatically generated with low confidence">
            <a:extLst>
              <a:ext uri="{FF2B5EF4-FFF2-40B4-BE49-F238E27FC236}">
                <a16:creationId xmlns:a16="http://schemas.microsoft.com/office/drawing/2014/main" id="{C25199F5-58F6-4D32-A680-1A0DE169CAA8}"/>
              </a:ext>
            </a:extLst>
          </p:cNvPr>
          <p:cNvPicPr>
            <a:picLocks noChangeAspect="1"/>
          </p:cNvPicPr>
          <p:nvPr userDrawn="1"/>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355389" y="24958"/>
            <a:ext cx="836612" cy="571970"/>
          </a:xfrm>
          <a:prstGeom prst="rect">
            <a:avLst/>
          </a:prstGeom>
        </p:spPr>
      </p:pic>
      <p:pic>
        <p:nvPicPr>
          <p:cNvPr id="3" name="Picture 2" descr="A black and white drawing of a thought bubble&#10;&#10;Description automatically generated with medium confidence">
            <a:extLst>
              <a:ext uri="{FF2B5EF4-FFF2-40B4-BE49-F238E27FC236}">
                <a16:creationId xmlns:a16="http://schemas.microsoft.com/office/drawing/2014/main" id="{A8F33420-650B-A91D-2CC6-8F8A3BAEB915}"/>
              </a:ext>
            </a:extLst>
          </p:cNvPr>
          <p:cNvPicPr>
            <a:picLocks noChangeAspect="1"/>
          </p:cNvPicPr>
          <p:nvPr userDrawn="1"/>
        </p:nvPicPr>
        <p:blipFill>
          <a:blip r:embed="rId5">
            <a:duotone>
              <a:schemeClr val="accent4">
                <a:shade val="45000"/>
                <a:satMod val="135000"/>
              </a:schemeClr>
              <a:prstClr val="white"/>
            </a:duotone>
          </a:blip>
          <a:stretch>
            <a:fillRect/>
          </a:stretch>
        </p:blipFill>
        <p:spPr>
          <a:xfrm flipH="1">
            <a:off x="940235" y="1873546"/>
            <a:ext cx="707258" cy="565807"/>
          </a:xfrm>
          <a:prstGeom prst="rect">
            <a:avLst/>
          </a:prstGeom>
        </p:spPr>
      </p:pic>
      <p:sp>
        <p:nvSpPr>
          <p:cNvPr id="6" name="Google Shape;27;p5">
            <a:extLst>
              <a:ext uri="{FF2B5EF4-FFF2-40B4-BE49-F238E27FC236}">
                <a16:creationId xmlns:a16="http://schemas.microsoft.com/office/drawing/2014/main" id="{4BD62505-5404-C07B-24E5-3620B0FFBFB5}"/>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5F1DA5E4-5830-130A-E74E-B0E625FD1080}"/>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3" name="Picture 22" descr="A picture containing sketch, drawing, kitchenware, linedrawing&#10;&#10;Description automatically generated">
            <a:extLst>
              <a:ext uri="{FF2B5EF4-FFF2-40B4-BE49-F238E27FC236}">
                <a16:creationId xmlns:a16="http://schemas.microsoft.com/office/drawing/2014/main" id="{D8FB4467-D3E3-977C-75EF-383254E11C03}"/>
              </a:ext>
            </a:extLst>
          </p:cNvPr>
          <p:cNvPicPr>
            <a:picLocks noChangeAspect="1"/>
          </p:cNvPicPr>
          <p:nvPr userDrawn="1"/>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Layer>
                </a14:imgProps>
              </a:ext>
            </a:extLst>
          </a:blip>
          <a:srcRect r="6524"/>
          <a:stretch/>
        </p:blipFill>
        <p:spPr>
          <a:xfrm>
            <a:off x="831437" y="2886137"/>
            <a:ext cx="924853" cy="710041"/>
          </a:xfrm>
          <a:prstGeom prst="rect">
            <a:avLst/>
          </a:prstGeom>
        </p:spPr>
      </p:pic>
      <p:pic>
        <p:nvPicPr>
          <p:cNvPr id="26" name="Picture 25" descr="A question mark drawn on a white background&#10;&#10;Description automatically generated with low confidence">
            <a:extLst>
              <a:ext uri="{FF2B5EF4-FFF2-40B4-BE49-F238E27FC236}">
                <a16:creationId xmlns:a16="http://schemas.microsoft.com/office/drawing/2014/main" id="{414ED823-151F-AF47-09BB-CBC94502673F}"/>
              </a:ext>
            </a:extLst>
          </p:cNvPr>
          <p:cNvPicPr>
            <a:picLocks noChangeAspect="1"/>
          </p:cNvPicPr>
          <p:nvPr userDrawn="1"/>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147876" y="3934627"/>
            <a:ext cx="287635" cy="397981"/>
          </a:xfrm>
          <a:prstGeom prst="rect">
            <a:avLst/>
          </a:prstGeom>
        </p:spPr>
      </p:pic>
      <p:cxnSp>
        <p:nvCxnSpPr>
          <p:cNvPr id="4" name="Straight Connector 3">
            <a:extLst>
              <a:ext uri="{FF2B5EF4-FFF2-40B4-BE49-F238E27FC236}">
                <a16:creationId xmlns:a16="http://schemas.microsoft.com/office/drawing/2014/main" id="{AC330BBF-75C2-D32B-480C-9C0B6D272D87}"/>
              </a:ext>
            </a:extLst>
          </p:cNvPr>
          <p:cNvCxnSpPr/>
          <p:nvPr userDrawn="1"/>
        </p:nvCxnSpPr>
        <p:spPr>
          <a:xfrm>
            <a:off x="6194427" y="1082875"/>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719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Craft Questions Par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IMAGE OR TASK WITHOUT THE QUESTION INCLUDED.]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2" name="TextBox 1">
            <a:extLst>
              <a:ext uri="{FF2B5EF4-FFF2-40B4-BE49-F238E27FC236}">
                <a16:creationId xmlns:a16="http://schemas.microsoft.com/office/drawing/2014/main" id="{D2D006DF-46E2-C9C7-C097-67291D604451}"/>
              </a:ext>
            </a:extLst>
          </p:cNvPr>
          <p:cNvSpPr txBox="1"/>
          <p:nvPr userDrawn="1"/>
        </p:nvSpPr>
        <p:spPr>
          <a:xfrm>
            <a:off x="1980243" y="5602820"/>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mathematical question could you ask about this?</a:t>
            </a:r>
          </a:p>
        </p:txBody>
      </p:sp>
      <p:pic>
        <p:nvPicPr>
          <p:cNvPr id="6" name="Picture 5" descr="A group of question marks&#10;&#10;Description automatically generated with low confidence">
            <a:extLst>
              <a:ext uri="{FF2B5EF4-FFF2-40B4-BE49-F238E27FC236}">
                <a16:creationId xmlns:a16="http://schemas.microsoft.com/office/drawing/2014/main" id="{2FC4D3F9-3D98-C212-5B60-DC1D5E814008}"/>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365511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Craft Questions Par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[REVEAL THE TASK WITH THE QUESTION.]</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group of question marks&#10;&#10;Description automatically generated with low confidence">
            <a:extLst>
              <a:ext uri="{FF2B5EF4-FFF2-40B4-BE49-F238E27FC236}">
                <a16:creationId xmlns:a16="http://schemas.microsoft.com/office/drawing/2014/main" id="{550307A8-C109-8E71-3610-EBFD43A206B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1091003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Gap (Instructions Only)">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1251A77F-BA7F-90C8-D56E-F1289E17E42B}"/>
              </a:ext>
            </a:extLst>
          </p:cNvPr>
          <p:cNvSpPr/>
          <p:nvPr userDrawn="1"/>
        </p:nvSpPr>
        <p:spPr>
          <a:xfrm>
            <a:off x="1342265" y="1924071"/>
            <a:ext cx="9479765" cy="1593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1E13DB-3EC6-6F93-5AAE-6C1FB77EBAE0}"/>
              </a:ext>
            </a:extLst>
          </p:cNvPr>
          <p:cNvSpPr txBox="1"/>
          <p:nvPr userDrawn="1"/>
        </p:nvSpPr>
        <p:spPr>
          <a:xfrm>
            <a:off x="2317950" y="1443630"/>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problem card.</a:t>
            </a:r>
          </a:p>
        </p:txBody>
      </p:sp>
      <p:sp>
        <p:nvSpPr>
          <p:cNvPr id="10" name="TextBox 9">
            <a:extLst>
              <a:ext uri="{FF2B5EF4-FFF2-40B4-BE49-F238E27FC236}">
                <a16:creationId xmlns:a16="http://schemas.microsoft.com/office/drawing/2014/main" id="{E3933B8B-8B17-0A3D-20C7-0F320E57CE82}"/>
              </a:ext>
            </a:extLst>
          </p:cNvPr>
          <p:cNvSpPr txBox="1"/>
          <p:nvPr userDrawn="1"/>
        </p:nvSpPr>
        <p:spPr>
          <a:xfrm>
            <a:off x="6420125" y="1441646"/>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data card.</a:t>
            </a:r>
          </a:p>
        </p:txBody>
      </p:sp>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2993089" y="51285"/>
            <a:ext cx="5877779" cy="655855"/>
          </a:xfrm>
        </p:spPr>
        <p:txBody>
          <a:bodyPr>
            <a:normAutofit/>
          </a:bodyPr>
          <a:lstStyle>
            <a:lvl1pPr>
              <a:defRPr sz="32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014744" y="-1014732"/>
            <a:ext cx="369332" cy="239881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398815" cy="369332"/>
          </a:xfrm>
          <a:prstGeom prst="rect">
            <a:avLst/>
          </a:prstGeom>
          <a:noFill/>
        </p:spPr>
        <p:txBody>
          <a:bodyPr wrap="square" rtlCol="0">
            <a:spAutoFit/>
          </a:bodyPr>
          <a:lstStyle/>
          <a:p>
            <a:r>
              <a:rPr lang="en-US" b="1">
                <a:solidFill>
                  <a:schemeClr val="bg1"/>
                </a:solidFill>
                <a:latin typeface="Avenir Book" panose="02000503020000020003" pitchFamily="2" charset="0"/>
              </a:rPr>
              <a:t>Info Gap Instructions</a:t>
            </a:r>
          </a:p>
        </p:txBody>
      </p:sp>
      <p:sp>
        <p:nvSpPr>
          <p:cNvPr id="16" name="TextBox 15">
            <a:extLst>
              <a:ext uri="{FF2B5EF4-FFF2-40B4-BE49-F238E27FC236}">
                <a16:creationId xmlns:a16="http://schemas.microsoft.com/office/drawing/2014/main" id="{9F4E89B2-6CA1-1A05-B83E-D974D0D0F555}"/>
              </a:ext>
            </a:extLst>
          </p:cNvPr>
          <p:cNvSpPr txBox="1"/>
          <p:nvPr userDrawn="1"/>
        </p:nvSpPr>
        <p:spPr>
          <a:xfrm>
            <a:off x="1342265" y="5629748"/>
            <a:ext cx="9780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Pause here so your teacher can review your work.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Ask your teacher for a new set of cards and repeat the activity, trading roles with your partner.</a:t>
            </a:r>
          </a:p>
        </p:txBody>
      </p:sp>
      <p:sp>
        <p:nvSpPr>
          <p:cNvPr id="17" name="TextBox 16">
            <a:extLst>
              <a:ext uri="{FF2B5EF4-FFF2-40B4-BE49-F238E27FC236}">
                <a16:creationId xmlns:a16="http://schemas.microsoft.com/office/drawing/2014/main" id="{E4D25FFC-3371-B5CD-D5A9-0FE309E8C4DA}"/>
              </a:ext>
            </a:extLst>
          </p:cNvPr>
          <p:cNvSpPr txBox="1"/>
          <p:nvPr userDrawn="1"/>
        </p:nvSpPr>
        <p:spPr>
          <a:xfrm>
            <a:off x="847214" y="746626"/>
            <a:ext cx="10665913" cy="507831"/>
          </a:xfrm>
          <a:prstGeom prst="rect">
            <a:avLst/>
          </a:prstGeom>
          <a:noFill/>
        </p:spPr>
        <p:txBody>
          <a:bodyPr wrap="square" rtlCol="0">
            <a:spAutoFit/>
          </a:bodyPr>
          <a:lstStyle/>
          <a:p>
            <a:pPr marL="0" indent="0">
              <a:buNone/>
            </a:pPr>
            <a:r>
              <a:rPr lang="en-US" sz="1600">
                <a:latin typeface="Century Gothic" panose="020B0502020202020204" pitchFamily="34" charset="0"/>
              </a:rPr>
              <a:t>Your teacher will give you either a problem card or data card. Do not share</a:t>
            </a:r>
            <a:r>
              <a:rPr lang="en-US" sz="1600" baseline="0">
                <a:latin typeface="Century Gothic" panose="020B0502020202020204" pitchFamily="34" charset="0"/>
              </a:rPr>
              <a:t> </a:t>
            </a:r>
            <a:r>
              <a:rPr lang="en-US" sz="1600">
                <a:latin typeface="Century Gothic" panose="020B0502020202020204" pitchFamily="34" charset="0"/>
              </a:rPr>
              <a:t>your card with your partner.</a:t>
            </a:r>
          </a:p>
          <a:p>
            <a:endParaRPr lang="en-US" sz="1100">
              <a:latin typeface="Century Gothic" panose="020B0502020202020204" pitchFamily="34" charset="0"/>
            </a:endParaRPr>
          </a:p>
        </p:txBody>
      </p:sp>
      <p:sp>
        <p:nvSpPr>
          <p:cNvPr id="3" name="TextBox 2">
            <a:extLst>
              <a:ext uri="{FF2B5EF4-FFF2-40B4-BE49-F238E27FC236}">
                <a16:creationId xmlns:a16="http://schemas.microsoft.com/office/drawing/2014/main" id="{3A749F6D-7E88-1050-E0E4-A3D31302C357}"/>
              </a:ext>
            </a:extLst>
          </p:cNvPr>
          <p:cNvSpPr txBox="1"/>
          <p:nvPr userDrawn="1"/>
        </p:nvSpPr>
        <p:spPr>
          <a:xfrm>
            <a:off x="2525101"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Problem Card</a:t>
            </a:r>
          </a:p>
        </p:txBody>
      </p:sp>
      <p:sp>
        <p:nvSpPr>
          <p:cNvPr id="6" name="TextBox 5">
            <a:extLst>
              <a:ext uri="{FF2B5EF4-FFF2-40B4-BE49-F238E27FC236}">
                <a16:creationId xmlns:a16="http://schemas.microsoft.com/office/drawing/2014/main" id="{E5C43495-0D50-183C-BE0A-E411E286ECDE}"/>
              </a:ext>
            </a:extLst>
          </p:cNvPr>
          <p:cNvSpPr txBox="1"/>
          <p:nvPr userDrawn="1"/>
        </p:nvSpPr>
        <p:spPr>
          <a:xfrm>
            <a:off x="6232318"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Data Card</a:t>
            </a:r>
          </a:p>
        </p:txBody>
      </p:sp>
      <p:sp>
        <p:nvSpPr>
          <p:cNvPr id="11" name="TextBox 10">
            <a:extLst>
              <a:ext uri="{FF2B5EF4-FFF2-40B4-BE49-F238E27FC236}">
                <a16:creationId xmlns:a16="http://schemas.microsoft.com/office/drawing/2014/main" id="{B1B222B3-E44C-8E54-01AE-2198C8B4E49E}"/>
              </a:ext>
            </a:extLst>
          </p:cNvPr>
          <p:cNvSpPr txBox="1"/>
          <p:nvPr userDrawn="1"/>
        </p:nvSpPr>
        <p:spPr>
          <a:xfrm>
            <a:off x="2525102" y="4704961"/>
            <a:ext cx="7141132" cy="578882"/>
          </a:xfrm>
          <a:prstGeom prst="roundRect">
            <a:avLst/>
          </a:prstGeom>
          <a:no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Both partners solve the problem independently. </a:t>
            </a:r>
          </a:p>
          <a:p>
            <a:pPr algn="ctr"/>
            <a:r>
              <a:rPr lang="en-US" sz="1400">
                <a:solidFill>
                  <a:schemeClr val="tx1"/>
                </a:solidFill>
                <a:latin typeface="Century Gothic" panose="020B0502020202020204" pitchFamily="34" charset="0"/>
              </a:rPr>
              <a:t>Continue to ask questions if more information is needed.</a:t>
            </a:r>
          </a:p>
        </p:txBody>
      </p:sp>
      <p:sp>
        <p:nvSpPr>
          <p:cNvPr id="20" name="TextBox 19">
            <a:extLst>
              <a:ext uri="{FF2B5EF4-FFF2-40B4-BE49-F238E27FC236}">
                <a16:creationId xmlns:a16="http://schemas.microsoft.com/office/drawing/2014/main" id="{380122F5-545C-5812-5CB3-C0E8E317834E}"/>
              </a:ext>
            </a:extLst>
          </p:cNvPr>
          <p:cNvSpPr txBox="1"/>
          <p:nvPr userDrawn="1"/>
        </p:nvSpPr>
        <p:spPr>
          <a:xfrm>
            <a:off x="2525102" y="5289229"/>
            <a:ext cx="7141132" cy="340519"/>
          </a:xfrm>
          <a:prstGeom prst="roundRect">
            <a:avLst/>
          </a:prstGeom>
          <a:solidFill>
            <a:schemeClr val="accent5"/>
          </a:solidFill>
          <a:ln>
            <a:solidFill>
              <a:schemeClr val="accent1"/>
            </a:solidFill>
          </a:ln>
        </p:spPr>
        <p:txBody>
          <a:bodyPr wrap="square" rtlCol="0">
            <a:spAutoFit/>
          </a:bodyPr>
          <a:lstStyle/>
          <a:p>
            <a:pPr algn="ctr"/>
            <a:r>
              <a:rPr lang="en-US" sz="1400" b="0">
                <a:solidFill>
                  <a:schemeClr val="bg1"/>
                </a:solidFill>
                <a:latin typeface="Century Gothic" panose="020B0502020202020204" pitchFamily="34" charset="0"/>
              </a:rPr>
              <a:t>Share the Data Card, then compare strategies and solutions</a:t>
            </a:r>
            <a:r>
              <a:rPr lang="en-US" sz="1400" b="1">
                <a:solidFill>
                  <a:schemeClr val="bg1"/>
                </a:solidFill>
                <a:latin typeface="Century Gothic" panose="020B0502020202020204" pitchFamily="34" charset="0"/>
              </a:rPr>
              <a:t>.</a:t>
            </a:r>
            <a:endParaRPr lang="en-US" sz="140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CF3AC43C-16C6-DB77-A281-86C3D36998FF}"/>
              </a:ext>
            </a:extLst>
          </p:cNvPr>
          <p:cNvSpPr txBox="1"/>
          <p:nvPr userDrawn="1"/>
        </p:nvSpPr>
        <p:spPr>
          <a:xfrm>
            <a:off x="1447805" y="2023599"/>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“Can you tell me ________?”</a:t>
            </a:r>
          </a:p>
          <a:p>
            <a:pPr algn="ctr"/>
            <a:r>
              <a:rPr lang="en-US" sz="1400">
                <a:solidFill>
                  <a:schemeClr val="tx1"/>
                </a:solidFill>
                <a:latin typeface="Century Gothic" panose="020B0502020202020204" pitchFamily="34" charset="0"/>
              </a:rPr>
              <a:t>(Ask for a specific piece of information.)</a:t>
            </a:r>
          </a:p>
        </p:txBody>
      </p:sp>
      <p:sp>
        <p:nvSpPr>
          <p:cNvPr id="23" name="TextBox 22">
            <a:extLst>
              <a:ext uri="{FF2B5EF4-FFF2-40B4-BE49-F238E27FC236}">
                <a16:creationId xmlns:a16="http://schemas.microsoft.com/office/drawing/2014/main" id="{8AE22F48-375C-265E-D25A-25D11304865D}"/>
              </a:ext>
            </a:extLst>
          </p:cNvPr>
          <p:cNvSpPr txBox="1"/>
          <p:nvPr userDrawn="1"/>
        </p:nvSpPr>
        <p:spPr>
          <a:xfrm>
            <a:off x="6232318" y="2142602"/>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“Why do you need to know _______?” </a:t>
            </a:r>
          </a:p>
          <a:p>
            <a:pPr algn="ctr"/>
            <a:r>
              <a:rPr lang="en-US" sz="1400">
                <a:solidFill>
                  <a:schemeClr val="tx1"/>
                </a:solidFill>
                <a:latin typeface="Century Gothic" panose="020B0502020202020204" pitchFamily="34" charset="0"/>
              </a:rPr>
              <a:t>(Repeat the information requested)</a:t>
            </a:r>
          </a:p>
        </p:txBody>
      </p:sp>
      <p:sp>
        <p:nvSpPr>
          <p:cNvPr id="24" name="TextBox 23">
            <a:extLst>
              <a:ext uri="{FF2B5EF4-FFF2-40B4-BE49-F238E27FC236}">
                <a16:creationId xmlns:a16="http://schemas.microsoft.com/office/drawing/2014/main" id="{BB2EF2CC-C30E-AE01-D937-6872C20836D2}"/>
              </a:ext>
            </a:extLst>
          </p:cNvPr>
          <p:cNvSpPr txBox="1"/>
          <p:nvPr userDrawn="1"/>
        </p:nvSpPr>
        <p:spPr>
          <a:xfrm>
            <a:off x="1447804" y="2695850"/>
            <a:ext cx="4484173" cy="340519"/>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need to know ____ because…”</a:t>
            </a:r>
          </a:p>
        </p:txBody>
      </p:sp>
      <p:sp>
        <p:nvSpPr>
          <p:cNvPr id="27" name="TextBox 26">
            <a:extLst>
              <a:ext uri="{FF2B5EF4-FFF2-40B4-BE49-F238E27FC236}">
                <a16:creationId xmlns:a16="http://schemas.microsoft.com/office/drawing/2014/main" id="{E0AECFF3-63A0-4E3A-D796-1413D7FB366E}"/>
              </a:ext>
            </a:extLst>
          </p:cNvPr>
          <p:cNvSpPr txBox="1"/>
          <p:nvPr userDrawn="1"/>
        </p:nvSpPr>
        <p:spPr>
          <a:xfrm>
            <a:off x="1447804" y="4205720"/>
            <a:ext cx="4484174"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Display the problem card.</a:t>
            </a:r>
          </a:p>
        </p:txBody>
      </p:sp>
      <p:sp>
        <p:nvSpPr>
          <p:cNvPr id="28" name="TextBox 27">
            <a:extLst>
              <a:ext uri="{FF2B5EF4-FFF2-40B4-BE49-F238E27FC236}">
                <a16:creationId xmlns:a16="http://schemas.microsoft.com/office/drawing/2014/main" id="{67EE3E6C-2DD3-F7D4-4737-1E67D24E8570}"/>
              </a:ext>
            </a:extLst>
          </p:cNvPr>
          <p:cNvSpPr txBox="1"/>
          <p:nvPr userDrawn="1"/>
        </p:nvSpPr>
        <p:spPr>
          <a:xfrm>
            <a:off x="1447804" y="3672530"/>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have enough information to solve this problem.”</a:t>
            </a:r>
          </a:p>
        </p:txBody>
      </p:sp>
      <p:sp>
        <p:nvSpPr>
          <p:cNvPr id="25" name="TextBox 24">
            <a:extLst>
              <a:ext uri="{FF2B5EF4-FFF2-40B4-BE49-F238E27FC236}">
                <a16:creationId xmlns:a16="http://schemas.microsoft.com/office/drawing/2014/main" id="{DB910FED-D9F9-C9A7-7F31-A14001F1E5C1}"/>
              </a:ext>
            </a:extLst>
          </p:cNvPr>
          <p:cNvSpPr txBox="1"/>
          <p:nvPr userDrawn="1"/>
        </p:nvSpPr>
        <p:spPr>
          <a:xfrm>
            <a:off x="6232987" y="2813901"/>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entury Gothic" panose="020B0502020202020204" pitchFamily="34" charset="0"/>
              </a:rPr>
              <a:t>Listen to your partner’s reason.</a:t>
            </a:r>
          </a:p>
          <a:p>
            <a:pPr algn="ctr"/>
            <a:r>
              <a:rPr lang="en-US" sz="1400" b="0">
                <a:solidFill>
                  <a:schemeClr val="tx1"/>
                </a:solidFill>
                <a:latin typeface="Century Gothic" panose="020B0502020202020204" pitchFamily="34" charset="0"/>
              </a:rPr>
              <a:t>Answer with the information from the data card. </a:t>
            </a:r>
          </a:p>
        </p:txBody>
      </p:sp>
      <p:sp>
        <p:nvSpPr>
          <p:cNvPr id="29" name="Curved Left Arrow 28">
            <a:extLst>
              <a:ext uri="{FF2B5EF4-FFF2-40B4-BE49-F238E27FC236}">
                <a16:creationId xmlns:a16="http://schemas.microsoft.com/office/drawing/2014/main" id="{95F6F45C-2790-20D4-DF41-911614EF0A75}"/>
              </a:ext>
            </a:extLst>
          </p:cNvPr>
          <p:cNvSpPr/>
          <p:nvPr userDrawn="1"/>
        </p:nvSpPr>
        <p:spPr>
          <a:xfrm rot="10800000">
            <a:off x="1002891" y="2262087"/>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a:extLst>
              <a:ext uri="{FF2B5EF4-FFF2-40B4-BE49-F238E27FC236}">
                <a16:creationId xmlns:a16="http://schemas.microsoft.com/office/drawing/2014/main" id="{60BD6C4E-54E7-7936-4190-02359067D50A}"/>
              </a:ext>
            </a:extLst>
          </p:cNvPr>
          <p:cNvSpPr/>
          <p:nvPr userDrawn="1"/>
        </p:nvSpPr>
        <p:spPr>
          <a:xfrm rot="10800000" flipH="1">
            <a:off x="10871190" y="2395068"/>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32" descr="A picture containing sketch, drawing, child art, line art&#10;&#10;Description automatically generated">
            <a:extLst>
              <a:ext uri="{FF2B5EF4-FFF2-40B4-BE49-F238E27FC236}">
                <a16:creationId xmlns:a16="http://schemas.microsoft.com/office/drawing/2014/main" id="{1EBD4546-C362-F88F-75F0-EF54FCF9E5B5}"/>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21833" y="15433"/>
            <a:ext cx="857658" cy="655856"/>
          </a:xfrm>
          <a:prstGeom prst="rect">
            <a:avLst/>
          </a:prstGeom>
        </p:spPr>
      </p:pic>
    </p:spTree>
    <p:extLst>
      <p:ext uri="{BB962C8B-B14F-4D97-AF65-F5344CB8AC3E}">
        <p14:creationId xmlns:p14="http://schemas.microsoft.com/office/powerpoint/2010/main" val="36669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eads - Read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5760"/>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1</a:t>
            </a:r>
            <a:r>
              <a:rPr lang="en-US" b="1" baseline="30000">
                <a:solidFill>
                  <a:schemeClr val="bg1"/>
                </a:solidFill>
                <a:latin typeface="Avenir Book" panose="02000503020000020003" pitchFamily="2" charset="0"/>
              </a:rPr>
              <a:t>st</a:t>
            </a:r>
            <a:r>
              <a:rPr lang="en-US" b="1">
                <a:solidFill>
                  <a:schemeClr val="bg1"/>
                </a:solidFill>
                <a:latin typeface="Avenir Book" panose="02000503020000020003" pitchFamily="2" charset="0"/>
              </a:rPr>
              <a:t> Read</a:t>
            </a:r>
          </a:p>
        </p:txBody>
      </p:sp>
      <p:sp>
        <p:nvSpPr>
          <p:cNvPr id="6" name="Title 1">
            <a:extLst>
              <a:ext uri="{FF2B5EF4-FFF2-40B4-BE49-F238E27FC236}">
                <a16:creationId xmlns:a16="http://schemas.microsoft.com/office/drawing/2014/main" id="{A900DA8F-FA96-BF01-77B3-A8C399F5F62D}"/>
              </a:ext>
            </a:extLst>
          </p:cNvPr>
          <p:cNvSpPr>
            <a:spLocks noGrp="1"/>
          </p:cNvSpPr>
          <p:nvPr>
            <p:ph type="title" hasCustomPrompt="1"/>
          </p:nvPr>
        </p:nvSpPr>
        <p:spPr>
          <a:xfrm>
            <a:off x="743197" y="656386"/>
            <a:ext cx="10515600" cy="710041"/>
          </a:xfrm>
        </p:spPr>
        <p:txBody>
          <a:bodyPr>
            <a:normAutofit/>
          </a:bodyPr>
          <a:lstStyle>
            <a:lvl1pPr>
              <a:defRPr sz="4000"/>
            </a:lvl1pPr>
          </a:lstStyle>
          <a:p>
            <a:r>
              <a:rPr lang="en-US"/>
              <a:t>Click to add name of activity</a:t>
            </a:r>
          </a:p>
        </p:txBody>
      </p:sp>
      <p:sp>
        <p:nvSpPr>
          <p:cNvPr id="11" name="Text Placeholder 10">
            <a:extLst>
              <a:ext uri="{FF2B5EF4-FFF2-40B4-BE49-F238E27FC236}">
                <a16:creationId xmlns:a16="http://schemas.microsoft.com/office/drawing/2014/main" id="{E6C6F352-1AD8-42D9-6823-093FECE200F5}"/>
              </a:ext>
            </a:extLst>
          </p:cNvPr>
          <p:cNvSpPr>
            <a:spLocks noGrp="1"/>
          </p:cNvSpPr>
          <p:nvPr>
            <p:ph type="body" sz="quarter" idx="13" hasCustomPrompt="1"/>
          </p:nvPr>
        </p:nvSpPr>
        <p:spPr>
          <a:xfrm>
            <a:off x="3275012" y="5577547"/>
            <a:ext cx="5641975" cy="381712"/>
          </a:xfrm>
          <a:solidFill>
            <a:schemeClr val="bg1">
              <a:lumMod val="85000"/>
            </a:schemeClr>
          </a:solidFill>
        </p:spPr>
        <p:txBody>
          <a:bodyPr/>
          <a:lstStyle>
            <a:lvl2pPr marL="0" indent="0" algn="ctr">
              <a:buNone/>
              <a:tabLst/>
              <a:defRPr/>
            </a:lvl2pPr>
          </a:lstStyle>
          <a:p>
            <a:pPr lvl="1"/>
            <a:r>
              <a:rPr lang="en-US"/>
              <a:t>What is this situation about?</a:t>
            </a:r>
          </a:p>
        </p:txBody>
      </p:sp>
    </p:spTree>
    <p:extLst>
      <p:ext uri="{BB962C8B-B14F-4D97-AF65-F5344CB8AC3E}">
        <p14:creationId xmlns:p14="http://schemas.microsoft.com/office/powerpoint/2010/main" val="3927187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Reads - Rea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2</a:t>
            </a:r>
            <a:r>
              <a:rPr lang="en-US" b="1" baseline="30000">
                <a:solidFill>
                  <a:schemeClr val="bg1"/>
                </a:solidFill>
                <a:latin typeface="Avenir Book" panose="02000503020000020003" pitchFamily="2" charset="0"/>
              </a:rPr>
              <a:t>nd</a:t>
            </a:r>
            <a:r>
              <a:rPr lang="en-US" b="1">
                <a:solidFill>
                  <a:schemeClr val="bg1"/>
                </a:solidFill>
                <a:latin typeface="Avenir Book" panose="02000503020000020003" pitchFamily="2" charset="0"/>
              </a:rPr>
              <a:t> Read</a:t>
            </a:r>
          </a:p>
        </p:txBody>
      </p:sp>
      <p:sp>
        <p:nvSpPr>
          <p:cNvPr id="6" name="TextBox 5">
            <a:extLst>
              <a:ext uri="{FF2B5EF4-FFF2-40B4-BE49-F238E27FC236}">
                <a16:creationId xmlns:a16="http://schemas.microsoft.com/office/drawing/2014/main" id="{38D3CD0D-078C-D3BB-E112-90CDB1752F30}"/>
              </a:ext>
            </a:extLst>
          </p:cNvPr>
          <p:cNvSpPr txBox="1"/>
          <p:nvPr userDrawn="1"/>
        </p:nvSpPr>
        <p:spPr>
          <a:xfrm>
            <a:off x="1980243" y="5623988"/>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are the quantities that can be counted or measured?</a:t>
            </a:r>
          </a:p>
        </p:txBody>
      </p:sp>
      <p:sp>
        <p:nvSpPr>
          <p:cNvPr id="4" name="Content Placeholder 2">
            <a:extLst>
              <a:ext uri="{FF2B5EF4-FFF2-40B4-BE49-F238E27FC236}">
                <a16:creationId xmlns:a16="http://schemas.microsoft.com/office/drawing/2014/main" id="{3314EB75-7361-5F2C-C77F-F682B66EDE24}"/>
              </a:ext>
            </a:extLst>
          </p:cNvPr>
          <p:cNvSpPr>
            <a:spLocks noGrp="1"/>
          </p:cNvSpPr>
          <p:nvPr>
            <p:ph idx="1" hasCustomPrompt="1"/>
          </p:nvPr>
        </p:nvSpPr>
        <p:spPr>
          <a:xfrm>
            <a:off x="743197" y="1465006"/>
            <a:ext cx="10515600" cy="3939507"/>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Tree>
    <p:extLst>
      <p:ext uri="{BB962C8B-B14F-4D97-AF65-F5344CB8AC3E}">
        <p14:creationId xmlns:p14="http://schemas.microsoft.com/office/powerpoint/2010/main" val="1918527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Reads - Read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3</a:t>
            </a:r>
            <a:r>
              <a:rPr lang="en-US" b="1" baseline="30000">
                <a:solidFill>
                  <a:schemeClr val="bg1"/>
                </a:solidFill>
                <a:latin typeface="Avenir Book" panose="02000503020000020003" pitchFamily="2" charset="0"/>
              </a:rPr>
              <a:t>rd</a:t>
            </a:r>
            <a:r>
              <a:rPr lang="en-US" b="1">
                <a:solidFill>
                  <a:schemeClr val="bg1"/>
                </a:solidFill>
                <a:latin typeface="Avenir Book" panose="02000503020000020003" pitchFamily="2" charset="0"/>
              </a:rPr>
              <a:t> Read</a:t>
            </a:r>
          </a:p>
        </p:txBody>
      </p:sp>
      <p:sp>
        <p:nvSpPr>
          <p:cNvPr id="4" name="Title 1">
            <a:extLst>
              <a:ext uri="{FF2B5EF4-FFF2-40B4-BE49-F238E27FC236}">
                <a16:creationId xmlns:a16="http://schemas.microsoft.com/office/drawing/2014/main" id="{EBA7ABA5-82FE-95EC-D013-7647F9E1A4B5}"/>
              </a:ext>
            </a:extLst>
          </p:cNvPr>
          <p:cNvSpPr txBox="1">
            <a:spLocks/>
          </p:cNvSpPr>
          <p:nvPr userDrawn="1"/>
        </p:nvSpPr>
        <p:spPr>
          <a:xfrm>
            <a:off x="743197" y="643700"/>
            <a:ext cx="10515600" cy="7100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accent4"/>
                </a:solidFill>
                <a:latin typeface="Avenir Black" panose="02000503020000020003" pitchFamily="2" charset="0"/>
                <a:ea typeface="+mj-ea"/>
                <a:cs typeface="+mj-cs"/>
              </a:defRPr>
            </a:lvl1pPr>
          </a:lstStyle>
          <a:p>
            <a:r>
              <a:rPr lang="en-US"/>
              <a:t>Click to add name of activity</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Tree>
    <p:extLst>
      <p:ext uri="{BB962C8B-B14F-4D97-AF65-F5344CB8AC3E}">
        <p14:creationId xmlns:p14="http://schemas.microsoft.com/office/powerpoint/2010/main" val="375262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e and Conn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83688" y="1403941"/>
            <a:ext cx="4980740" cy="36625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Prepare a display of your work.</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Compare the work by analyzing the representations and the clarity of the explanations provided.</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Discuss the connections you see between different pieces of work displayed.</a:t>
            </a:r>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2" y="83372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0" y="833726"/>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51937" y="1403941"/>
            <a:ext cx="5108576"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Identify specific pieces of work to be analyzed and a focus question for students to consider.</a:t>
            </a:r>
          </a:p>
          <a:p>
            <a:pPr marL="285750" lvl="0" indent="-285750">
              <a:buFont typeface="Arial" panose="020B0604020202020204" pitchFamily="34" charset="0"/>
              <a:buChar char="•"/>
            </a:pPr>
            <a:r>
              <a:rPr lang="en-US" sz="2400" strike="noStrike">
                <a:latin typeface="Avenir Book" panose="02000503020000020003" pitchFamily="2" charset="0"/>
              </a:rPr>
              <a:t>Explain how students should rotate from one display to the next and how they should record their ideas.</a:t>
            </a:r>
          </a:p>
          <a:p>
            <a:pPr marL="285750" lvl="0" indent="-285750">
              <a:buFont typeface="Arial" panose="020B0604020202020204" pitchFamily="34" charset="0"/>
              <a:buChar char="•"/>
            </a:pPr>
            <a:r>
              <a:rPr lang="en-US" sz="2400" strike="noStrike">
                <a:latin typeface="Avenir Book" panose="02000503020000020003" pitchFamily="2" charset="0"/>
              </a:rPr>
              <a:t>Facilitate a conversation about the connections.</a:t>
            </a:r>
          </a:p>
          <a:p>
            <a:pPr marL="285750" lvl="0" indent="-285750">
              <a:buFont typeface="Arial" panose="020B0604020202020204" pitchFamily="34" charset="0"/>
              <a:buChar char="•"/>
            </a:pPr>
            <a:endParaRPr lang="en-US" sz="2400" strike="noStrike">
              <a:latin typeface="Avenir Book" panose="02000503020000020003" pitchFamily="2" charset="0"/>
            </a:endParaRP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9705"/>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3" name="Google Shape;572;p46">
            <a:extLst>
              <a:ext uri="{FF2B5EF4-FFF2-40B4-BE49-F238E27FC236}">
                <a16:creationId xmlns:a16="http://schemas.microsoft.com/office/drawing/2014/main" id="{715AD781-9E9F-7354-4200-14B98FBBAB74}"/>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A picture containing sketch, drawing, kitchenware, linedrawing&#10;&#10;Description automatically generated">
            <a:extLst>
              <a:ext uri="{FF2B5EF4-FFF2-40B4-BE49-F238E27FC236}">
                <a16:creationId xmlns:a16="http://schemas.microsoft.com/office/drawing/2014/main" id="{6A534E49-752B-5E94-0EAD-43B6B7A3C755}"/>
              </a:ext>
            </a:extLst>
          </p:cNvPr>
          <p:cNvPicPr>
            <a:picLocks noChangeAspect="1"/>
          </p:cNvPicPr>
          <p:nvPr userDrawn="1"/>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31487" y="4079652"/>
            <a:ext cx="924853" cy="710041"/>
          </a:xfrm>
          <a:prstGeom prst="rect">
            <a:avLst/>
          </a:prstGeom>
        </p:spPr>
      </p:pic>
      <p:sp>
        <p:nvSpPr>
          <p:cNvPr id="4" name="Google Shape;540;p46">
            <a:extLst>
              <a:ext uri="{FF2B5EF4-FFF2-40B4-BE49-F238E27FC236}">
                <a16:creationId xmlns:a16="http://schemas.microsoft.com/office/drawing/2014/main" id="{3393C67A-01F7-3A2D-7274-A529D16A7AC8}"/>
              </a:ext>
            </a:extLst>
          </p:cNvPr>
          <p:cNvSpPr/>
          <p:nvPr userDrawn="1"/>
        </p:nvSpPr>
        <p:spPr>
          <a:xfrm>
            <a:off x="1129111" y="2778993"/>
            <a:ext cx="405620" cy="433553"/>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2;p46">
            <a:extLst>
              <a:ext uri="{FF2B5EF4-FFF2-40B4-BE49-F238E27FC236}">
                <a16:creationId xmlns:a16="http://schemas.microsoft.com/office/drawing/2014/main" id="{765C8AA6-3B46-1159-8DAD-FC0963C39728}"/>
              </a:ext>
            </a:extLst>
          </p:cNvPr>
          <p:cNvSpPr/>
          <p:nvPr userDrawn="1"/>
        </p:nvSpPr>
        <p:spPr>
          <a:xfrm>
            <a:off x="1083688" y="1600750"/>
            <a:ext cx="496466" cy="433203"/>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Straight Connector 6">
            <a:extLst>
              <a:ext uri="{FF2B5EF4-FFF2-40B4-BE49-F238E27FC236}">
                <a16:creationId xmlns:a16="http://schemas.microsoft.com/office/drawing/2014/main" id="{6D7EDCF9-9E5E-AD2C-43A6-2E2480A76134}"/>
              </a:ext>
            </a:extLst>
          </p:cNvPr>
          <p:cNvCxnSpPr/>
          <p:nvPr userDrawn="1"/>
        </p:nvCxnSpPr>
        <p:spPr>
          <a:xfrm>
            <a:off x="6194426" y="1191363"/>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3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thematical Community Norm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838200" y="17011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67447" y="693724"/>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805467"/>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Mathematical Community Norms</a:t>
            </a:r>
          </a:p>
        </p:txBody>
      </p:sp>
      <p:pic>
        <p:nvPicPr>
          <p:cNvPr id="3074" name="Picture 2" descr="Our Team - Healthy Emporium">
            <a:extLst>
              <a:ext uri="{FF2B5EF4-FFF2-40B4-BE49-F238E27FC236}">
                <a16:creationId xmlns:a16="http://schemas.microsoft.com/office/drawing/2014/main" id="{111E9594-172E-FF7B-8284-97C8CEADD043}"/>
              </a:ext>
            </a:extLst>
          </p:cNvPr>
          <p:cNvPicPr>
            <a:picLocks noChangeAspect="1" noChangeArrowheads="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299801">
            <a:off x="11239987" y="102332"/>
            <a:ext cx="859535" cy="859535"/>
          </a:xfrm>
          <a:prstGeom prst="rect">
            <a:avLst/>
          </a:prstGeom>
          <a:noFill/>
          <a:ln>
            <a:noFill/>
          </a:ln>
        </p:spPr>
      </p:pic>
    </p:spTree>
    <p:extLst>
      <p:ext uri="{BB962C8B-B14F-4D97-AF65-F5344CB8AC3E}">
        <p14:creationId xmlns:p14="http://schemas.microsoft.com/office/powerpoint/2010/main" val="251463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e and Connect ">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3" name="Google Shape;27;p5">
            <a:extLst>
              <a:ext uri="{FF2B5EF4-FFF2-40B4-BE49-F238E27FC236}">
                <a16:creationId xmlns:a16="http://schemas.microsoft.com/office/drawing/2014/main" id="{725C7497-17B3-4D6C-9D4D-84E8CD4752C2}"/>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60F3BE20-5058-35EA-9C88-019FAFD98C8C}"/>
              </a:ext>
            </a:extLst>
          </p:cNvPr>
          <p:cNvSpPr txBox="1"/>
          <p:nvPr userDrawn="1"/>
        </p:nvSpPr>
        <p:spPr>
          <a:xfrm>
            <a:off x="-2" y="7629"/>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9" name="Google Shape;572;p46">
            <a:extLst>
              <a:ext uri="{FF2B5EF4-FFF2-40B4-BE49-F238E27FC236}">
                <a16:creationId xmlns:a16="http://schemas.microsoft.com/office/drawing/2014/main" id="{6A219FCC-5903-FD9F-B38D-F78BA23829ED}"/>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
            <a:extLst>
              <a:ext uri="{FF2B5EF4-FFF2-40B4-BE49-F238E27FC236}">
                <a16:creationId xmlns:a16="http://schemas.microsoft.com/office/drawing/2014/main" id="{A5C5D84B-6C88-BAE4-8B1C-54ADCF6E8A28}"/>
              </a:ext>
            </a:extLst>
          </p:cNvPr>
          <p:cNvSpPr>
            <a:spLocks noGrp="1"/>
          </p:cNvSpPr>
          <p:nvPr>
            <p:ph type="title" hasCustomPrompt="1"/>
          </p:nvPr>
        </p:nvSpPr>
        <p:spPr>
          <a:xfrm>
            <a:off x="742999" y="645751"/>
            <a:ext cx="10515600" cy="710041"/>
          </a:xfrm>
        </p:spPr>
        <p:txBody>
          <a:bodyPr>
            <a:normAutofit/>
          </a:bodyPr>
          <a:lstStyle>
            <a:lvl1pPr>
              <a:defRPr sz="4000"/>
            </a:lvl1pPr>
          </a:lstStyle>
          <a:p>
            <a:r>
              <a:rPr lang="en-US"/>
              <a:t>Click to add name of activity</a:t>
            </a:r>
          </a:p>
        </p:txBody>
      </p:sp>
      <p:sp>
        <p:nvSpPr>
          <p:cNvPr id="4" name="Content Placeholder 2">
            <a:extLst>
              <a:ext uri="{FF2B5EF4-FFF2-40B4-BE49-F238E27FC236}">
                <a16:creationId xmlns:a16="http://schemas.microsoft.com/office/drawing/2014/main" id="{AB54E2D8-87DA-DFA8-7CAB-48A1F4C7A797}"/>
              </a:ext>
            </a:extLst>
          </p:cNvPr>
          <p:cNvSpPr>
            <a:spLocks noGrp="1"/>
          </p:cNvSpPr>
          <p:nvPr>
            <p:ph idx="12" hasCustomPrompt="1"/>
          </p:nvPr>
        </p:nvSpPr>
        <p:spPr>
          <a:xfrm>
            <a:off x="742999" y="5592163"/>
            <a:ext cx="10515600" cy="620086"/>
          </a:xfrm>
        </p:spPr>
        <p:txBody>
          <a:bodyPr anchor="ctr"/>
          <a:lstStyle>
            <a:lvl1pPr marL="0" indent="0" algn="ctr">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a thinking question for the students to consider]</a:t>
            </a:r>
          </a:p>
        </p:txBody>
      </p:sp>
    </p:spTree>
    <p:extLst>
      <p:ext uri="{BB962C8B-B14F-4D97-AF65-F5344CB8AC3E}">
        <p14:creationId xmlns:p14="http://schemas.microsoft.com/office/powerpoint/2010/main" val="937569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754767" y="-754766"/>
            <a:ext cx="365760" cy="187529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301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002080" y="-1002079"/>
            <a:ext cx="365760"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E013D6-1E71-09F2-D1A5-0239C82B81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6195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834896" y="-1837943"/>
            <a:ext cx="365760" cy="4041648"/>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3262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4">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D19A55-BC52-1BC3-37CB-A98AA9A489BB}"/>
              </a:ext>
            </a:extLst>
          </p:cNvPr>
          <p:cNvSpPr>
            <a:spLocks noGrp="1"/>
          </p:cNvSpPr>
          <p:nvPr>
            <p:ph type="ftr" sz="quarter" idx="10"/>
          </p:nvPr>
        </p:nvSpPr>
        <p:spPr/>
        <p:txBody>
          <a:bodyPr/>
          <a:lstStyle/>
          <a:p>
            <a:r>
              <a:rPr lang="en-US"/>
              <a:t>Unit 1 ● Lesson #</a:t>
            </a:r>
          </a:p>
        </p:txBody>
      </p:sp>
    </p:spTree>
    <p:extLst>
      <p:ext uri="{BB962C8B-B14F-4D97-AF65-F5344CB8AC3E}">
        <p14:creationId xmlns:p14="http://schemas.microsoft.com/office/powerpoint/2010/main" val="397475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Focu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3592"/>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Learning Focus</a:t>
            </a:r>
          </a:p>
        </p:txBody>
      </p:sp>
      <p:sp>
        <p:nvSpPr>
          <p:cNvPr id="8" name="Google Shape;523;p46">
            <a:extLst>
              <a:ext uri="{FF2B5EF4-FFF2-40B4-BE49-F238E27FC236}">
                <a16:creationId xmlns:a16="http://schemas.microsoft.com/office/drawing/2014/main" id="{EC0BD02B-731C-36D2-F8EF-31D51E8ED305}"/>
              </a:ext>
            </a:extLst>
          </p:cNvPr>
          <p:cNvSpPr/>
          <p:nvPr userDrawn="1"/>
        </p:nvSpPr>
        <p:spPr>
          <a:xfrm>
            <a:off x="11618395" y="86064"/>
            <a:ext cx="497348" cy="53813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Content Placeholder 2">
            <a:extLst>
              <a:ext uri="{FF2B5EF4-FFF2-40B4-BE49-F238E27FC236}">
                <a16:creationId xmlns:a16="http://schemas.microsoft.com/office/drawing/2014/main" id="{49B551F4-180C-5848-95E8-11D5CE0DADF7}"/>
              </a:ext>
            </a:extLst>
          </p:cNvPr>
          <p:cNvSpPr>
            <a:spLocks noGrp="1"/>
          </p:cNvSpPr>
          <p:nvPr>
            <p:ph idx="12" hasCustomPrompt="1"/>
          </p:nvPr>
        </p:nvSpPr>
        <p:spPr>
          <a:xfrm>
            <a:off x="2891149" y="2794619"/>
            <a:ext cx="6400800" cy="1620065"/>
          </a:xfrm>
        </p:spPr>
        <p:txBody>
          <a:bodyPr>
            <a:normAutofit/>
          </a:bodyPr>
          <a:lstStyle>
            <a:lvl1pPr marL="0" indent="0">
              <a:buNone/>
              <a:defRPr sz="3600"/>
            </a:lvl1pPr>
          </a:lstStyle>
          <a:p>
            <a:pPr lvl="0"/>
            <a:r>
              <a:rPr lang="en-US"/>
              <a:t>Click to edit Master text styles</a:t>
            </a:r>
          </a:p>
        </p:txBody>
      </p:sp>
    </p:spTree>
    <p:extLst>
      <p:ext uri="{BB962C8B-B14F-4D97-AF65-F5344CB8AC3E}">
        <p14:creationId xmlns:p14="http://schemas.microsoft.com/office/powerpoint/2010/main" val="9434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rm-Up">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4329" y="14947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61987" y="-461985"/>
            <a:ext cx="413213" cy="133718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9665" y="31670"/>
            <a:ext cx="1337186" cy="369332"/>
          </a:xfrm>
          <a:prstGeom prst="rect">
            <a:avLst/>
          </a:prstGeom>
          <a:noFill/>
        </p:spPr>
        <p:txBody>
          <a:bodyPr wrap="square" rtlCol="0">
            <a:spAutoFit/>
          </a:bodyPr>
          <a:lstStyle/>
          <a:p>
            <a:r>
              <a:rPr lang="en-US" b="1">
                <a:solidFill>
                  <a:schemeClr val="bg1"/>
                </a:solidFill>
                <a:latin typeface="Avenir Book" panose="02000503020000020003" pitchFamily="2" charset="0"/>
              </a:rPr>
              <a:t>Warm-up</a:t>
            </a:r>
          </a:p>
        </p:txBody>
      </p:sp>
      <p:sp>
        <p:nvSpPr>
          <p:cNvPr id="4" name="Title 1">
            <a:extLst>
              <a:ext uri="{FF2B5EF4-FFF2-40B4-BE49-F238E27FC236}">
                <a16:creationId xmlns:a16="http://schemas.microsoft.com/office/drawing/2014/main" id="{A02DF53E-6090-7B8D-ED04-7A57FCF930DD}"/>
              </a:ext>
            </a:extLst>
          </p:cNvPr>
          <p:cNvSpPr>
            <a:spLocks noGrp="1"/>
          </p:cNvSpPr>
          <p:nvPr>
            <p:ph type="title" hasCustomPrompt="1"/>
          </p:nvPr>
        </p:nvSpPr>
        <p:spPr>
          <a:xfrm>
            <a:off x="719446" y="681037"/>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clipart, symbol&#10;&#10;Description automatically generated">
            <a:extLst>
              <a:ext uri="{FF2B5EF4-FFF2-40B4-BE49-F238E27FC236}">
                <a16:creationId xmlns:a16="http://schemas.microsoft.com/office/drawing/2014/main" id="{678B8826-C998-4D14-BECA-C2D2E360F811}"/>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606480" y="43803"/>
            <a:ext cx="536357" cy="719161"/>
          </a:xfrm>
          <a:prstGeom prst="rect">
            <a:avLst/>
          </a:prstGeom>
        </p:spPr>
      </p:pic>
    </p:spTree>
    <p:extLst>
      <p:ext uri="{BB962C8B-B14F-4D97-AF65-F5344CB8AC3E}">
        <p14:creationId xmlns:p14="http://schemas.microsoft.com/office/powerpoint/2010/main" val="347160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mp St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0693" y="147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566770" y="-566766"/>
            <a:ext cx="386505" cy="1520043"/>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310"/>
            <a:ext cx="1520043" cy="369332"/>
          </a:xfrm>
          <a:prstGeom prst="rect">
            <a:avLst/>
          </a:prstGeom>
          <a:noFill/>
        </p:spPr>
        <p:txBody>
          <a:bodyPr wrap="square" rtlCol="0">
            <a:spAutoFit/>
          </a:bodyPr>
          <a:lstStyle/>
          <a:p>
            <a:r>
              <a:rPr lang="en-US" b="1">
                <a:solidFill>
                  <a:schemeClr val="bg1"/>
                </a:solidFill>
                <a:latin typeface="Avenir Book" panose="02000503020000020003" pitchFamily="2" charset="0"/>
              </a:rPr>
              <a:t>Jump Start</a:t>
            </a:r>
          </a:p>
        </p:txBody>
      </p:sp>
      <p:sp>
        <p:nvSpPr>
          <p:cNvPr id="4" name="Title 1">
            <a:extLst>
              <a:ext uri="{FF2B5EF4-FFF2-40B4-BE49-F238E27FC236}">
                <a16:creationId xmlns:a16="http://schemas.microsoft.com/office/drawing/2014/main" id="{323518CF-2833-FA90-97CC-1D7455A5CFA9}"/>
              </a:ext>
            </a:extLst>
          </p:cNvPr>
          <p:cNvSpPr>
            <a:spLocks noGrp="1"/>
          </p:cNvSpPr>
          <p:nvPr>
            <p:ph type="title" hasCustomPrompt="1"/>
          </p:nvPr>
        </p:nvSpPr>
        <p:spPr>
          <a:xfrm>
            <a:off x="720693" y="681037"/>
            <a:ext cx="10515600" cy="710041"/>
          </a:xfrm>
        </p:spPr>
        <p:txBody>
          <a:bodyPr>
            <a:normAutofit/>
          </a:bodyPr>
          <a:lstStyle>
            <a:lvl1pPr>
              <a:defRPr sz="4000"/>
            </a:lvl1pPr>
          </a:lstStyle>
          <a:p>
            <a:r>
              <a:rPr lang="en-US"/>
              <a:t>Click to add name of activity</a:t>
            </a:r>
          </a:p>
        </p:txBody>
      </p:sp>
      <p:pic>
        <p:nvPicPr>
          <p:cNvPr id="2" name="Picture 1" descr="A drawing of a person holding a rope&#10;&#10;Description automatically generated with low confidence">
            <a:extLst>
              <a:ext uri="{FF2B5EF4-FFF2-40B4-BE49-F238E27FC236}">
                <a16:creationId xmlns:a16="http://schemas.microsoft.com/office/drawing/2014/main" id="{F1E2F05B-8B5E-A186-7786-2142564AEB3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Lst>
          </a:blip>
          <a:stretch>
            <a:fillRect/>
          </a:stretch>
        </p:blipFill>
        <p:spPr>
          <a:xfrm>
            <a:off x="11644366" y="39528"/>
            <a:ext cx="511647" cy="710040"/>
          </a:xfrm>
          <a:prstGeom prst="rect">
            <a:avLst/>
          </a:prstGeom>
        </p:spPr>
      </p:pic>
    </p:spTree>
    <p:extLst>
      <p:ext uri="{BB962C8B-B14F-4D97-AF65-F5344CB8AC3E}">
        <p14:creationId xmlns:p14="http://schemas.microsoft.com/office/powerpoint/2010/main" val="327457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unc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1322" y="15117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24935" y="-424929"/>
            <a:ext cx="369332" cy="1219198"/>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9832" y="4293"/>
            <a:ext cx="933202" cy="369332"/>
          </a:xfrm>
          <a:prstGeom prst="rect">
            <a:avLst/>
          </a:prstGeom>
          <a:noFill/>
        </p:spPr>
        <p:txBody>
          <a:bodyPr wrap="square" rtlCol="0">
            <a:spAutoFit/>
          </a:bodyPr>
          <a:lstStyle/>
          <a:p>
            <a:r>
              <a:rPr lang="en-US" b="1">
                <a:solidFill>
                  <a:schemeClr val="bg1"/>
                </a:solidFill>
                <a:latin typeface="Avenir Book" panose="02000503020000020003" pitchFamily="2" charset="0"/>
              </a:rPr>
              <a:t>Launch</a:t>
            </a:r>
          </a:p>
        </p:txBody>
      </p:sp>
      <p:sp>
        <p:nvSpPr>
          <p:cNvPr id="4" name="Google Shape;555;p46">
            <a:extLst>
              <a:ext uri="{FF2B5EF4-FFF2-40B4-BE49-F238E27FC236}">
                <a16:creationId xmlns:a16="http://schemas.microsoft.com/office/drawing/2014/main" id="{46A22BFC-4CD4-2A09-3D1D-5B5EE2558E59}"/>
              </a:ext>
            </a:extLst>
          </p:cNvPr>
          <p:cNvSpPr/>
          <p:nvPr userDrawn="1"/>
        </p:nvSpPr>
        <p:spPr>
          <a:xfrm>
            <a:off x="11621729" y="105318"/>
            <a:ext cx="460037" cy="49444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a:extLst>
              <a:ext uri="{FF2B5EF4-FFF2-40B4-BE49-F238E27FC236}">
                <a16:creationId xmlns:a16="http://schemas.microsoft.com/office/drawing/2014/main" id="{DC5A5190-B3FD-1C2C-5C4F-53DDD31C3296}"/>
              </a:ext>
            </a:extLst>
          </p:cNvPr>
          <p:cNvSpPr>
            <a:spLocks noGrp="1"/>
          </p:cNvSpPr>
          <p:nvPr>
            <p:ph type="title" hasCustomPrompt="1"/>
          </p:nvPr>
        </p:nvSpPr>
        <p:spPr>
          <a:xfrm>
            <a:off x="731322" y="706732"/>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86350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ependent Think Ti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860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218434" y="-1218430"/>
            <a:ext cx="413214" cy="2850079"/>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2743199" cy="369332"/>
          </a:xfrm>
          <a:prstGeom prst="rect">
            <a:avLst/>
          </a:prstGeom>
          <a:noFill/>
        </p:spPr>
        <p:txBody>
          <a:bodyPr wrap="square" rtlCol="0">
            <a:spAutoFit/>
          </a:bodyPr>
          <a:lstStyle/>
          <a:p>
            <a:r>
              <a:rPr lang="en-US" b="1">
                <a:solidFill>
                  <a:schemeClr val="bg1"/>
                </a:solidFill>
                <a:latin typeface="Avenir Book" panose="02000503020000020003" pitchFamily="2" charset="0"/>
              </a:rPr>
              <a:t>Independent Think Time</a:t>
            </a:r>
          </a:p>
        </p:txBody>
      </p:sp>
      <p:sp>
        <p:nvSpPr>
          <p:cNvPr id="10" name="Title 1">
            <a:extLst>
              <a:ext uri="{FF2B5EF4-FFF2-40B4-BE49-F238E27FC236}">
                <a16:creationId xmlns:a16="http://schemas.microsoft.com/office/drawing/2014/main" id="{BB2E4ED5-4271-8872-441E-F27FE449B9D5}"/>
              </a:ext>
            </a:extLst>
          </p:cNvPr>
          <p:cNvSpPr>
            <a:spLocks noGrp="1"/>
          </p:cNvSpPr>
          <p:nvPr>
            <p:ph type="title" hasCustomPrompt="1"/>
          </p:nvPr>
        </p:nvSpPr>
        <p:spPr>
          <a:xfrm>
            <a:off x="743197" y="681037"/>
            <a:ext cx="10515600" cy="710041"/>
          </a:xfrm>
        </p:spPr>
        <p:txBody>
          <a:bodyPr>
            <a:normAutofit/>
          </a:bodyPr>
          <a:lstStyle>
            <a:lvl1pPr>
              <a:defRPr sz="4000"/>
            </a:lvl1pPr>
          </a:lstStyle>
          <a:p>
            <a:r>
              <a:rPr lang="en-US"/>
              <a:t>Click to add name of activity</a:t>
            </a:r>
          </a:p>
        </p:txBody>
      </p:sp>
      <p:pic>
        <p:nvPicPr>
          <p:cNvPr id="2" name="Picture 1" descr="A black and white drawing of a thought bubble&#10;&#10;Description automatically generated with medium confidence">
            <a:extLst>
              <a:ext uri="{FF2B5EF4-FFF2-40B4-BE49-F238E27FC236}">
                <a16:creationId xmlns:a16="http://schemas.microsoft.com/office/drawing/2014/main" id="{A6715DBE-60CB-E35E-6F00-22EDFD70F956}"/>
              </a:ext>
            </a:extLst>
          </p:cNvPr>
          <p:cNvPicPr>
            <a:picLocks noChangeAspect="1"/>
          </p:cNvPicPr>
          <p:nvPr userDrawn="1"/>
        </p:nvPicPr>
        <p:blipFill>
          <a:blip r:embed="rId2">
            <a:duotone>
              <a:schemeClr val="accent4">
                <a:shade val="45000"/>
                <a:satMod val="135000"/>
              </a:schemeClr>
              <a:prstClr val="white"/>
            </a:duotone>
          </a:blip>
          <a:stretch>
            <a:fillRect/>
          </a:stretch>
        </p:blipFill>
        <p:spPr>
          <a:xfrm flipH="1">
            <a:off x="11431898" y="66069"/>
            <a:ext cx="707258" cy="565807"/>
          </a:xfrm>
          <a:prstGeom prst="rect">
            <a:avLst/>
          </a:prstGeom>
        </p:spPr>
      </p:pic>
    </p:spTree>
    <p:extLst>
      <p:ext uri="{BB962C8B-B14F-4D97-AF65-F5344CB8AC3E}">
        <p14:creationId xmlns:p14="http://schemas.microsoft.com/office/powerpoint/2010/main" val="93946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plo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994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27782" y="-327778"/>
            <a:ext cx="413215" cy="1068777"/>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1068779" cy="369332"/>
          </a:xfrm>
          <a:prstGeom prst="rect">
            <a:avLst/>
          </a:prstGeom>
          <a:noFill/>
        </p:spPr>
        <p:txBody>
          <a:bodyPr wrap="square" rtlCol="0">
            <a:spAutoFit/>
          </a:bodyPr>
          <a:lstStyle/>
          <a:p>
            <a:r>
              <a:rPr lang="en-US" b="1">
                <a:solidFill>
                  <a:schemeClr val="bg1"/>
                </a:solidFill>
                <a:latin typeface="Avenir Book" panose="02000503020000020003" pitchFamily="2" charset="0"/>
              </a:rPr>
              <a:t>Explore</a:t>
            </a:r>
          </a:p>
        </p:txBody>
      </p:sp>
      <p:sp>
        <p:nvSpPr>
          <p:cNvPr id="4" name="Title 1">
            <a:extLst>
              <a:ext uri="{FF2B5EF4-FFF2-40B4-BE49-F238E27FC236}">
                <a16:creationId xmlns:a16="http://schemas.microsoft.com/office/drawing/2014/main" id="{37DE8DD8-35D6-5642-8AF4-DD4F7C14D8EC}"/>
              </a:ext>
            </a:extLst>
          </p:cNvPr>
          <p:cNvSpPr>
            <a:spLocks noGrp="1"/>
          </p:cNvSpPr>
          <p:nvPr>
            <p:ph type="title" hasCustomPrompt="1"/>
          </p:nvPr>
        </p:nvSpPr>
        <p:spPr>
          <a:xfrm>
            <a:off x="743197" y="694470"/>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82E8F612-14D8-B710-D35A-DB9A07CC8E4A}"/>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58797" y="0"/>
            <a:ext cx="924853" cy="710041"/>
          </a:xfrm>
          <a:prstGeom prst="rect">
            <a:avLst/>
          </a:prstGeom>
        </p:spPr>
      </p:pic>
    </p:spTree>
    <p:extLst>
      <p:ext uri="{BB962C8B-B14F-4D97-AF65-F5344CB8AC3E}">
        <p14:creationId xmlns:p14="http://schemas.microsoft.com/office/powerpoint/2010/main" val="26253377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oogle Shape;41;p7">
            <a:extLst>
              <a:ext uri="{FF2B5EF4-FFF2-40B4-BE49-F238E27FC236}">
                <a16:creationId xmlns:a16="http://schemas.microsoft.com/office/drawing/2014/main" id="{AF90E022-C9E3-CC7B-925F-16678709A0E9}"/>
              </a:ext>
            </a:extLst>
          </p:cNvPr>
          <p:cNvPicPr preferRelativeResize="0"/>
          <p:nvPr userDrawn="1"/>
        </p:nvPicPr>
        <p:blipFill rotWithShape="1">
          <a:blip r:embed="rId36">
            <a:alphaModFix/>
          </a:blip>
          <a:srcRect/>
          <a:stretch/>
        </p:blipFill>
        <p:spPr>
          <a:xfrm>
            <a:off x="0" y="19670"/>
            <a:ext cx="12192100" cy="6858000"/>
          </a:xfrm>
          <a:prstGeom prst="rect">
            <a:avLst/>
          </a:prstGeom>
          <a:noFill/>
          <a:ln>
            <a:noFill/>
          </a:ln>
        </p:spPr>
      </p:pic>
      <p:sp>
        <p:nvSpPr>
          <p:cNvPr id="2" name="Title Placeholder 1">
            <a:extLst>
              <a:ext uri="{FF2B5EF4-FFF2-40B4-BE49-F238E27FC236}">
                <a16:creationId xmlns:a16="http://schemas.microsoft.com/office/drawing/2014/main" id="{1E609908-1779-12E4-D23A-FFEB4A0FC665}"/>
              </a:ext>
            </a:extLst>
          </p:cNvPr>
          <p:cNvSpPr>
            <a:spLocks noGrp="1"/>
          </p:cNvSpPr>
          <p:nvPr>
            <p:ph type="title"/>
          </p:nvPr>
        </p:nvSpPr>
        <p:spPr>
          <a:xfrm>
            <a:off x="743197" y="52488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E20974-3611-C4DC-C63F-89DBF9107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782661-37EF-9EE3-A764-D748F9F3B07C}"/>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400">
                <a:solidFill>
                  <a:srgbClr val="797979"/>
                </a:solidFill>
                <a:latin typeface="Avenir Book" panose="02000503020000020003" pitchFamily="2" charset="0"/>
              </a:defRPr>
            </a:lvl1pPr>
          </a:lstStyle>
          <a:p>
            <a:r>
              <a:rPr lang="en-US" dirty="0"/>
              <a:t>Unit 2 ● Lesson #</a:t>
            </a:r>
          </a:p>
        </p:txBody>
      </p:sp>
      <p:pic>
        <p:nvPicPr>
          <p:cNvPr id="10" name="Picture 9" descr="Logo, company name&#10;&#10;Description automatically generated">
            <a:extLst>
              <a:ext uri="{FF2B5EF4-FFF2-40B4-BE49-F238E27FC236}">
                <a16:creationId xmlns:a16="http://schemas.microsoft.com/office/drawing/2014/main" id="{9E4DE43D-B385-0FF6-D070-0BE1369B4989}"/>
              </a:ext>
            </a:extLst>
          </p:cNvPr>
          <p:cNvPicPr>
            <a:picLocks noChangeAspect="1"/>
          </p:cNvPicPr>
          <p:nvPr userDrawn="1"/>
        </p:nvPicPr>
        <p:blipFill rotWithShape="1">
          <a:blip r:embed="rId37"/>
          <a:srcRect l="14758" t="13107" r="9841" b="5930"/>
          <a:stretch/>
        </p:blipFill>
        <p:spPr>
          <a:xfrm>
            <a:off x="11447812" y="6359280"/>
            <a:ext cx="702279" cy="498720"/>
          </a:xfrm>
          <a:prstGeom prst="rect">
            <a:avLst/>
          </a:prstGeom>
        </p:spPr>
      </p:pic>
      <p:pic>
        <p:nvPicPr>
          <p:cNvPr id="11" name="Picture 10" descr="Logo&#10;&#10;Description automatically generated">
            <a:extLst>
              <a:ext uri="{FF2B5EF4-FFF2-40B4-BE49-F238E27FC236}">
                <a16:creationId xmlns:a16="http://schemas.microsoft.com/office/drawing/2014/main" id="{2A53C946-8694-007D-3BA6-B50753D9956C}"/>
              </a:ext>
            </a:extLst>
          </p:cNvPr>
          <p:cNvPicPr>
            <a:picLocks noChangeAspect="1"/>
          </p:cNvPicPr>
          <p:nvPr userDrawn="1"/>
        </p:nvPicPr>
        <p:blipFill>
          <a:blip r:embed="rId38"/>
          <a:stretch>
            <a:fillRect/>
          </a:stretch>
        </p:blipFill>
        <p:spPr>
          <a:xfrm>
            <a:off x="96253" y="6292517"/>
            <a:ext cx="1080099" cy="618378"/>
          </a:xfrm>
          <a:prstGeom prst="rect">
            <a:avLst/>
          </a:prstGeom>
        </p:spPr>
      </p:pic>
    </p:spTree>
    <p:extLst>
      <p:ext uri="{BB962C8B-B14F-4D97-AF65-F5344CB8AC3E}">
        <p14:creationId xmlns:p14="http://schemas.microsoft.com/office/powerpoint/2010/main" val="3881490797"/>
      </p:ext>
    </p:extLst>
  </p:cSld>
  <p:clrMap bg1="lt1" tx1="dk1" bg2="lt2" tx2="dk2" accent1="accent1" accent2="accent2" accent3="accent3" accent4="accent4" accent5="accent5" accent6="accent6" hlink="hlink" folHlink="folHlink"/>
  <p:sldLayoutIdLst>
    <p:sldLayoutId id="2147483704" r:id="rId1"/>
    <p:sldLayoutId id="2147483695" r:id="rId2"/>
    <p:sldLayoutId id="2147483650" r:id="rId3"/>
    <p:sldLayoutId id="2147483667" r:id="rId4"/>
    <p:sldLayoutId id="2147483658" r:id="rId5"/>
    <p:sldLayoutId id="2147483677" r:id="rId6"/>
    <p:sldLayoutId id="2147483662" r:id="rId7"/>
    <p:sldLayoutId id="2147483668" r:id="rId8"/>
    <p:sldLayoutId id="2147483678" r:id="rId9"/>
    <p:sldLayoutId id="2147483679" r:id="rId10"/>
    <p:sldLayoutId id="2147483680" r:id="rId11"/>
    <p:sldLayoutId id="2147483673" r:id="rId12"/>
    <p:sldLayoutId id="2147483676" r:id="rId13"/>
    <p:sldLayoutId id="2147483674" r:id="rId14"/>
    <p:sldLayoutId id="2147483697" r:id="rId15"/>
    <p:sldLayoutId id="2147483683" r:id="rId16"/>
    <p:sldLayoutId id="2147483684" r:id="rId17"/>
    <p:sldLayoutId id="2147483699" r:id="rId18"/>
    <p:sldLayoutId id="2147483690" r:id="rId19"/>
    <p:sldLayoutId id="2147483705" r:id="rId20"/>
    <p:sldLayoutId id="2147483653" r:id="rId21"/>
    <p:sldLayoutId id="2147483693" r:id="rId22"/>
    <p:sldLayoutId id="2147483691" r:id="rId23"/>
    <p:sldLayoutId id="2147483692" r:id="rId24"/>
    <p:sldLayoutId id="2147483685" r:id="rId25"/>
    <p:sldLayoutId id="2147483686" r:id="rId26"/>
    <p:sldLayoutId id="2147483687" r:id="rId27"/>
    <p:sldLayoutId id="2147483688" r:id="rId28"/>
    <p:sldLayoutId id="2147483689" r:id="rId29"/>
    <p:sldLayoutId id="2147483698" r:id="rId30"/>
    <p:sldLayoutId id="2147483706" r:id="rId31"/>
    <p:sldLayoutId id="2147483708" r:id="rId32"/>
    <p:sldLayoutId id="2147483709" r:id="rId33"/>
    <p:sldLayoutId id="2147483707" r:id="rId34"/>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1.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77.png"/></Relationships>
</file>

<file path=ppt/slides/_rels/slide2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184F6-5220-CF4A-8E5F-C7ACFFEC98AB}"/>
              </a:ext>
            </a:extLst>
          </p:cNvPr>
          <p:cNvSpPr>
            <a:spLocks noGrp="1"/>
          </p:cNvSpPr>
          <p:nvPr>
            <p:ph type="ctrTitle"/>
          </p:nvPr>
        </p:nvSpPr>
        <p:spPr/>
        <p:txBody>
          <a:bodyPr/>
          <a:lstStyle/>
          <a:p>
            <a:r>
              <a:rPr lang="en-US" dirty="0"/>
              <a:t>Lesson 3:</a:t>
            </a:r>
            <a:br>
              <a:rPr lang="en-US" dirty="0"/>
            </a:br>
            <a:r>
              <a:rPr lang="en-US" dirty="0"/>
              <a:t>Chopping Logs</a:t>
            </a:r>
          </a:p>
        </p:txBody>
      </p:sp>
      <p:sp>
        <p:nvSpPr>
          <p:cNvPr id="3" name="Subtitle 2">
            <a:extLst>
              <a:ext uri="{FF2B5EF4-FFF2-40B4-BE49-F238E27FC236}">
                <a16:creationId xmlns:a16="http://schemas.microsoft.com/office/drawing/2014/main" id="{9E68A0D9-7829-134F-81F6-07CA614B0220}"/>
              </a:ext>
            </a:extLst>
          </p:cNvPr>
          <p:cNvSpPr>
            <a:spLocks noGrp="1"/>
          </p:cNvSpPr>
          <p:nvPr>
            <p:ph type="subTitle" idx="1"/>
          </p:nvPr>
        </p:nvSpPr>
        <p:spPr/>
        <p:txBody>
          <a:bodyPr/>
          <a:lstStyle/>
          <a:p>
            <a:r>
              <a:rPr lang="en-US" dirty="0"/>
              <a:t>Logarithmic Functions</a:t>
            </a:r>
          </a:p>
        </p:txBody>
      </p:sp>
    </p:spTree>
    <p:extLst>
      <p:ext uri="{BB962C8B-B14F-4D97-AF65-F5344CB8AC3E}">
        <p14:creationId xmlns:p14="http://schemas.microsoft.com/office/powerpoint/2010/main" val="2733360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B8F4C96-E9DC-894D-AFE1-6B03253C2957}"/>
                  </a:ext>
                </a:extLst>
              </p:cNvPr>
              <p:cNvSpPr>
                <a:spLocks noGrp="1"/>
              </p:cNvSpPr>
              <p:nvPr>
                <p:ph idx="1"/>
              </p:nvPr>
            </p:nvSpPr>
            <p:spPr>
              <a:xfrm>
                <a:off x="738249" y="805217"/>
                <a:ext cx="10515600" cy="5281683"/>
              </a:xfrm>
            </p:spPr>
            <p:txBody>
              <a:bodyPr>
                <a:normAutofit/>
              </a:bodyPr>
              <a:lstStyle/>
              <a:p>
                <a:pPr marL="0" indent="0">
                  <a:buNone/>
                </a:pPr>
                <a:r>
                  <a:rPr lang="en-US" sz="2400" b="1" dirty="0"/>
                  <a:t>Mary</a:t>
                </a:r>
                <a:r>
                  <a:rPr lang="en-US" sz="2400" dirty="0"/>
                  <a:t>: Oh my gosh! I think I know what is happening here! Here’s what we see from the graphs:</a:t>
                </a:r>
              </a:p>
              <a:p>
                <a:pPr marL="0" indent="0">
                  <a:buNone/>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400" i="1">
                              <a:latin typeface="Cambria Math" panose="02040503050406030204" pitchFamily="18" charset="0"/>
                            </a:rPr>
                          </m:ctrlPr>
                        </m:mPr>
                        <m:mr>
                          <m:e>
                            <m:m>
                              <m:mPr>
                                <m:plcHide m:val="on"/>
                                <m:mcs>
                                  <m:mc>
                                    <m:mcPr>
                                      <m:count m:val="2"/>
                                      <m:mcJc m:val="center"/>
                                    </m:mcPr>
                                  </m:mc>
                                </m:mcs>
                                <m:ctrlPr>
                                  <a:rPr lang="en-US" sz="2400" i="1">
                                    <a:latin typeface="Cambria Math" panose="02040503050406030204" pitchFamily="18" charset="0"/>
                                  </a:rPr>
                                </m:ctrlPr>
                              </m:mPr>
                              <m:m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d>
                                    <m:dPr>
                                      <m:ctrlPr>
                                        <a:rPr lang="en-US" sz="2400" i="1">
                                          <a:latin typeface="Cambria Math" panose="02040503050406030204" pitchFamily="18" charset="0"/>
                                        </a:rPr>
                                      </m:ctrlPr>
                                    </m:dPr>
                                    <m:e>
                                      <m:r>
                                        <a:rPr lang="en-US" sz="2400" i="1">
                                          <a:latin typeface="Cambria Math" panose="02040503050406030204" pitchFamily="18" charset="0"/>
                                        </a:rPr>
                                        <m:t>4</m:t>
                                      </m:r>
                                      <m:r>
                                        <a:rPr lang="en-US" sz="2400" i="1">
                                          <a:latin typeface="Cambria Math" panose="02040503050406030204" pitchFamily="18" charset="0"/>
                                        </a:rPr>
                                        <m:t>𝑥</m:t>
                                      </m:r>
                                    </m:e>
                                  </m:d>
                                </m:e>
                                <m:e>
                                  <m:r>
                                    <a:rPr lang="en-US" sz="2400">
                                      <a:latin typeface="Cambria Math" panose="02040503050406030204" pitchFamily="18" charset="0"/>
                                    </a:rPr>
                                    <m:t>=</m:t>
                                  </m:r>
                                  <m:r>
                                    <a:rPr lang="en-US" sz="2400" i="1">
                                      <a:latin typeface="Cambria Math" panose="02040503050406030204" pitchFamily="18" charset="0"/>
                                    </a:rPr>
                                    <m:t>2</m:t>
                                  </m:r>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r>
                                    <a:rPr lang="en-US" sz="2400" i="1">
                                      <a:latin typeface="Cambria Math" panose="02040503050406030204" pitchFamily="18" charset="0"/>
                                    </a:rPr>
                                    <m:t>𝑥</m:t>
                                  </m:r>
                                </m:e>
                              </m:mr>
                              <m:m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d>
                                    <m:dPr>
                                      <m:ctrlPr>
                                        <a:rPr lang="en-US" sz="2400" i="1">
                                          <a:latin typeface="Cambria Math" panose="02040503050406030204" pitchFamily="18" charset="0"/>
                                        </a:rPr>
                                      </m:ctrlPr>
                                    </m:dPr>
                                    <m:e>
                                      <m:r>
                                        <a:rPr lang="en-US" sz="2400" i="1">
                                          <a:latin typeface="Cambria Math" panose="02040503050406030204" pitchFamily="18" charset="0"/>
                                        </a:rPr>
                                        <m:t>8</m:t>
                                      </m:r>
                                      <m:r>
                                        <a:rPr lang="en-US" sz="2400" i="1">
                                          <a:latin typeface="Cambria Math" panose="02040503050406030204" pitchFamily="18" charset="0"/>
                                        </a:rPr>
                                        <m:t>𝑥</m:t>
                                      </m:r>
                                    </m:e>
                                  </m:d>
                                </m:e>
                                <m:e>
                                  <m:r>
                                    <a:rPr lang="en-US" sz="2400">
                                      <a:latin typeface="Cambria Math" panose="02040503050406030204" pitchFamily="18" charset="0"/>
                                    </a:rPr>
                                    <m:t>=</m:t>
                                  </m:r>
                                  <m:r>
                                    <a:rPr lang="en-US" sz="2400" i="1">
                                      <a:latin typeface="Cambria Math" panose="02040503050406030204" pitchFamily="18" charset="0"/>
                                    </a:rPr>
                                    <m:t>3</m:t>
                                  </m:r>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r>
                                    <a:rPr lang="en-US" sz="2400" i="1">
                                      <a:latin typeface="Cambria Math" panose="02040503050406030204" pitchFamily="18" charset="0"/>
                                    </a:rPr>
                                    <m:t>𝑥</m:t>
                                  </m:r>
                                </m:e>
                              </m:mr>
                              <m:m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d>
                                    <m:dPr>
                                      <m:ctrlPr>
                                        <a:rPr lang="en-US" sz="2400" i="1">
                                          <a:latin typeface="Cambria Math" panose="02040503050406030204" pitchFamily="18" charset="0"/>
                                        </a:rPr>
                                      </m:ctrlPr>
                                    </m:dPr>
                                    <m:e>
                                      <m:r>
                                        <a:rPr lang="en-US" sz="2400" i="1">
                                          <a:latin typeface="Cambria Math" panose="02040503050406030204" pitchFamily="18" charset="0"/>
                                        </a:rPr>
                                        <m:t>16</m:t>
                                      </m:r>
                                      <m:r>
                                        <a:rPr lang="en-US" sz="2400" i="1">
                                          <a:latin typeface="Cambria Math" panose="02040503050406030204" pitchFamily="18" charset="0"/>
                                        </a:rPr>
                                        <m:t>𝑥</m:t>
                                      </m:r>
                                    </m:e>
                                  </m:d>
                                </m:e>
                                <m:e>
                                  <m:r>
                                    <a:rPr lang="en-US" sz="2400">
                                      <a:latin typeface="Cambria Math" panose="02040503050406030204" pitchFamily="18" charset="0"/>
                                    </a:rPr>
                                    <m:t>=</m:t>
                                  </m:r>
                                  <m:r>
                                    <a:rPr lang="en-US" sz="2400" i="1">
                                      <a:latin typeface="Cambria Math" panose="02040503050406030204" pitchFamily="18" charset="0"/>
                                    </a:rPr>
                                    <m:t>4</m:t>
                                  </m:r>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r>
                                    <a:rPr lang="en-US" sz="2400" i="1">
                                      <a:latin typeface="Cambria Math" panose="02040503050406030204" pitchFamily="18" charset="0"/>
                                    </a:rPr>
                                    <m:t>𝑥</m:t>
                                  </m:r>
                                </m:e>
                              </m:mr>
                            </m:m>
                          </m:e>
                        </m:mr>
                      </m:m>
                    </m:oMath>
                  </m:oMathPara>
                </a14:m>
                <a:endParaRPr lang="en-US" sz="2400" dirty="0"/>
              </a:p>
              <a:p>
                <a:pPr marL="0" indent="0">
                  <a:buNone/>
                </a:pPr>
                <a:r>
                  <a:rPr lang="en-US" sz="2400" dirty="0"/>
                  <a:t>Here’s the brilliant part: We know that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r>
                      <a:rPr lang="en-US" sz="2400" i="1">
                        <a:latin typeface="Cambria Math" panose="02040503050406030204" pitchFamily="18" charset="0"/>
                      </a:rPr>
                      <m:t>4</m:t>
                    </m:r>
                    <m:r>
                      <a:rPr lang="en-US" sz="2400">
                        <a:latin typeface="Cambria Math" panose="02040503050406030204" pitchFamily="18" charset="0"/>
                      </a:rPr>
                      <m:t>=</m:t>
                    </m:r>
                    <m:r>
                      <a:rPr lang="en-US" sz="2400" i="1">
                        <a:latin typeface="Cambria Math" panose="02040503050406030204" pitchFamily="18" charset="0"/>
                      </a:rPr>
                      <m:t>2</m:t>
                    </m:r>
                  </m:oMath>
                </a14:m>
                <a:r>
                  <a:rPr lang="en-US" sz="2400" dirty="0"/>
                  <a:t>,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r>
                      <a:rPr lang="en-US" sz="2400" i="1">
                        <a:latin typeface="Cambria Math" panose="02040503050406030204" pitchFamily="18" charset="0"/>
                      </a:rPr>
                      <m:t>8</m:t>
                    </m:r>
                    <m:r>
                      <a:rPr lang="en-US" sz="2400">
                        <a:latin typeface="Cambria Math" panose="02040503050406030204" pitchFamily="18" charset="0"/>
                      </a:rPr>
                      <m:t>=</m:t>
                    </m:r>
                    <m:r>
                      <a:rPr lang="en-US" sz="2400" i="1">
                        <a:latin typeface="Cambria Math" panose="02040503050406030204" pitchFamily="18" charset="0"/>
                      </a:rPr>
                      <m:t>3</m:t>
                    </m:r>
                  </m:oMath>
                </a14:m>
                <a:r>
                  <a:rPr lang="en-US" sz="2400" dirty="0"/>
                  <a:t>, and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r>
                      <a:rPr lang="en-US" sz="2400" i="1">
                        <a:latin typeface="Cambria Math" panose="02040503050406030204" pitchFamily="18" charset="0"/>
                      </a:rPr>
                      <m:t>16</m:t>
                    </m:r>
                    <m:r>
                      <a:rPr lang="en-US" sz="2400">
                        <a:latin typeface="Cambria Math" panose="02040503050406030204" pitchFamily="18" charset="0"/>
                      </a:rPr>
                      <m:t>=</m:t>
                    </m:r>
                    <m:r>
                      <a:rPr lang="en-US" sz="2400" i="1">
                        <a:latin typeface="Cambria Math" panose="02040503050406030204" pitchFamily="18" charset="0"/>
                      </a:rPr>
                      <m:t>4</m:t>
                    </m:r>
                  </m:oMath>
                </a14:m>
                <a:r>
                  <a:rPr lang="en-US" sz="2400" dirty="0"/>
                  <a:t>. So:</a:t>
                </a:r>
              </a:p>
              <a:p>
                <a:pPr marL="0" indent="0">
                  <a:buNone/>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2400" i="1">
                              <a:latin typeface="Cambria Math" panose="02040503050406030204" pitchFamily="18" charset="0"/>
                            </a:rPr>
                          </m:ctrlPr>
                        </m:mPr>
                        <m:mr>
                          <m:e>
                            <m:m>
                              <m:mPr>
                                <m:plcHide m:val="on"/>
                                <m:mcs>
                                  <m:mc>
                                    <m:mcPr>
                                      <m:count m:val="2"/>
                                      <m:mcJc m:val="center"/>
                                    </m:mcPr>
                                  </m:mc>
                                </m:mcs>
                                <m:ctrlPr>
                                  <a:rPr lang="en-US" sz="2400" i="1">
                                    <a:latin typeface="Cambria Math" panose="02040503050406030204" pitchFamily="18" charset="0"/>
                                  </a:rPr>
                                </m:ctrlPr>
                              </m:mPr>
                              <m:m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d>
                                    <m:dPr>
                                      <m:ctrlPr>
                                        <a:rPr lang="en-US" sz="2400" i="1">
                                          <a:latin typeface="Cambria Math" panose="02040503050406030204" pitchFamily="18" charset="0"/>
                                        </a:rPr>
                                      </m:ctrlPr>
                                    </m:dPr>
                                    <m:e>
                                      <m:r>
                                        <a:rPr lang="en-US" sz="2400" i="1">
                                          <a:latin typeface="Cambria Math" panose="02040503050406030204" pitchFamily="18" charset="0"/>
                                        </a:rPr>
                                        <m:t>4</m:t>
                                      </m:r>
                                      <m:r>
                                        <a:rPr lang="en-US" sz="2400" i="1">
                                          <a:latin typeface="Cambria Math" panose="02040503050406030204" pitchFamily="18" charset="0"/>
                                        </a:rPr>
                                        <m:t>𝑥</m:t>
                                      </m:r>
                                    </m:e>
                                  </m:d>
                                </m:e>
                                <m:e>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r>
                                    <a:rPr lang="en-US" sz="2400" i="1">
                                      <a:latin typeface="Cambria Math" panose="02040503050406030204" pitchFamily="18" charset="0"/>
                                    </a:rPr>
                                    <m:t>4</m:t>
                                  </m:r>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r>
                                    <a:rPr lang="en-US" sz="2400" i="1">
                                      <a:latin typeface="Cambria Math" panose="02040503050406030204" pitchFamily="18" charset="0"/>
                                    </a:rPr>
                                    <m:t>𝑥</m:t>
                                  </m:r>
                                </m:e>
                              </m:mr>
                              <m:m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d>
                                    <m:dPr>
                                      <m:ctrlPr>
                                        <a:rPr lang="en-US" sz="2400" i="1">
                                          <a:latin typeface="Cambria Math" panose="02040503050406030204" pitchFamily="18" charset="0"/>
                                        </a:rPr>
                                      </m:ctrlPr>
                                    </m:dPr>
                                    <m:e>
                                      <m:r>
                                        <a:rPr lang="en-US" sz="2400" i="1">
                                          <a:latin typeface="Cambria Math" panose="02040503050406030204" pitchFamily="18" charset="0"/>
                                        </a:rPr>
                                        <m:t>8</m:t>
                                      </m:r>
                                      <m:r>
                                        <a:rPr lang="en-US" sz="2400" i="1">
                                          <a:latin typeface="Cambria Math" panose="02040503050406030204" pitchFamily="18" charset="0"/>
                                        </a:rPr>
                                        <m:t>𝑥</m:t>
                                      </m:r>
                                    </m:e>
                                  </m:d>
                                </m:e>
                                <m:e>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r>
                                    <a:rPr lang="en-US" sz="2400" i="1">
                                      <a:latin typeface="Cambria Math" panose="02040503050406030204" pitchFamily="18" charset="0"/>
                                    </a:rPr>
                                    <m:t>8</m:t>
                                  </m:r>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r>
                                    <a:rPr lang="en-US" sz="2400" i="1">
                                      <a:latin typeface="Cambria Math" panose="02040503050406030204" pitchFamily="18" charset="0"/>
                                    </a:rPr>
                                    <m:t>𝑥</m:t>
                                  </m:r>
                                </m:e>
                              </m:mr>
                              <m:m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d>
                                    <m:dPr>
                                      <m:ctrlPr>
                                        <a:rPr lang="en-US" sz="2400" i="1">
                                          <a:latin typeface="Cambria Math" panose="02040503050406030204" pitchFamily="18" charset="0"/>
                                        </a:rPr>
                                      </m:ctrlPr>
                                    </m:dPr>
                                    <m:e>
                                      <m:r>
                                        <a:rPr lang="en-US" sz="2400" i="1">
                                          <a:latin typeface="Cambria Math" panose="02040503050406030204" pitchFamily="18" charset="0"/>
                                        </a:rPr>
                                        <m:t>16</m:t>
                                      </m:r>
                                      <m:r>
                                        <a:rPr lang="en-US" sz="2400" i="1">
                                          <a:latin typeface="Cambria Math" panose="02040503050406030204" pitchFamily="18" charset="0"/>
                                        </a:rPr>
                                        <m:t>𝑥</m:t>
                                      </m:r>
                                    </m:e>
                                  </m:d>
                                </m:e>
                                <m:e>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r>
                                    <a:rPr lang="en-US" sz="2400" i="1">
                                      <a:latin typeface="Cambria Math" panose="02040503050406030204" pitchFamily="18" charset="0"/>
                                    </a:rPr>
                                    <m:t>16</m:t>
                                  </m:r>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r>
                                    <a:rPr lang="en-US" sz="2400" i="1">
                                      <a:latin typeface="Cambria Math" panose="02040503050406030204" pitchFamily="18" charset="0"/>
                                    </a:rPr>
                                    <m:t>𝑥</m:t>
                                  </m:r>
                                </m:e>
                              </m:mr>
                            </m:m>
                          </m:e>
                        </m:mr>
                      </m:m>
                    </m:oMath>
                  </m:oMathPara>
                </a14:m>
                <a:endParaRPr lang="en-US" sz="2400" dirty="0"/>
              </a:p>
              <a:p>
                <a:pPr marL="0" indent="0">
                  <a:buNone/>
                </a:pPr>
                <a:r>
                  <a:rPr lang="en-US" sz="2400" dirty="0"/>
                  <a:t>I think it looks like the “distributive” thing that you were trying to do, but since you can’t really distribute a function, it’s really just a log multiplication rule. I guess my rule would be: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d>
                      <m:dPr>
                        <m:ctrlPr>
                          <a:rPr lang="en-US" sz="2400" i="1">
                            <a:latin typeface="Cambria Math" panose="02040503050406030204" pitchFamily="18" charset="0"/>
                          </a:rPr>
                        </m:ctrlPr>
                      </m:dPr>
                      <m:e>
                        <m:r>
                          <a:rPr lang="en-US" sz="2400" i="1">
                            <a:latin typeface="Cambria Math" panose="02040503050406030204" pitchFamily="18" charset="0"/>
                          </a:rPr>
                          <m:t>𝑎𝑏</m:t>
                        </m:r>
                      </m:e>
                    </m:d>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r>
                      <a:rPr lang="en-US" sz="2400" i="1">
                        <a:latin typeface="Cambria Math" panose="02040503050406030204" pitchFamily="18" charset="0"/>
                      </a:rPr>
                      <m:t>𝑎</m:t>
                    </m:r>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r>
                      <a:rPr lang="en-US" sz="2400" i="1">
                        <a:latin typeface="Cambria Math" panose="02040503050406030204" pitchFamily="18" charset="0"/>
                      </a:rPr>
                      <m:t>𝑏</m:t>
                    </m:r>
                  </m:oMath>
                </a14:m>
                <a:endParaRPr lang="en-US" sz="2400" dirty="0"/>
              </a:p>
              <a:p>
                <a:endParaRPr lang="en-US" dirty="0"/>
              </a:p>
            </p:txBody>
          </p:sp>
        </mc:Choice>
        <mc:Fallback xmlns="">
          <p:sp>
            <p:nvSpPr>
              <p:cNvPr id="2" name="Content Placeholder 1">
                <a:extLst>
                  <a:ext uri="{FF2B5EF4-FFF2-40B4-BE49-F238E27FC236}">
                    <a16:creationId xmlns:a16="http://schemas.microsoft.com/office/drawing/2014/main" id="{3B8F4C96-E9DC-894D-AFE1-6B03253C2957}"/>
                  </a:ext>
                </a:extLst>
              </p:cNvPr>
              <p:cNvSpPr>
                <a:spLocks noGrp="1" noRot="1" noChangeAspect="1" noMove="1" noResize="1" noEditPoints="1" noAdjustHandles="1" noChangeArrowheads="1" noChangeShapeType="1" noTextEdit="1"/>
              </p:cNvSpPr>
              <p:nvPr>
                <p:ph idx="1"/>
              </p:nvPr>
            </p:nvSpPr>
            <p:spPr>
              <a:xfrm>
                <a:off x="738249" y="805217"/>
                <a:ext cx="10515600" cy="5281683"/>
              </a:xfrm>
              <a:blipFill>
                <a:blip r:embed="rId3"/>
                <a:stretch>
                  <a:fillRect l="-844" t="-1439" r="-60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4ACED1D6-2B3E-A84A-89B3-31E97493D782}"/>
              </a:ext>
            </a:extLst>
          </p:cNvPr>
          <p:cNvSpPr>
            <a:spLocks noGrp="1"/>
          </p:cNvSpPr>
          <p:nvPr>
            <p:ph type="ftr" sz="quarter" idx="11"/>
          </p:nvPr>
        </p:nvSpPr>
        <p:spPr/>
        <p:txBody>
          <a:bodyPr/>
          <a:lstStyle/>
          <a:p>
            <a:r>
              <a:rPr lang="en-US" dirty="0"/>
              <a:t>Unit 2 ● Lesson 3</a:t>
            </a:r>
          </a:p>
        </p:txBody>
      </p:sp>
      <p:sp>
        <p:nvSpPr>
          <p:cNvPr id="5" name="TextBox 4">
            <a:extLst>
              <a:ext uri="{FF2B5EF4-FFF2-40B4-BE49-F238E27FC236}">
                <a16:creationId xmlns:a16="http://schemas.microsoft.com/office/drawing/2014/main" id="{ADCF84F0-0907-544B-BC8C-49A8F8134415}"/>
              </a:ext>
            </a:extLst>
          </p:cNvPr>
          <p:cNvSpPr txBox="1"/>
          <p:nvPr/>
        </p:nvSpPr>
        <p:spPr>
          <a:xfrm>
            <a:off x="1427882" y="5563680"/>
            <a:ext cx="9336235" cy="523220"/>
          </a:xfrm>
          <a:prstGeom prst="rect">
            <a:avLst/>
          </a:prstGeom>
          <a:solidFill>
            <a:schemeClr val="bg1">
              <a:lumMod val="95000"/>
            </a:schemeClr>
          </a:solidFill>
        </p:spPr>
        <p:txBody>
          <a:bodyPr wrap="square" rtlCol="0" anchor="ctr">
            <a:spAutoFit/>
          </a:bodyPr>
          <a:lstStyle/>
          <a:p>
            <a:pPr algn="ctr"/>
            <a:r>
              <a:rPr lang="en-US" sz="2800" b="1" dirty="0"/>
              <a:t>6. How can you express Mary’s rule in words?</a:t>
            </a:r>
          </a:p>
        </p:txBody>
      </p:sp>
    </p:spTree>
    <p:extLst>
      <p:ext uri="{BB962C8B-B14F-4D97-AF65-F5344CB8AC3E}">
        <p14:creationId xmlns:p14="http://schemas.microsoft.com/office/powerpoint/2010/main" val="3402532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41BBF90-B078-6248-939E-8EC59BD9A932}"/>
                  </a:ext>
                </a:extLst>
              </p:cNvPr>
              <p:cNvSpPr>
                <a:spLocks noGrp="1"/>
              </p:cNvSpPr>
              <p:nvPr>
                <p:ph idx="1"/>
              </p:nvPr>
            </p:nvSpPr>
            <p:spPr/>
            <p:txBody>
              <a:bodyPr/>
              <a:lstStyle/>
              <a:p>
                <a:pPr marL="0" indent="0">
                  <a:buNone/>
                </a:pPr>
                <a:r>
                  <a:rPr lang="en-US" dirty="0"/>
                  <a:t>Logarithm of a Product Rule: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𝑙𝑜𝑔</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𝑎𝑏</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𝑙𝑜𝑔</m:t>
                        </m:r>
                      </m:e>
                      <m:sub>
                        <m:r>
                          <a:rPr lang="en-US" b="0" i="1" smtClean="0">
                            <a:latin typeface="Cambria Math" panose="02040503050406030204" pitchFamily="18" charset="0"/>
                          </a:rPr>
                          <m:t>2</m:t>
                        </m:r>
                      </m:sub>
                    </m:sSub>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𝑙𝑜𝑔</m:t>
                        </m:r>
                      </m:e>
                      <m:sub>
                        <m:r>
                          <a:rPr lang="en-US" b="0" i="1" smtClean="0">
                            <a:latin typeface="Cambria Math" panose="02040503050406030204" pitchFamily="18" charset="0"/>
                          </a:rPr>
                          <m:t>2</m:t>
                        </m:r>
                      </m:sub>
                    </m:sSub>
                    <m:r>
                      <a:rPr lang="en-US" b="0" i="1" smtClean="0">
                        <a:latin typeface="Cambria Math" panose="02040503050406030204" pitchFamily="18" charset="0"/>
                      </a:rPr>
                      <m:t>𝑏</m:t>
                    </m:r>
                  </m:oMath>
                </a14:m>
                <a:r>
                  <a:rPr lang="en-US" dirty="0"/>
                  <a:t> means that the logarithm of a product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𝑎𝑏</m:t>
                    </m:r>
                    <m:r>
                      <a:rPr lang="en-US" b="0" i="1" smtClean="0">
                        <a:latin typeface="Cambria Math" panose="02040503050406030204" pitchFamily="18" charset="0"/>
                      </a:rPr>
                      <m:t>)</m:t>
                    </m:r>
                  </m:oMath>
                </a14:m>
                <a:r>
                  <a:rPr lang="en-US" dirty="0"/>
                  <a:t> is the same as the sum of the logarithms of the two factors </a:t>
                </a:r>
                <a14:m>
                  <m:oMath xmlns:m="http://schemas.openxmlformats.org/officeDocument/2006/math">
                    <m:r>
                      <a:rPr lang="en-US" i="1" dirty="0" smtClean="0">
                        <a:latin typeface="Cambria Math" panose="02040503050406030204" pitchFamily="18" charset="0"/>
                      </a:rPr>
                      <m:t>𝑎</m:t>
                    </m:r>
                  </m:oMath>
                </a14:m>
                <a:r>
                  <a:rPr lang="en-US" dirty="0"/>
                  <a:t> and </a:t>
                </a:r>
                <a14:m>
                  <m:oMath xmlns:m="http://schemas.openxmlformats.org/officeDocument/2006/math">
                    <m:r>
                      <a:rPr lang="en-US" i="1" dirty="0" smtClean="0">
                        <a:latin typeface="Cambria Math" panose="02040503050406030204" pitchFamily="18" charset="0"/>
                      </a:rPr>
                      <m:t>𝑏</m:t>
                    </m:r>
                  </m:oMath>
                </a14:m>
                <a:r>
                  <a:rPr lang="en-US" dirty="0"/>
                  <a:t>.</a:t>
                </a:r>
              </a:p>
            </p:txBody>
          </p:sp>
        </mc:Choice>
        <mc:Fallback xmlns="">
          <p:sp>
            <p:nvSpPr>
              <p:cNvPr id="2" name="Content Placeholder 1">
                <a:extLst>
                  <a:ext uri="{FF2B5EF4-FFF2-40B4-BE49-F238E27FC236}">
                    <a16:creationId xmlns:a16="http://schemas.microsoft.com/office/drawing/2014/main" id="{941BBF90-B078-6248-939E-8EC59BD9A932}"/>
                  </a:ext>
                </a:extLst>
              </p:cNvPr>
              <p:cNvSpPr>
                <a:spLocks noGrp="1" noRot="1" noChangeAspect="1" noMove="1" noResize="1" noEditPoints="1" noAdjustHandles="1" noChangeArrowheads="1" noChangeShapeType="1" noTextEdit="1"/>
              </p:cNvSpPr>
              <p:nvPr>
                <p:ph idx="1"/>
              </p:nvPr>
            </p:nvSpPr>
            <p:spPr>
              <a:blipFill>
                <a:blip r:embed="rId2"/>
                <a:stretch>
                  <a:fillRect l="-1129" t="-2632" r="-75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C88791BC-5439-1B46-B6DC-D894F7EAF075}"/>
              </a:ext>
            </a:extLst>
          </p:cNvPr>
          <p:cNvSpPr>
            <a:spLocks noGrp="1"/>
          </p:cNvSpPr>
          <p:nvPr>
            <p:ph type="ftr" sz="quarter" idx="11"/>
          </p:nvPr>
        </p:nvSpPr>
        <p:spPr/>
        <p:txBody>
          <a:bodyPr/>
          <a:lstStyle/>
          <a:p>
            <a:r>
              <a:rPr lang="en-US" dirty="0"/>
              <a:t>Unit 2 ● Lesson 3</a:t>
            </a:r>
          </a:p>
        </p:txBody>
      </p:sp>
    </p:spTree>
    <p:extLst>
      <p:ext uri="{BB962C8B-B14F-4D97-AF65-F5344CB8AC3E}">
        <p14:creationId xmlns:p14="http://schemas.microsoft.com/office/powerpoint/2010/main" val="1338696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639956-8487-CD4D-95CA-8338839D6B27}"/>
              </a:ext>
            </a:extLst>
          </p:cNvPr>
          <p:cNvSpPr>
            <a:spLocks noGrp="1"/>
          </p:cNvSpPr>
          <p:nvPr>
            <p:ph idx="1"/>
          </p:nvPr>
        </p:nvSpPr>
        <p:spPr/>
        <p:txBody>
          <a:bodyPr/>
          <a:lstStyle/>
          <a:p>
            <a:pPr marL="0" indent="0">
              <a:buNone/>
            </a:pPr>
            <a:r>
              <a:rPr lang="en-US" dirty="0"/>
              <a:t>Independently, working through problem 8.</a:t>
            </a:r>
          </a:p>
        </p:txBody>
      </p:sp>
      <p:sp>
        <p:nvSpPr>
          <p:cNvPr id="3" name="Footer Placeholder 2">
            <a:extLst>
              <a:ext uri="{FF2B5EF4-FFF2-40B4-BE49-F238E27FC236}">
                <a16:creationId xmlns:a16="http://schemas.microsoft.com/office/drawing/2014/main" id="{E7F677CE-54E6-9740-B00C-76EAC1F17CA6}"/>
              </a:ext>
            </a:extLst>
          </p:cNvPr>
          <p:cNvSpPr>
            <a:spLocks noGrp="1"/>
          </p:cNvSpPr>
          <p:nvPr>
            <p:ph type="ftr" sz="quarter" idx="11"/>
          </p:nvPr>
        </p:nvSpPr>
        <p:spPr/>
        <p:txBody>
          <a:bodyPr/>
          <a:lstStyle/>
          <a:p>
            <a:r>
              <a:rPr lang="en-US" dirty="0"/>
              <a:t>Unit 2 ● Lesson 3</a:t>
            </a:r>
          </a:p>
        </p:txBody>
      </p:sp>
      <p:sp>
        <p:nvSpPr>
          <p:cNvPr id="4" name="Title 3">
            <a:extLst>
              <a:ext uri="{FF2B5EF4-FFF2-40B4-BE49-F238E27FC236}">
                <a16:creationId xmlns:a16="http://schemas.microsoft.com/office/drawing/2014/main" id="{E47F5D0A-B40B-2D48-8DCA-567F5430FCD8}"/>
              </a:ext>
            </a:extLst>
          </p:cNvPr>
          <p:cNvSpPr>
            <a:spLocks noGrp="1"/>
          </p:cNvSpPr>
          <p:nvPr>
            <p:ph type="title"/>
          </p:nvPr>
        </p:nvSpPr>
        <p:spPr/>
        <p:txBody>
          <a:bodyPr/>
          <a:lstStyle/>
          <a:p>
            <a:r>
              <a:rPr lang="en-US" dirty="0"/>
              <a:t>Chopping Logs</a:t>
            </a:r>
          </a:p>
        </p:txBody>
      </p:sp>
    </p:spTree>
    <p:extLst>
      <p:ext uri="{BB962C8B-B14F-4D97-AF65-F5344CB8AC3E}">
        <p14:creationId xmlns:p14="http://schemas.microsoft.com/office/powerpoint/2010/main" val="4122025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E67A26-6A2C-2E4A-B15D-640BFFDAE056}"/>
              </a:ext>
            </a:extLst>
          </p:cNvPr>
          <p:cNvSpPr>
            <a:spLocks noGrp="1"/>
          </p:cNvSpPr>
          <p:nvPr>
            <p:ph idx="1"/>
          </p:nvPr>
        </p:nvSpPr>
        <p:spPr/>
        <p:txBody>
          <a:bodyPr/>
          <a:lstStyle/>
          <a:p>
            <a:pPr marL="0" indent="0">
              <a:buNone/>
            </a:pPr>
            <a:r>
              <a:rPr lang="en-US" dirty="0"/>
              <a:t>With a partner, share your thinking on problem 8 and then begin working on problems 8-12.</a:t>
            </a:r>
          </a:p>
        </p:txBody>
      </p:sp>
      <p:sp>
        <p:nvSpPr>
          <p:cNvPr id="3" name="Footer Placeholder 2">
            <a:extLst>
              <a:ext uri="{FF2B5EF4-FFF2-40B4-BE49-F238E27FC236}">
                <a16:creationId xmlns:a16="http://schemas.microsoft.com/office/drawing/2014/main" id="{6271AFE6-6563-BF49-8FDC-0E03E5E00108}"/>
              </a:ext>
            </a:extLst>
          </p:cNvPr>
          <p:cNvSpPr>
            <a:spLocks noGrp="1"/>
          </p:cNvSpPr>
          <p:nvPr>
            <p:ph type="ftr" sz="quarter" idx="11"/>
          </p:nvPr>
        </p:nvSpPr>
        <p:spPr/>
        <p:txBody>
          <a:bodyPr/>
          <a:lstStyle/>
          <a:p>
            <a:r>
              <a:rPr lang="en-US" dirty="0"/>
              <a:t>Unit 2 ● Lesson 3</a:t>
            </a:r>
          </a:p>
        </p:txBody>
      </p:sp>
      <p:sp>
        <p:nvSpPr>
          <p:cNvPr id="4" name="Title 3">
            <a:extLst>
              <a:ext uri="{FF2B5EF4-FFF2-40B4-BE49-F238E27FC236}">
                <a16:creationId xmlns:a16="http://schemas.microsoft.com/office/drawing/2014/main" id="{D7A7AE1C-8647-504A-86D9-7842054DFC2C}"/>
              </a:ext>
            </a:extLst>
          </p:cNvPr>
          <p:cNvSpPr>
            <a:spLocks noGrp="1"/>
          </p:cNvSpPr>
          <p:nvPr>
            <p:ph type="title"/>
          </p:nvPr>
        </p:nvSpPr>
        <p:spPr/>
        <p:txBody>
          <a:bodyPr/>
          <a:lstStyle/>
          <a:p>
            <a:r>
              <a:rPr lang="en-US" dirty="0"/>
              <a:t>Chopping Logs</a:t>
            </a:r>
          </a:p>
        </p:txBody>
      </p:sp>
    </p:spTree>
    <p:extLst>
      <p:ext uri="{BB962C8B-B14F-4D97-AF65-F5344CB8AC3E}">
        <p14:creationId xmlns:p14="http://schemas.microsoft.com/office/powerpoint/2010/main" val="1289943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C830A3B-38BA-194F-A7DB-2C57F6B19144}"/>
                  </a:ext>
                </a:extLst>
              </p:cNvPr>
              <p:cNvSpPr>
                <a:spLocks noGrp="1"/>
              </p:cNvSpPr>
              <p:nvPr>
                <p:ph idx="1"/>
              </p:nvPr>
            </p:nvSpPr>
            <p:spPr/>
            <p:txBody>
              <a:bodyPr/>
              <a:lstStyle/>
              <a:p>
                <a:pPr marL="0" lvl="0" indent="0">
                  <a:buNone/>
                </a:pPr>
                <a:r>
                  <a:rPr lang="en-US" sz="2400" dirty="0"/>
                  <a:t>8. Here are Mary’s examples and their graphs. Test Mary’s theory by trying to write an equivalent equation for each of these graphs that is a vertical shift of </a:t>
                </a:r>
                <a14:m>
                  <m:oMath xmlns:m="http://schemas.openxmlformats.org/officeDocument/2006/math">
                    <m:r>
                      <a:rPr lang="en-US" sz="2400" i="1">
                        <a:latin typeface="Cambria Math" panose="02040503050406030204" pitchFamily="18" charset="0"/>
                      </a:rPr>
                      <m:t>𝑦</m:t>
                    </m:r>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r>
                      <a:rPr lang="en-US" sz="2400" i="1">
                        <a:latin typeface="Cambria Math" panose="02040503050406030204" pitchFamily="18" charset="0"/>
                      </a:rPr>
                      <m:t>𝑥</m:t>
                    </m:r>
                  </m:oMath>
                </a14:m>
                <a:r>
                  <a:rPr lang="en-US" sz="2400" dirty="0"/>
                  <a:t>.</a:t>
                </a:r>
              </a:p>
              <a:p>
                <a:pPr marL="0" indent="0">
                  <a:buNone/>
                </a:pPr>
                <a:r>
                  <a:rPr lang="en-US" sz="2400" dirty="0"/>
                  <a:t>a. </a:t>
                </a:r>
                <a14:m>
                  <m:oMath xmlns:m="http://schemas.openxmlformats.org/officeDocument/2006/math">
                    <m:r>
                      <a:rPr lang="en-US" sz="2400" i="1">
                        <a:latin typeface="Cambria Math" panose="02040503050406030204" pitchFamily="18" charset="0"/>
                      </a:rPr>
                      <m:t>𝑦</m:t>
                    </m:r>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𝑥</m:t>
                            </m:r>
                          </m:num>
                          <m:den>
                            <m:r>
                              <a:rPr lang="en-US" sz="2400" i="1">
                                <a:latin typeface="Cambria Math" panose="02040503050406030204" pitchFamily="18" charset="0"/>
                              </a:rPr>
                              <m:t>4</m:t>
                            </m:r>
                          </m:den>
                        </m:f>
                      </m:e>
                    </m:d>
                  </m:oMath>
                </a14:m>
                <a:r>
                  <a:rPr lang="en-US" sz="2400" dirty="0"/>
                  <a:t>				b. </a:t>
                </a:r>
                <a14:m>
                  <m:oMath xmlns:m="http://schemas.openxmlformats.org/officeDocument/2006/math">
                    <m:r>
                      <a:rPr lang="en-US" sz="2400" i="1">
                        <a:latin typeface="Cambria Math" panose="02040503050406030204" pitchFamily="18" charset="0"/>
                      </a:rPr>
                      <m:t>𝑦</m:t>
                    </m:r>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𝑥</m:t>
                            </m:r>
                          </m:num>
                          <m:den>
                            <m:r>
                              <a:rPr lang="en-US" sz="2400" i="1">
                                <a:latin typeface="Cambria Math" panose="02040503050406030204" pitchFamily="18" charset="0"/>
                              </a:rPr>
                              <m:t>8</m:t>
                            </m:r>
                          </m:den>
                        </m:f>
                      </m:e>
                    </m:d>
                  </m:oMath>
                </a14:m>
                <a:endParaRPr lang="en-US" sz="2400" dirty="0"/>
              </a:p>
              <a:p>
                <a:pPr marL="0" lvl="0" indent="0">
                  <a:buNone/>
                </a:pPr>
                <a:r>
                  <a:rPr lang="en-US" sz="2400" dirty="0"/>
                  <a:t>Equivalent Equation:			Equivalent Equation:</a:t>
                </a:r>
              </a:p>
              <a:p>
                <a:endParaRPr lang="en-US" dirty="0"/>
              </a:p>
            </p:txBody>
          </p:sp>
        </mc:Choice>
        <mc:Fallback xmlns="">
          <p:sp>
            <p:nvSpPr>
              <p:cNvPr id="2" name="Content Placeholder 1">
                <a:extLst>
                  <a:ext uri="{FF2B5EF4-FFF2-40B4-BE49-F238E27FC236}">
                    <a16:creationId xmlns:a16="http://schemas.microsoft.com/office/drawing/2014/main" id="{BC830A3B-38BA-194F-A7DB-2C57F6B19144}"/>
                  </a:ext>
                </a:extLst>
              </p:cNvPr>
              <p:cNvSpPr>
                <a:spLocks noGrp="1" noRot="1" noChangeAspect="1" noMove="1" noResize="1" noEditPoints="1" noAdjustHandles="1" noChangeArrowheads="1" noChangeShapeType="1" noTextEdit="1"/>
              </p:cNvSpPr>
              <p:nvPr>
                <p:ph idx="1"/>
              </p:nvPr>
            </p:nvSpPr>
            <p:spPr>
              <a:blipFill>
                <a:blip r:embed="rId3"/>
                <a:stretch>
                  <a:fillRect l="-844" t="-204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03D8AC18-961B-6A4D-ACB4-37F4CECA7955}"/>
              </a:ext>
            </a:extLst>
          </p:cNvPr>
          <p:cNvSpPr>
            <a:spLocks noGrp="1"/>
          </p:cNvSpPr>
          <p:nvPr>
            <p:ph type="ftr" sz="quarter" idx="11"/>
          </p:nvPr>
        </p:nvSpPr>
        <p:spPr/>
        <p:txBody>
          <a:bodyPr/>
          <a:lstStyle/>
          <a:p>
            <a:r>
              <a:rPr lang="en-US" dirty="0"/>
              <a:t>Unit 2 ● Lesson 3</a:t>
            </a:r>
          </a:p>
        </p:txBody>
      </p:sp>
      <p:sp>
        <p:nvSpPr>
          <p:cNvPr id="4" name="Title 3">
            <a:extLst>
              <a:ext uri="{FF2B5EF4-FFF2-40B4-BE49-F238E27FC236}">
                <a16:creationId xmlns:a16="http://schemas.microsoft.com/office/drawing/2014/main" id="{F1A4755A-632B-AE4E-822D-5D96876846CC}"/>
              </a:ext>
            </a:extLst>
          </p:cNvPr>
          <p:cNvSpPr>
            <a:spLocks noGrp="1"/>
          </p:cNvSpPr>
          <p:nvPr>
            <p:ph type="title"/>
          </p:nvPr>
        </p:nvSpPr>
        <p:spPr/>
        <p:txBody>
          <a:bodyPr/>
          <a:lstStyle/>
          <a:p>
            <a:r>
              <a:rPr lang="en-US" dirty="0"/>
              <a:t>Chopping Log</a:t>
            </a:r>
          </a:p>
        </p:txBody>
      </p:sp>
      <p:pic>
        <p:nvPicPr>
          <p:cNvPr id="5" name="Picture">
            <a:extLst>
              <a:ext uri="{FF2B5EF4-FFF2-40B4-BE49-F238E27FC236}">
                <a16:creationId xmlns:a16="http://schemas.microsoft.com/office/drawing/2014/main" id="{52D1220B-9F32-7442-8CB1-E3FEEAC65A6D}"/>
              </a:ext>
            </a:extLst>
          </p:cNvPr>
          <p:cNvPicPr/>
          <p:nvPr/>
        </p:nvPicPr>
        <p:blipFill>
          <a:blip r:embed="rId4"/>
          <a:stretch>
            <a:fillRect/>
          </a:stretch>
        </p:blipFill>
        <p:spPr bwMode="auto">
          <a:xfrm>
            <a:off x="738249" y="3703013"/>
            <a:ext cx="3437966" cy="2175669"/>
          </a:xfrm>
          <a:prstGeom prst="rect">
            <a:avLst/>
          </a:prstGeom>
          <a:noFill/>
          <a:ln w="9525">
            <a:noFill/>
            <a:headEnd/>
            <a:tailEnd/>
          </a:ln>
        </p:spPr>
      </p:pic>
      <p:pic>
        <p:nvPicPr>
          <p:cNvPr id="6" name="Picture">
            <a:extLst>
              <a:ext uri="{FF2B5EF4-FFF2-40B4-BE49-F238E27FC236}">
                <a16:creationId xmlns:a16="http://schemas.microsoft.com/office/drawing/2014/main" id="{34A33B78-DCAC-3C4E-BC36-BF95F63B9843}"/>
              </a:ext>
            </a:extLst>
          </p:cNvPr>
          <p:cNvPicPr/>
          <p:nvPr/>
        </p:nvPicPr>
        <p:blipFill>
          <a:blip r:embed="rId5"/>
          <a:stretch>
            <a:fillRect/>
          </a:stretch>
        </p:blipFill>
        <p:spPr bwMode="auto">
          <a:xfrm>
            <a:off x="6242855" y="3703013"/>
            <a:ext cx="3528941" cy="2175669"/>
          </a:xfrm>
          <a:prstGeom prst="rect">
            <a:avLst/>
          </a:prstGeom>
          <a:noFill/>
          <a:ln w="9525">
            <a:noFill/>
            <a:headEnd/>
            <a:tailEnd/>
          </a:ln>
        </p:spPr>
      </p:pic>
    </p:spTree>
    <p:extLst>
      <p:ext uri="{BB962C8B-B14F-4D97-AF65-F5344CB8AC3E}">
        <p14:creationId xmlns:p14="http://schemas.microsoft.com/office/powerpoint/2010/main" val="3154065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63B4EF2-2A36-9A48-B768-2F98F0A49B25}"/>
              </a:ext>
            </a:extLst>
          </p:cNvPr>
          <p:cNvSpPr>
            <a:spLocks noGrp="1"/>
          </p:cNvSpPr>
          <p:nvPr>
            <p:ph idx="1"/>
          </p:nvPr>
        </p:nvSpPr>
        <p:spPr/>
        <p:txBody>
          <a:bodyPr/>
          <a:lstStyle/>
          <a:p>
            <a:pPr marL="0" lvl="0" indent="0">
              <a:buNone/>
            </a:pPr>
            <a:r>
              <a:rPr lang="en-US" dirty="0"/>
              <a:t>9. Use these examples to write a rule for division inside the argument of a logarithm that is like the rule that Mary wrote for multiplication inside a logarithm.</a:t>
            </a:r>
          </a:p>
          <a:p>
            <a:pPr marL="0" lvl="0" indent="0">
              <a:buNone/>
            </a:pPr>
            <a:br>
              <a:rPr lang="en-US" dirty="0"/>
            </a:br>
            <a:br>
              <a:rPr lang="en-US" dirty="0"/>
            </a:br>
            <a:endParaRPr lang="en-US" dirty="0"/>
          </a:p>
          <a:p>
            <a:pPr marL="0" lvl="0" indent="0">
              <a:buNone/>
            </a:pPr>
            <a:r>
              <a:rPr lang="en-US" dirty="0"/>
              <a:t>10. Is this statement true? If it is, give some examples that illustrate why it works. If it is not true provide a counterexample.</a:t>
            </a:r>
          </a:p>
          <a:p>
            <a:endParaRPr lang="en-US" dirty="0"/>
          </a:p>
        </p:txBody>
      </p:sp>
      <p:sp>
        <p:nvSpPr>
          <p:cNvPr id="3" name="Footer Placeholder 2">
            <a:extLst>
              <a:ext uri="{FF2B5EF4-FFF2-40B4-BE49-F238E27FC236}">
                <a16:creationId xmlns:a16="http://schemas.microsoft.com/office/drawing/2014/main" id="{A46214D2-4AFA-E44C-A9F6-76DEA564AA77}"/>
              </a:ext>
            </a:extLst>
          </p:cNvPr>
          <p:cNvSpPr>
            <a:spLocks noGrp="1"/>
          </p:cNvSpPr>
          <p:nvPr>
            <p:ph type="ftr" sz="quarter" idx="11"/>
          </p:nvPr>
        </p:nvSpPr>
        <p:spPr/>
        <p:txBody>
          <a:bodyPr/>
          <a:lstStyle/>
          <a:p>
            <a:r>
              <a:rPr lang="en-US" dirty="0"/>
              <a:t>Unit 2 ● Lesson 3</a:t>
            </a:r>
          </a:p>
        </p:txBody>
      </p:sp>
      <p:sp>
        <p:nvSpPr>
          <p:cNvPr id="5" name="Title 4">
            <a:extLst>
              <a:ext uri="{FF2B5EF4-FFF2-40B4-BE49-F238E27FC236}">
                <a16:creationId xmlns:a16="http://schemas.microsoft.com/office/drawing/2014/main" id="{D5CD09BD-976A-034D-BD58-95A3C4097110}"/>
              </a:ext>
            </a:extLst>
          </p:cNvPr>
          <p:cNvSpPr>
            <a:spLocks noGrp="1"/>
          </p:cNvSpPr>
          <p:nvPr>
            <p:ph type="title"/>
          </p:nvPr>
        </p:nvSpPr>
        <p:spPr/>
        <p:txBody>
          <a:bodyPr/>
          <a:lstStyle/>
          <a:p>
            <a:r>
              <a:rPr lang="en-US" dirty="0"/>
              <a:t>Chopping Logs</a:t>
            </a:r>
          </a:p>
        </p:txBody>
      </p:sp>
    </p:spTree>
    <p:extLst>
      <p:ext uri="{BB962C8B-B14F-4D97-AF65-F5344CB8AC3E}">
        <p14:creationId xmlns:p14="http://schemas.microsoft.com/office/powerpoint/2010/main" val="604248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3253D40E-04FB-8140-B524-FBBA6F033495}"/>
                  </a:ext>
                </a:extLst>
              </p:cNvPr>
              <p:cNvSpPr>
                <a:spLocks noGrp="1"/>
              </p:cNvSpPr>
              <p:nvPr>
                <p:ph idx="1"/>
              </p:nvPr>
            </p:nvSpPr>
            <p:spPr/>
            <p:txBody>
              <a:bodyPr>
                <a:normAutofit lnSpcReduction="10000"/>
              </a:bodyPr>
              <a:lstStyle/>
              <a:p>
                <a:pPr marL="0" indent="0">
                  <a:buNone/>
                </a:pPr>
                <a:r>
                  <a:rPr lang="en-US" b="1" dirty="0"/>
                  <a:t>Abe</a:t>
                </a:r>
                <a:r>
                  <a:rPr lang="en-US" dirty="0"/>
                  <a:t>: Before we win the Nobel Prize for mathematics, I suppose that we need to think about whether or not these rules work for any base.</a:t>
                </a:r>
              </a:p>
              <a:p>
                <a:pPr marL="0" lvl="0" indent="0">
                  <a:buNone/>
                </a:pPr>
                <a:r>
                  <a:rPr lang="en-US" dirty="0"/>
                  <a:t>12. The three rules, written for any base </a:t>
                </a:r>
                <a14:m>
                  <m:oMath xmlns:m="http://schemas.openxmlformats.org/officeDocument/2006/math">
                    <m:r>
                      <a:rPr lang="en-US" i="1">
                        <a:latin typeface="Cambria Math" panose="02040503050406030204" pitchFamily="18" charset="0"/>
                      </a:rPr>
                      <m:t>𝑏</m:t>
                    </m:r>
                    <m:r>
                      <a:rPr lang="en-US">
                        <a:latin typeface="Cambria Math" panose="02040503050406030204" pitchFamily="18" charset="0"/>
                      </a:rPr>
                      <m:t>&gt;</m:t>
                    </m:r>
                    <m:r>
                      <a:rPr lang="en-US" i="1">
                        <a:latin typeface="Cambria Math" panose="02040503050406030204" pitchFamily="18" charset="0"/>
                      </a:rPr>
                      <m:t>1</m:t>
                    </m:r>
                  </m:oMath>
                </a14:m>
                <a:r>
                  <a:rPr lang="en-US" dirty="0"/>
                  <a:t> are:</a:t>
                </a:r>
              </a:p>
              <a:p>
                <a:pPr marL="457200" lvl="1" indent="0">
                  <a:buNone/>
                </a:pPr>
                <a:r>
                  <a:rPr lang="en-US" b="1" dirty="0"/>
                  <a:t>Logarithm of a Product Rule: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𝑏</m:t>
                        </m:r>
                      </m:sub>
                    </m:sSub>
                    <m:r>
                      <a:rPr lang="en-US" i="1">
                        <a:latin typeface="Cambria Math" panose="02040503050406030204" pitchFamily="18" charset="0"/>
                      </a:rPr>
                      <m:t>𝑥𝑦</m:t>
                    </m:r>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𝑏</m:t>
                        </m:r>
                      </m:sub>
                    </m:sSub>
                    <m:r>
                      <a:rPr lang="en-US" i="1">
                        <a:latin typeface="Cambria Math" panose="02040503050406030204" pitchFamily="18" charset="0"/>
                      </a:rPr>
                      <m:t>𝑥</m:t>
                    </m:r>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𝑏</m:t>
                        </m:r>
                      </m:sub>
                    </m:sSub>
                    <m:r>
                      <a:rPr lang="en-US" i="1">
                        <a:latin typeface="Cambria Math" panose="02040503050406030204" pitchFamily="18" charset="0"/>
                      </a:rPr>
                      <m:t>𝑦</m:t>
                    </m:r>
                  </m:oMath>
                </a14:m>
                <a:endParaRPr lang="en-US" dirty="0"/>
              </a:p>
              <a:p>
                <a:pPr marL="457200" lvl="1" indent="0">
                  <a:buNone/>
                </a:pPr>
                <a:r>
                  <a:rPr lang="en-US" b="1" dirty="0"/>
                  <a:t>Logarithm of a Quotient Rule: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𝑏</m:t>
                        </m:r>
                      </m:sub>
                    </m:sSub>
                    <m:f>
                      <m:fPr>
                        <m:ctrlPr>
                          <a:rPr lang="en-US" i="1">
                            <a:latin typeface="Cambria Math" panose="02040503050406030204" pitchFamily="18" charset="0"/>
                          </a:rPr>
                        </m:ctrlPr>
                      </m:fPr>
                      <m:num>
                        <m:r>
                          <a:rPr lang="en-US" i="1">
                            <a:latin typeface="Cambria Math" panose="02040503050406030204" pitchFamily="18" charset="0"/>
                          </a:rPr>
                          <m:t>𝑥</m:t>
                        </m:r>
                      </m:num>
                      <m:den>
                        <m:r>
                          <a:rPr lang="en-US" i="1">
                            <a:latin typeface="Cambria Math" panose="02040503050406030204" pitchFamily="18" charset="0"/>
                          </a:rPr>
                          <m:t>𝑦</m:t>
                        </m:r>
                      </m:den>
                    </m:f>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𝑏</m:t>
                        </m:r>
                      </m:sub>
                    </m:sSub>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𝑏</m:t>
                        </m:r>
                      </m:sub>
                    </m:sSub>
                    <m:r>
                      <a:rPr lang="en-US" i="1">
                        <a:latin typeface="Cambria Math" panose="02040503050406030204" pitchFamily="18" charset="0"/>
                      </a:rPr>
                      <m:t>𝑦</m:t>
                    </m:r>
                  </m:oMath>
                </a14:m>
                <a:endParaRPr lang="en-US" dirty="0"/>
              </a:p>
              <a:p>
                <a:pPr marL="457200" lvl="1" indent="0">
                  <a:buNone/>
                </a:pPr>
                <a:r>
                  <a:rPr lang="en-US" b="1" dirty="0"/>
                  <a:t>Logarithm of a Power Rule: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𝑏</m:t>
                        </m:r>
                      </m:sub>
                    </m:sSub>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𝑘</m:t>
                        </m:r>
                      </m:sup>
                    </m:sSup>
                    <m:r>
                      <a:rPr lang="en-US">
                        <a:latin typeface="Cambria Math" panose="02040503050406030204" pitchFamily="18" charset="0"/>
                      </a:rPr>
                      <m:t>=</m:t>
                    </m:r>
                    <m:r>
                      <a:rPr lang="en-US" i="1">
                        <a:latin typeface="Cambria Math" panose="02040503050406030204" pitchFamily="18" charset="0"/>
                      </a:rPr>
                      <m:t>𝑘</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𝑏</m:t>
                        </m:r>
                      </m:sub>
                    </m:sSub>
                    <m:r>
                      <a:rPr lang="en-US" i="1">
                        <a:latin typeface="Cambria Math" panose="02040503050406030204" pitchFamily="18" charset="0"/>
                      </a:rPr>
                      <m:t>𝑥</m:t>
                    </m:r>
                  </m:oMath>
                </a14:m>
                <a:endParaRPr lang="en-US" dirty="0"/>
              </a:p>
              <a:p>
                <a:pPr marL="0" lvl="0" indent="0">
                  <a:buNone/>
                </a:pPr>
                <a:endParaRPr lang="en-US" dirty="0"/>
              </a:p>
              <a:p>
                <a:pPr marL="0" lvl="0" indent="0">
                  <a:buNone/>
                </a:pPr>
                <a:r>
                  <a:rPr lang="en-US" dirty="0"/>
                  <a:t>Make an argument for why these rules will work in any base </a:t>
                </a:r>
              </a:p>
              <a:p>
                <a:pPr marL="0" lvl="0" indent="0">
                  <a:buNone/>
                </a:pPr>
                <a14:m>
                  <m:oMath xmlns:m="http://schemas.openxmlformats.org/officeDocument/2006/math">
                    <m:r>
                      <a:rPr lang="en-US" i="1">
                        <a:latin typeface="Cambria Math" panose="02040503050406030204" pitchFamily="18" charset="0"/>
                      </a:rPr>
                      <m:t>𝑏</m:t>
                    </m:r>
                    <m:r>
                      <a:rPr lang="en-US">
                        <a:latin typeface="Cambria Math" panose="02040503050406030204" pitchFamily="18" charset="0"/>
                      </a:rPr>
                      <m:t>&gt;</m:t>
                    </m:r>
                    <m:r>
                      <a:rPr lang="en-US" i="1">
                        <a:latin typeface="Cambria Math" panose="02040503050406030204" pitchFamily="18" charset="0"/>
                      </a:rPr>
                      <m:t>1</m:t>
                    </m:r>
                  </m:oMath>
                </a14:m>
                <a:r>
                  <a:rPr lang="en-US" dirty="0"/>
                  <a:t> if they work for base 2.</a:t>
                </a:r>
              </a:p>
              <a:p>
                <a:endParaRPr lang="en-US" dirty="0"/>
              </a:p>
            </p:txBody>
          </p:sp>
        </mc:Choice>
        <mc:Fallback>
          <p:sp>
            <p:nvSpPr>
              <p:cNvPr id="2" name="Content Placeholder 1">
                <a:extLst>
                  <a:ext uri="{FF2B5EF4-FFF2-40B4-BE49-F238E27FC236}">
                    <a16:creationId xmlns:a16="http://schemas.microsoft.com/office/drawing/2014/main" id="{3253D40E-04FB-8140-B524-FBBA6F033495}"/>
                  </a:ext>
                </a:extLst>
              </p:cNvPr>
              <p:cNvSpPr>
                <a:spLocks noGrp="1" noRot="1" noChangeAspect="1" noMove="1" noResize="1" noEditPoints="1" noAdjustHandles="1" noChangeArrowheads="1" noChangeShapeType="1" noTextEdit="1"/>
              </p:cNvSpPr>
              <p:nvPr>
                <p:ph idx="1"/>
              </p:nvPr>
            </p:nvSpPr>
            <p:spPr>
              <a:blipFill>
                <a:blip r:embed="rId2"/>
                <a:stretch>
                  <a:fillRect l="-1206" t="-3207" b="-875"/>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718E8AFE-40B4-BF41-96E3-3D76B8354612}"/>
              </a:ext>
            </a:extLst>
          </p:cNvPr>
          <p:cNvSpPr>
            <a:spLocks noGrp="1"/>
          </p:cNvSpPr>
          <p:nvPr>
            <p:ph type="ftr" sz="quarter" idx="11"/>
          </p:nvPr>
        </p:nvSpPr>
        <p:spPr/>
        <p:txBody>
          <a:bodyPr/>
          <a:lstStyle/>
          <a:p>
            <a:r>
              <a:rPr lang="en-US" dirty="0"/>
              <a:t>Unit 2 ● Lesson 3</a:t>
            </a:r>
          </a:p>
        </p:txBody>
      </p:sp>
      <p:sp>
        <p:nvSpPr>
          <p:cNvPr id="4" name="Title 3">
            <a:extLst>
              <a:ext uri="{FF2B5EF4-FFF2-40B4-BE49-F238E27FC236}">
                <a16:creationId xmlns:a16="http://schemas.microsoft.com/office/drawing/2014/main" id="{0D9C9D11-7C2E-894B-963C-8B70F9196B67}"/>
              </a:ext>
            </a:extLst>
          </p:cNvPr>
          <p:cNvSpPr>
            <a:spLocks noGrp="1"/>
          </p:cNvSpPr>
          <p:nvPr>
            <p:ph type="title"/>
          </p:nvPr>
        </p:nvSpPr>
        <p:spPr/>
        <p:txBody>
          <a:bodyPr/>
          <a:lstStyle/>
          <a:p>
            <a:r>
              <a:rPr lang="en-US" dirty="0"/>
              <a:t>Chopping Logs</a:t>
            </a:r>
          </a:p>
        </p:txBody>
      </p:sp>
    </p:spTree>
    <p:extLst>
      <p:ext uri="{BB962C8B-B14F-4D97-AF65-F5344CB8AC3E}">
        <p14:creationId xmlns:p14="http://schemas.microsoft.com/office/powerpoint/2010/main" val="19916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40FD358-24F7-CE49-877F-380DDDE7860A}"/>
                  </a:ext>
                </a:extLst>
              </p:cNvPr>
              <p:cNvSpPr>
                <a:spLocks noGrp="1"/>
              </p:cNvSpPr>
              <p:nvPr>
                <p:ph idx="1"/>
              </p:nvPr>
            </p:nvSpPr>
            <p:spPr/>
            <p:txBody>
              <a:bodyPr/>
              <a:lstStyle/>
              <a:p>
                <a:pPr marL="0" indent="0">
                  <a:buNone/>
                </a:pPr>
                <a:r>
                  <a:rPr lang="en-US" dirty="0"/>
                  <a:t>Find an example that demonstrates the logarithm rules in bases other than base </a:t>
                </a:r>
                <a14:m>
                  <m:oMath xmlns:m="http://schemas.openxmlformats.org/officeDocument/2006/math">
                    <m:r>
                      <a:rPr lang="en-US" i="1">
                        <a:latin typeface="Cambria Math" panose="02040503050406030204" pitchFamily="18" charset="0"/>
                      </a:rPr>
                      <m:t>2</m:t>
                    </m:r>
                  </m:oMath>
                </a14:m>
                <a:r>
                  <a:rPr lang="en-US" dirty="0"/>
                  <a:t>. For instance, an illustration of the Logarithm of a Product Rule in base </a:t>
                </a:r>
                <a14:m>
                  <m:oMath xmlns:m="http://schemas.openxmlformats.org/officeDocument/2006/math">
                    <m:r>
                      <a:rPr lang="en-US" i="1">
                        <a:latin typeface="Cambria Math" panose="02040503050406030204" pitchFamily="18" charset="0"/>
                      </a:rPr>
                      <m:t>3</m:t>
                    </m:r>
                  </m:oMath>
                </a14:m>
                <a:r>
                  <a:rPr lang="en-US" dirty="0"/>
                  <a:t> might be:</a:t>
                </a:r>
              </a:p>
              <a:p>
                <a:pPr marL="0" indent="0">
                  <a:buNone/>
                </a:pP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3</m:t>
                        </m:r>
                      </m:sub>
                    </m:sSub>
                    <m:r>
                      <a:rPr lang="en-US" i="1">
                        <a:latin typeface="Cambria Math" panose="02040503050406030204" pitchFamily="18" charset="0"/>
                      </a:rPr>
                      <m:t>27</m:t>
                    </m:r>
                    <m:r>
                      <a:rPr lang="en-US">
                        <a:latin typeface="Cambria Math" panose="02040503050406030204" pitchFamily="18" charset="0"/>
                      </a:rPr>
                      <m:t>=</m:t>
                    </m:r>
                    <m:r>
                      <a:rPr lang="en-US" i="1">
                        <a:latin typeface="Cambria Math" panose="02040503050406030204" pitchFamily="18" charset="0"/>
                      </a:rPr>
                      <m:t>3</m:t>
                    </m:r>
                  </m:oMath>
                </a14:m>
                <a:r>
                  <a:rPr lang="en-US" dirty="0"/>
                  <a:t> and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3</m:t>
                        </m:r>
                      </m:sub>
                    </m:sSub>
                    <m:d>
                      <m:dPr>
                        <m:ctrlPr>
                          <a:rPr lang="en-US" i="1">
                            <a:latin typeface="Cambria Math" panose="02040503050406030204" pitchFamily="18" charset="0"/>
                          </a:rPr>
                        </m:ctrlPr>
                      </m:dPr>
                      <m:e>
                        <m:r>
                          <a:rPr lang="en-US" i="1">
                            <a:latin typeface="Cambria Math" panose="02040503050406030204" pitchFamily="18" charset="0"/>
                          </a:rPr>
                          <m:t>3</m:t>
                        </m:r>
                        <m:r>
                          <a:rPr lang="en-US">
                            <a:latin typeface="Cambria Math" panose="02040503050406030204" pitchFamily="18" charset="0"/>
                          </a:rPr>
                          <m:t>⋅</m:t>
                        </m:r>
                        <m:r>
                          <a:rPr lang="en-US" i="1">
                            <a:latin typeface="Cambria Math" panose="02040503050406030204" pitchFamily="18" charset="0"/>
                          </a:rPr>
                          <m:t>9</m:t>
                        </m:r>
                      </m:e>
                    </m:d>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3</m:t>
                        </m:r>
                      </m:sub>
                    </m:sSub>
                    <m:r>
                      <a:rPr lang="en-US" i="1">
                        <a:latin typeface="Cambria Math" panose="02040503050406030204" pitchFamily="18" charset="0"/>
                      </a:rPr>
                      <m:t>3</m:t>
                    </m:r>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3</m:t>
                        </m:r>
                      </m:sub>
                    </m:sSub>
                    <m:r>
                      <a:rPr lang="en-US" i="1">
                        <a:latin typeface="Cambria Math" panose="02040503050406030204" pitchFamily="18" charset="0"/>
                      </a:rPr>
                      <m:t>9</m:t>
                    </m:r>
                    <m:r>
                      <a:rPr lang="en-US">
                        <a:latin typeface="Cambria Math" panose="02040503050406030204" pitchFamily="18" charset="0"/>
                      </a:rPr>
                      <m:t>=</m:t>
                    </m:r>
                    <m:r>
                      <a:rPr lang="en-US" i="1">
                        <a:latin typeface="Cambria Math" panose="02040503050406030204" pitchFamily="18" charset="0"/>
                      </a:rPr>
                      <m:t>1</m:t>
                    </m:r>
                    <m:r>
                      <a:rPr lang="en-US">
                        <a:latin typeface="Cambria Math" panose="02040503050406030204" pitchFamily="18" charset="0"/>
                      </a:rPr>
                      <m:t>+</m:t>
                    </m:r>
                    <m:r>
                      <a:rPr lang="en-US" i="1">
                        <a:latin typeface="Cambria Math" panose="02040503050406030204" pitchFamily="18" charset="0"/>
                      </a:rPr>
                      <m:t>2</m:t>
                    </m:r>
                    <m:r>
                      <a:rPr lang="en-US">
                        <a:latin typeface="Cambria Math" panose="02040503050406030204" pitchFamily="18" charset="0"/>
                      </a:rPr>
                      <m:t>=</m:t>
                    </m:r>
                    <m:r>
                      <a:rPr lang="en-US" i="1">
                        <a:latin typeface="Cambria Math" panose="02040503050406030204" pitchFamily="18" charset="0"/>
                      </a:rPr>
                      <m:t>3</m:t>
                    </m:r>
                  </m:oMath>
                </a14:m>
                <a:endParaRPr lang="en-US" dirty="0"/>
              </a:p>
              <a:p>
                <a:endParaRPr lang="en-US" dirty="0"/>
              </a:p>
            </p:txBody>
          </p:sp>
        </mc:Choice>
        <mc:Fallback xmlns="">
          <p:sp>
            <p:nvSpPr>
              <p:cNvPr id="2" name="Content Placeholder 1">
                <a:extLst>
                  <a:ext uri="{FF2B5EF4-FFF2-40B4-BE49-F238E27FC236}">
                    <a16:creationId xmlns:a16="http://schemas.microsoft.com/office/drawing/2014/main" id="{F40FD358-24F7-CE49-877F-380DDDE7860A}"/>
                  </a:ext>
                </a:extLst>
              </p:cNvPr>
              <p:cNvSpPr>
                <a:spLocks noGrp="1" noRot="1" noChangeAspect="1" noMove="1" noResize="1" noEditPoints="1" noAdjustHandles="1" noChangeArrowheads="1" noChangeShapeType="1" noTextEdit="1"/>
              </p:cNvSpPr>
              <p:nvPr>
                <p:ph idx="1"/>
              </p:nvPr>
            </p:nvSpPr>
            <p:spPr>
              <a:blipFill>
                <a:blip r:embed="rId2"/>
                <a:stretch>
                  <a:fillRect l="-1206" t="-184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F04AE987-8DB5-BE49-A109-C9F53467B306}"/>
              </a:ext>
            </a:extLst>
          </p:cNvPr>
          <p:cNvSpPr>
            <a:spLocks noGrp="1"/>
          </p:cNvSpPr>
          <p:nvPr>
            <p:ph type="ftr" sz="quarter" idx="11"/>
          </p:nvPr>
        </p:nvSpPr>
        <p:spPr/>
        <p:txBody>
          <a:bodyPr/>
          <a:lstStyle/>
          <a:p>
            <a:r>
              <a:rPr lang="en-US" dirty="0"/>
              <a:t>Unit 2 ● Lesson 3</a:t>
            </a:r>
          </a:p>
        </p:txBody>
      </p:sp>
    </p:spTree>
    <p:extLst>
      <p:ext uri="{BB962C8B-B14F-4D97-AF65-F5344CB8AC3E}">
        <p14:creationId xmlns:p14="http://schemas.microsoft.com/office/powerpoint/2010/main" val="2958789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B89743-491F-8245-BB07-9A2BDB11C0AC}"/>
              </a:ext>
            </a:extLst>
          </p:cNvPr>
          <p:cNvSpPr>
            <a:spLocks noGrp="1"/>
          </p:cNvSpPr>
          <p:nvPr>
            <p:ph idx="1"/>
          </p:nvPr>
        </p:nvSpPr>
        <p:spPr/>
        <p:txBody>
          <a:bodyPr/>
          <a:lstStyle/>
          <a:p>
            <a:pPr marL="0" indent="0">
              <a:buNone/>
            </a:pPr>
            <a:r>
              <a:rPr lang="en-US" dirty="0"/>
              <a:t>Properties of Logarithms:</a:t>
            </a:r>
          </a:p>
          <a:p>
            <a:pPr marL="0" indent="0">
              <a:buNone/>
            </a:pPr>
            <a:endParaRPr lang="en-US" dirty="0"/>
          </a:p>
        </p:txBody>
      </p:sp>
      <p:sp>
        <p:nvSpPr>
          <p:cNvPr id="3" name="Footer Placeholder 2">
            <a:extLst>
              <a:ext uri="{FF2B5EF4-FFF2-40B4-BE49-F238E27FC236}">
                <a16:creationId xmlns:a16="http://schemas.microsoft.com/office/drawing/2014/main" id="{199BBD68-30F5-B748-A6D8-D927BF0FE4BB}"/>
              </a:ext>
            </a:extLst>
          </p:cNvPr>
          <p:cNvSpPr>
            <a:spLocks noGrp="1"/>
          </p:cNvSpPr>
          <p:nvPr>
            <p:ph type="ftr" sz="quarter" idx="11"/>
          </p:nvPr>
        </p:nvSpPr>
        <p:spPr/>
        <p:txBody>
          <a:bodyPr/>
          <a:lstStyle/>
          <a:p>
            <a:r>
              <a:rPr lang="en-US" dirty="0"/>
              <a:t>Unit 2 ● Lesson 3</a:t>
            </a:r>
          </a:p>
        </p:txBody>
      </p:sp>
    </p:spTree>
    <p:extLst>
      <p:ext uri="{BB962C8B-B14F-4D97-AF65-F5344CB8AC3E}">
        <p14:creationId xmlns:p14="http://schemas.microsoft.com/office/powerpoint/2010/main" val="1081650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D7768B7-F4B5-4D46-9EC4-70F020C52BCD}"/>
                  </a:ext>
                </a:extLst>
              </p:cNvPr>
              <p:cNvSpPr>
                <a:spLocks noGrp="1"/>
              </p:cNvSpPr>
              <p:nvPr>
                <p:ph idx="1"/>
              </p:nvPr>
            </p:nvSpPr>
            <p:spPr/>
            <p:txBody>
              <a:bodyPr/>
              <a:lstStyle/>
              <a:p>
                <a:pPr marL="0" indent="0">
                  <a:buNone/>
                </a:pPr>
                <a:r>
                  <a:rPr lang="en-US" dirty="0"/>
                  <a:t>Use the graph to write an equivalent equation for each of the following:</a:t>
                </a:r>
              </a:p>
              <a:p>
                <a:pPr marL="0" indent="0">
                  <a:buNone/>
                </a:pPr>
                <a:r>
                  <a:rPr lang="en-US" b="0" dirty="0"/>
                  <a:t>a.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𝑙𝑜𝑔</m:t>
                        </m:r>
                      </m:e>
                      <m:sub>
                        <m:r>
                          <a:rPr lang="en-US" b="0" i="1" smtClean="0">
                            <a:latin typeface="Cambria Math" panose="02040503050406030204" pitchFamily="18" charset="0"/>
                          </a:rPr>
                          <m:t>2</m:t>
                        </m:r>
                      </m:sub>
                    </m:sSub>
                    <m:r>
                      <a:rPr lang="en-US" b="0" i="1" smtClean="0">
                        <a:latin typeface="Cambria Math" panose="02040503050406030204" pitchFamily="18" charset="0"/>
                      </a:rPr>
                      <m:t>(32</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 g</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𝑙𝑜𝑔</m:t>
                        </m:r>
                      </m:e>
                      <m:sub>
                        <m:r>
                          <a:rPr lang="en-US" i="1">
                            <a:latin typeface="Cambria Math" panose="02040503050406030204" pitchFamily="18" charset="0"/>
                          </a:rPr>
                          <m:t>2</m:t>
                        </m:r>
                      </m:sub>
                    </m:sSub>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𝑥</m:t>
                            </m:r>
                          </m:num>
                          <m:den>
                            <m:r>
                              <a:rPr lang="en-US" b="0" i="1" smtClean="0">
                                <a:latin typeface="Cambria Math" panose="02040503050406030204" pitchFamily="18" charset="0"/>
                              </a:rPr>
                              <m:t>16</m:t>
                            </m:r>
                          </m:den>
                        </m:f>
                      </m:e>
                    </m:d>
                  </m:oMath>
                </a14:m>
                <a:endParaRPr lang="en-US" dirty="0"/>
              </a:p>
              <a:p>
                <a:pPr marL="0" indent="0">
                  <a:buNone/>
                </a:pPr>
                <a:br>
                  <a:rPr lang="en-US" dirty="0"/>
                </a:br>
                <a:endParaRPr lang="en-US" dirty="0"/>
              </a:p>
              <a:p>
                <a:endParaRPr lang="en-US" dirty="0"/>
              </a:p>
            </p:txBody>
          </p:sp>
        </mc:Choice>
        <mc:Fallback xmlns="">
          <p:sp>
            <p:nvSpPr>
              <p:cNvPr id="2" name="Content Placeholder 1">
                <a:extLst>
                  <a:ext uri="{FF2B5EF4-FFF2-40B4-BE49-F238E27FC236}">
                    <a16:creationId xmlns:a16="http://schemas.microsoft.com/office/drawing/2014/main" id="{FD7768B7-F4B5-4D46-9EC4-70F020C52BCD}"/>
                  </a:ext>
                </a:extLst>
              </p:cNvPr>
              <p:cNvSpPr>
                <a:spLocks noGrp="1" noRot="1" noChangeAspect="1" noMove="1" noResize="1" noEditPoints="1" noAdjustHandles="1" noChangeArrowheads="1" noChangeShapeType="1" noTextEdit="1"/>
              </p:cNvSpPr>
              <p:nvPr>
                <p:ph idx="1"/>
              </p:nvPr>
            </p:nvSpPr>
            <p:spPr>
              <a:blipFill>
                <a:blip r:embed="rId2"/>
                <a:stretch>
                  <a:fillRect l="-1269" t="-2597" r="-1015"/>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839A396F-7C61-0341-B2EB-FFBA993CF4D6}"/>
              </a:ext>
            </a:extLst>
          </p:cNvPr>
          <p:cNvSpPr>
            <a:spLocks noGrp="1"/>
          </p:cNvSpPr>
          <p:nvPr>
            <p:ph type="ftr" sz="quarter" idx="11"/>
          </p:nvPr>
        </p:nvSpPr>
        <p:spPr/>
        <p:txBody>
          <a:bodyPr/>
          <a:lstStyle/>
          <a:p>
            <a:r>
              <a:rPr lang="en-US" dirty="0"/>
              <a:t>Unit 2 ● Lesson 3</a:t>
            </a:r>
          </a:p>
        </p:txBody>
      </p:sp>
      <p:pic>
        <p:nvPicPr>
          <p:cNvPr id="5" name="Picture 4">
            <a:extLst>
              <a:ext uri="{FF2B5EF4-FFF2-40B4-BE49-F238E27FC236}">
                <a16:creationId xmlns:a16="http://schemas.microsoft.com/office/drawing/2014/main" id="{8F45507C-7DD2-B742-ABF1-CA0BFED8B1B9}"/>
              </a:ext>
            </a:extLst>
          </p:cNvPr>
          <p:cNvPicPr>
            <a:picLocks noChangeAspect="1"/>
          </p:cNvPicPr>
          <p:nvPr/>
        </p:nvPicPr>
        <p:blipFill>
          <a:blip r:embed="rId3"/>
          <a:stretch>
            <a:fillRect/>
          </a:stretch>
        </p:blipFill>
        <p:spPr>
          <a:xfrm>
            <a:off x="1487604" y="3391040"/>
            <a:ext cx="3120599" cy="2480245"/>
          </a:xfrm>
          <a:prstGeom prst="rect">
            <a:avLst/>
          </a:prstGeom>
        </p:spPr>
      </p:pic>
      <p:pic>
        <p:nvPicPr>
          <p:cNvPr id="8" name="Picture 7">
            <a:extLst>
              <a:ext uri="{FF2B5EF4-FFF2-40B4-BE49-F238E27FC236}">
                <a16:creationId xmlns:a16="http://schemas.microsoft.com/office/drawing/2014/main" id="{A37B4003-37E6-E141-BB66-7D99E4A27C96}"/>
              </a:ext>
            </a:extLst>
          </p:cNvPr>
          <p:cNvPicPr>
            <a:picLocks noChangeAspect="1"/>
          </p:cNvPicPr>
          <p:nvPr/>
        </p:nvPicPr>
        <p:blipFill>
          <a:blip r:embed="rId4"/>
          <a:stretch>
            <a:fillRect/>
          </a:stretch>
        </p:blipFill>
        <p:spPr>
          <a:xfrm>
            <a:off x="7014095" y="3434359"/>
            <a:ext cx="3358203" cy="2436926"/>
          </a:xfrm>
          <a:prstGeom prst="rect">
            <a:avLst/>
          </a:prstGeom>
        </p:spPr>
      </p:pic>
    </p:spTree>
    <p:extLst>
      <p:ext uri="{BB962C8B-B14F-4D97-AF65-F5344CB8AC3E}">
        <p14:creationId xmlns:p14="http://schemas.microsoft.com/office/powerpoint/2010/main" val="3893782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A5F5F6B-06A1-8B4A-A2FE-4F446FBA1EE9}"/>
                  </a:ext>
                </a:extLst>
              </p:cNvPr>
              <p:cNvSpPr>
                <a:spLocks noGrp="1"/>
              </p:cNvSpPr>
              <p:nvPr>
                <p:ph idx="1"/>
              </p:nvPr>
            </p:nvSpPr>
            <p:spPr>
              <a:xfrm>
                <a:off x="720693" y="1475624"/>
                <a:ext cx="5257026" cy="4351338"/>
              </a:xfrm>
            </p:spPr>
            <p:txBody>
              <a:bodyPr/>
              <a:lstStyle/>
              <a:p>
                <a:pPr marL="0" indent="0">
                  <a:buNone/>
                </a:pPr>
                <a:r>
                  <a:rPr lang="en-US" sz="2400" dirty="0"/>
                  <a:t>1. Graph the equation: </a:t>
                </a:r>
                <a:endParaRPr lang="en-US" sz="2400" i="1" dirty="0"/>
              </a:p>
              <a:p>
                <a:pPr marL="0" indent="0">
                  <a:buNone/>
                </a:pPr>
                <a14:m>
                  <m:oMathPara xmlns:m="http://schemas.openxmlformats.org/officeDocument/2006/math">
                    <m:oMathParaPr>
                      <m:jc m:val="center"/>
                    </m:oMathParaPr>
                    <m:oMath xmlns:m="http://schemas.openxmlformats.org/officeDocument/2006/math">
                      <m:r>
                        <a:rPr lang="en-US" sz="2400" i="1">
                          <a:latin typeface="Cambria Math" panose="02040503050406030204" pitchFamily="18" charset="0"/>
                        </a:rPr>
                        <m:t>𝑦</m:t>
                      </m:r>
                      <m:r>
                        <a:rPr lang="en-US" sz="2400">
                          <a:latin typeface="Cambria Math" panose="02040503050406030204" pitchFamily="18" charset="0"/>
                        </a:rPr>
                        <m:t>=</m:t>
                      </m:r>
                      <m:r>
                        <a:rPr lang="en-US" sz="2400" i="1">
                          <a:latin typeface="Cambria Math" panose="02040503050406030204" pitchFamily="18" charset="0"/>
                        </a:rPr>
                        <m:t>2</m:t>
                      </m:r>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a:latin typeface="Cambria Math" panose="02040503050406030204" pitchFamily="18" charset="0"/>
                            </a:rPr>
                            <m:t>+</m:t>
                          </m:r>
                          <m:r>
                            <a:rPr lang="en-US" sz="2400" i="1">
                              <a:latin typeface="Cambria Math" panose="02040503050406030204" pitchFamily="18" charset="0"/>
                            </a:rPr>
                            <m:t>3</m:t>
                          </m:r>
                        </m:e>
                      </m:d>
                    </m:oMath>
                  </m:oMathPara>
                </a14:m>
                <a:endParaRPr lang="en-US" dirty="0"/>
              </a:p>
              <a:p>
                <a:endParaRPr lang="en-US" dirty="0"/>
              </a:p>
            </p:txBody>
          </p:sp>
        </mc:Choice>
        <mc:Fallback xmlns="">
          <p:sp>
            <p:nvSpPr>
              <p:cNvPr id="2" name="Content Placeholder 1">
                <a:extLst>
                  <a:ext uri="{FF2B5EF4-FFF2-40B4-BE49-F238E27FC236}">
                    <a16:creationId xmlns:a16="http://schemas.microsoft.com/office/drawing/2014/main" id="{5A5F5F6B-06A1-8B4A-A2FE-4F446FBA1EE9}"/>
                  </a:ext>
                </a:extLst>
              </p:cNvPr>
              <p:cNvSpPr>
                <a:spLocks noGrp="1" noRot="1" noChangeAspect="1" noMove="1" noResize="1" noEditPoints="1" noAdjustHandles="1" noChangeArrowheads="1" noChangeShapeType="1" noTextEdit="1"/>
              </p:cNvSpPr>
              <p:nvPr>
                <p:ph idx="1"/>
              </p:nvPr>
            </p:nvSpPr>
            <p:spPr>
              <a:xfrm>
                <a:off x="720693" y="1475624"/>
                <a:ext cx="5257026" cy="4351338"/>
              </a:xfrm>
              <a:blipFill>
                <a:blip r:embed="rId3"/>
                <a:stretch>
                  <a:fillRect l="-1687" t="-174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48CF660E-E076-E948-9E5D-B2A1D6CBD28F}"/>
              </a:ext>
            </a:extLst>
          </p:cNvPr>
          <p:cNvSpPr>
            <a:spLocks noGrp="1"/>
          </p:cNvSpPr>
          <p:nvPr>
            <p:ph type="ftr" sz="quarter" idx="11"/>
          </p:nvPr>
        </p:nvSpPr>
        <p:spPr/>
        <p:txBody>
          <a:bodyPr/>
          <a:lstStyle/>
          <a:p>
            <a:r>
              <a:rPr lang="en-US" dirty="0"/>
              <a:t>Unit 2 ● Lesson 3</a:t>
            </a:r>
          </a:p>
        </p:txBody>
      </p:sp>
      <p:sp>
        <p:nvSpPr>
          <p:cNvPr id="4" name="Title 3">
            <a:extLst>
              <a:ext uri="{FF2B5EF4-FFF2-40B4-BE49-F238E27FC236}">
                <a16:creationId xmlns:a16="http://schemas.microsoft.com/office/drawing/2014/main" id="{AC12CF3C-3AF4-D348-8DE4-AB1F9EBA6D18}"/>
              </a:ext>
            </a:extLst>
          </p:cNvPr>
          <p:cNvSpPr>
            <a:spLocks noGrp="1"/>
          </p:cNvSpPr>
          <p:nvPr>
            <p:ph type="title"/>
          </p:nvPr>
        </p:nvSpPr>
        <p:spPr/>
        <p:txBody>
          <a:bodyPr/>
          <a:lstStyle/>
          <a:p>
            <a:r>
              <a:rPr lang="en-US" dirty="0"/>
              <a:t>Chopping Logs</a:t>
            </a:r>
          </a:p>
        </p:txBody>
      </p:sp>
      <mc:AlternateContent xmlns:mc="http://schemas.openxmlformats.org/markup-compatibility/2006" xmlns:a14="http://schemas.microsoft.com/office/drawing/2010/main">
        <mc:Choice Requires="a14">
          <p:sp>
            <p:nvSpPr>
              <p:cNvPr id="5" name="Content Placeholder 1">
                <a:extLst>
                  <a:ext uri="{FF2B5EF4-FFF2-40B4-BE49-F238E27FC236}">
                    <a16:creationId xmlns:a16="http://schemas.microsoft.com/office/drawing/2014/main" id="{04C3B7B5-C119-894B-A35D-7A832A89840B}"/>
                  </a:ext>
                </a:extLst>
              </p:cNvPr>
              <p:cNvSpPr txBox="1">
                <a:spLocks/>
              </p:cNvSpPr>
              <p:nvPr/>
            </p:nvSpPr>
            <p:spPr>
              <a:xfrm>
                <a:off x="5977719" y="1475624"/>
                <a:ext cx="52570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2. Write the equation for the base </a:t>
                </a:r>
                <a14:m>
                  <m:oMath xmlns:m="http://schemas.openxmlformats.org/officeDocument/2006/math">
                    <m:r>
                      <a:rPr lang="en-US" sz="2400" i="1">
                        <a:latin typeface="Cambria Math" panose="02040503050406030204" pitchFamily="18" charset="0"/>
                      </a:rPr>
                      <m:t>2</m:t>
                    </m:r>
                  </m:oMath>
                </a14:m>
                <a:r>
                  <a:rPr lang="en-US" sz="2400" dirty="0"/>
                  <a:t> logarithmic function with the given graph:</a:t>
                </a:r>
              </a:p>
              <a:p>
                <a:pPr marL="0" indent="0">
                  <a:buFont typeface="Arial" panose="020B0604020202020204" pitchFamily="34" charset="0"/>
                  <a:buNone/>
                </a:pPr>
                <a:endParaRPr lang="en-US" dirty="0"/>
              </a:p>
              <a:p>
                <a:endParaRPr lang="en-US" dirty="0"/>
              </a:p>
            </p:txBody>
          </p:sp>
        </mc:Choice>
        <mc:Fallback xmlns="">
          <p:sp>
            <p:nvSpPr>
              <p:cNvPr id="5" name="Content Placeholder 1">
                <a:extLst>
                  <a:ext uri="{FF2B5EF4-FFF2-40B4-BE49-F238E27FC236}">
                    <a16:creationId xmlns:a16="http://schemas.microsoft.com/office/drawing/2014/main" id="{04C3B7B5-C119-894B-A35D-7A832A89840B}"/>
                  </a:ext>
                </a:extLst>
              </p:cNvPr>
              <p:cNvSpPr txBox="1">
                <a:spLocks noRot="1" noChangeAspect="1" noMove="1" noResize="1" noEditPoints="1" noAdjustHandles="1" noChangeArrowheads="1" noChangeShapeType="1" noTextEdit="1"/>
              </p:cNvSpPr>
              <p:nvPr/>
            </p:nvSpPr>
            <p:spPr>
              <a:xfrm>
                <a:off x="5977719" y="1475624"/>
                <a:ext cx="5257026" cy="4351338"/>
              </a:xfrm>
              <a:prstGeom prst="rect">
                <a:avLst/>
              </a:prstGeom>
              <a:blipFill>
                <a:blip r:embed="rId4"/>
                <a:stretch>
                  <a:fillRect l="-1687" t="-1744"/>
                </a:stretch>
              </a:blipFill>
            </p:spPr>
            <p:txBody>
              <a:bodyPr/>
              <a:lstStyle/>
              <a:p>
                <a:r>
                  <a:rPr lang="en-US">
                    <a:noFill/>
                  </a:rPr>
                  <a:t> </a:t>
                </a:r>
              </a:p>
            </p:txBody>
          </p:sp>
        </mc:Fallback>
      </mc:AlternateContent>
      <p:pic>
        <p:nvPicPr>
          <p:cNvPr id="6" name="Picture">
            <a:extLst>
              <a:ext uri="{FF2B5EF4-FFF2-40B4-BE49-F238E27FC236}">
                <a16:creationId xmlns:a16="http://schemas.microsoft.com/office/drawing/2014/main" id="{3DF547F3-DB7F-DE49-884F-5A5E4E442C2F}"/>
              </a:ext>
            </a:extLst>
          </p:cNvPr>
          <p:cNvPicPr/>
          <p:nvPr/>
        </p:nvPicPr>
        <p:blipFill>
          <a:blip r:embed="rId5"/>
          <a:stretch>
            <a:fillRect/>
          </a:stretch>
        </p:blipFill>
        <p:spPr bwMode="auto">
          <a:xfrm>
            <a:off x="967956" y="2414582"/>
            <a:ext cx="4040772" cy="3194647"/>
          </a:xfrm>
          <a:prstGeom prst="rect">
            <a:avLst/>
          </a:prstGeom>
          <a:noFill/>
          <a:ln w="9525">
            <a:noFill/>
            <a:headEnd/>
            <a:tailEnd/>
          </a:ln>
        </p:spPr>
      </p:pic>
      <p:pic>
        <p:nvPicPr>
          <p:cNvPr id="7" name="Picture">
            <a:extLst>
              <a:ext uri="{FF2B5EF4-FFF2-40B4-BE49-F238E27FC236}">
                <a16:creationId xmlns:a16="http://schemas.microsoft.com/office/drawing/2014/main" id="{EE29BE78-2F5B-614F-B38F-D6ED68CCD672}"/>
              </a:ext>
            </a:extLst>
          </p:cNvPr>
          <p:cNvPicPr/>
          <p:nvPr/>
        </p:nvPicPr>
        <p:blipFill>
          <a:blip r:embed="rId6"/>
          <a:stretch>
            <a:fillRect/>
          </a:stretch>
        </p:blipFill>
        <p:spPr bwMode="auto">
          <a:xfrm>
            <a:off x="6224982" y="2583155"/>
            <a:ext cx="4406624" cy="2643938"/>
          </a:xfrm>
          <a:prstGeom prst="rect">
            <a:avLst/>
          </a:prstGeom>
          <a:noFill/>
          <a:ln w="9525">
            <a:noFill/>
            <a:headEnd/>
            <a:tailEnd/>
          </a:ln>
        </p:spPr>
      </p:pic>
    </p:spTree>
    <p:extLst>
      <p:ext uri="{BB962C8B-B14F-4D97-AF65-F5344CB8AC3E}">
        <p14:creationId xmlns:p14="http://schemas.microsoft.com/office/powerpoint/2010/main" val="3848728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8FA1306-B409-E246-A4D4-C9F063A1DD65}"/>
                  </a:ext>
                </a:extLst>
              </p:cNvPr>
              <p:cNvSpPr>
                <a:spLocks noGrp="1"/>
              </p:cNvSpPr>
              <p:nvPr>
                <p:ph idx="1"/>
              </p:nvPr>
            </p:nvSpPr>
            <p:spPr/>
            <p:txBody>
              <a:bodyPr>
                <a:normAutofit fontScale="92500" lnSpcReduction="20000"/>
              </a:bodyPr>
              <a:lstStyle/>
              <a:p>
                <a:pPr marL="0" lvl="0" indent="0">
                  <a:buNone/>
                </a:pPr>
                <a:r>
                  <a:rPr lang="en-US" dirty="0"/>
                  <a:t>1. Rewrite the expression using exponents. </a:t>
                </a:r>
                <a14:m>
                  <m:oMath xmlns:m="http://schemas.openxmlformats.org/officeDocument/2006/math">
                    <m:rad>
                      <m:radPr>
                        <m:ctrlPr>
                          <a:rPr lang="en-US" i="1">
                            <a:latin typeface="Cambria Math" panose="02040503050406030204" pitchFamily="18" charset="0"/>
                          </a:rPr>
                        </m:ctrlPr>
                      </m:radPr>
                      <m:deg>
                        <m:r>
                          <a:rPr lang="en-US" i="1">
                            <a:latin typeface="Cambria Math" panose="02040503050406030204" pitchFamily="18" charset="0"/>
                          </a:rPr>
                          <m:t>3</m:t>
                        </m:r>
                      </m:deg>
                      <m:e>
                        <m:d>
                          <m:dPr>
                            <m:ctrlPr>
                              <a:rPr lang="en-US" i="1">
                                <a:latin typeface="Cambria Math" panose="02040503050406030204" pitchFamily="18" charset="0"/>
                              </a:rPr>
                            </m:ctrlPr>
                          </m:dPr>
                          <m:e>
                            <m:r>
                              <a:rPr lang="en-US" i="1">
                                <a:latin typeface="Cambria Math" panose="02040503050406030204" pitchFamily="18" charset="0"/>
                              </a:rPr>
                              <m:t>54</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6</m:t>
                                </m:r>
                              </m:sup>
                            </m:sSup>
                          </m:e>
                        </m:d>
                      </m:e>
                    </m:rad>
                  </m:oMath>
                </a14:m>
                <a:endParaRPr lang="en-US" dirty="0"/>
              </a:p>
              <a:p>
                <a:pPr marL="0" lvl="0" indent="0">
                  <a:buNone/>
                </a:pPr>
                <a:br>
                  <a:rPr lang="en-US" dirty="0"/>
                </a:br>
                <a:br>
                  <a:rPr lang="en-US" dirty="0"/>
                </a:br>
                <a:br>
                  <a:rPr lang="en-US" dirty="0"/>
                </a:br>
                <a:br>
                  <a:rPr lang="en-US" dirty="0"/>
                </a:br>
                <a:r>
                  <a:rPr lang="en-US" dirty="0"/>
                  <a:t>2. Rewrite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rad>
                      <m:radPr>
                        <m:ctrlPr>
                          <a:rPr lang="en-US" i="1">
                            <a:latin typeface="Cambria Math" panose="02040503050406030204" pitchFamily="18" charset="0"/>
                          </a:rPr>
                        </m:ctrlPr>
                      </m:radPr>
                      <m:deg>
                        <m:r>
                          <a:rPr lang="en-US" i="1">
                            <a:latin typeface="Cambria Math" panose="02040503050406030204" pitchFamily="18" charset="0"/>
                          </a:rPr>
                          <m:t>3</m:t>
                        </m:r>
                      </m:deg>
                      <m:e>
                        <m:r>
                          <a:rPr lang="en-US" i="1">
                            <a:latin typeface="Cambria Math" panose="02040503050406030204" pitchFamily="18" charset="0"/>
                          </a:rPr>
                          <m:t>8</m:t>
                        </m:r>
                      </m:e>
                    </m:rad>
                  </m:oMath>
                </a14:m>
                <a:r>
                  <a:rPr lang="en-US" dirty="0"/>
                  <a:t> with a fractional exponent.</a:t>
                </a:r>
              </a:p>
              <a:p>
                <a:pPr marL="0" lvl="0" indent="0">
                  <a:buNone/>
                </a:pPr>
                <a:br>
                  <a:rPr lang="en-US" dirty="0"/>
                </a:br>
                <a:br>
                  <a:rPr lang="en-US" dirty="0"/>
                </a:br>
                <a:br>
                  <a:rPr lang="en-US" dirty="0"/>
                </a:br>
                <a:br>
                  <a:rPr lang="en-US" dirty="0"/>
                </a:br>
                <a:r>
                  <a:rPr lang="en-US" dirty="0"/>
                  <a:t>3. Rewrite the equation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6</m:t>
                        </m:r>
                      </m:e>
                      <m:sup>
                        <m:r>
                          <a:rPr lang="en-US" i="1">
                            <a:latin typeface="Cambria Math" panose="02040503050406030204" pitchFamily="18" charset="0"/>
                          </a:rPr>
                          <m:t>5</m:t>
                        </m:r>
                      </m:sup>
                    </m:sSup>
                    <m:r>
                      <a:rPr lang="en-US">
                        <a:latin typeface="Cambria Math" panose="02040503050406030204" pitchFamily="18" charset="0"/>
                      </a:rPr>
                      <m:t>=</m:t>
                    </m:r>
                  </m:oMath>
                </a14:m>
                <a:r>
                  <a:rPr lang="en-US" dirty="0"/>
                  <a:t>7,776 in logarithmic form.</a:t>
                </a:r>
              </a:p>
              <a:p>
                <a:endParaRPr lang="en-US" dirty="0"/>
              </a:p>
            </p:txBody>
          </p:sp>
        </mc:Choice>
        <mc:Fallback xmlns="">
          <p:sp>
            <p:nvSpPr>
              <p:cNvPr id="2" name="Content Placeholder 1">
                <a:extLst>
                  <a:ext uri="{FF2B5EF4-FFF2-40B4-BE49-F238E27FC236}">
                    <a16:creationId xmlns:a16="http://schemas.microsoft.com/office/drawing/2014/main" id="{B8FA1306-B409-E246-A4D4-C9F063A1DD65}"/>
                  </a:ext>
                </a:extLst>
              </p:cNvPr>
              <p:cNvSpPr>
                <a:spLocks noGrp="1" noRot="1" noChangeAspect="1" noMove="1" noResize="1" noEditPoints="1" noAdjustHandles="1" noChangeArrowheads="1" noChangeShapeType="1" noTextEdit="1"/>
              </p:cNvSpPr>
              <p:nvPr>
                <p:ph idx="1"/>
              </p:nvPr>
            </p:nvSpPr>
            <p:spPr>
              <a:blipFill>
                <a:blip r:embed="rId2"/>
                <a:stretch>
                  <a:fillRect l="-999" t="-3010"/>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5F633A3D-8D24-4246-9119-9B3312C623C8}"/>
              </a:ext>
            </a:extLst>
          </p:cNvPr>
          <p:cNvSpPr>
            <a:spLocks noGrp="1"/>
          </p:cNvSpPr>
          <p:nvPr>
            <p:ph type="ftr" sz="quarter" idx="11"/>
          </p:nvPr>
        </p:nvSpPr>
        <p:spPr/>
        <p:txBody>
          <a:bodyPr/>
          <a:lstStyle/>
          <a:p>
            <a:r>
              <a:rPr lang="en-US" dirty="0"/>
              <a:t>Unit 2 ● Lesson 3</a:t>
            </a:r>
          </a:p>
        </p:txBody>
      </p:sp>
    </p:spTree>
    <p:extLst>
      <p:ext uri="{BB962C8B-B14F-4D97-AF65-F5344CB8AC3E}">
        <p14:creationId xmlns:p14="http://schemas.microsoft.com/office/powerpoint/2010/main" val="671460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D4C93A-C9E4-064F-9C0F-4DAE5BC0E3D1}"/>
              </a:ext>
            </a:extLst>
          </p:cNvPr>
          <p:cNvSpPr>
            <a:spLocks noGrp="1"/>
          </p:cNvSpPr>
          <p:nvPr>
            <p:ph type="ftr" sz="quarter" idx="11"/>
          </p:nvPr>
        </p:nvSpPr>
        <p:spPr/>
        <p:txBody>
          <a:bodyPr/>
          <a:lstStyle/>
          <a:p>
            <a:r>
              <a:rPr lang="en-US" dirty="0"/>
              <a:t>Unit 2 ● Lesson 3</a:t>
            </a:r>
          </a:p>
        </p:txBody>
      </p:sp>
      <p:sp>
        <p:nvSpPr>
          <p:cNvPr id="3" name="Content Placeholder 2">
            <a:extLst>
              <a:ext uri="{FF2B5EF4-FFF2-40B4-BE49-F238E27FC236}">
                <a16:creationId xmlns:a16="http://schemas.microsoft.com/office/drawing/2014/main" id="{6253428C-D5B5-C741-8935-EE95DEF52C5A}"/>
              </a:ext>
            </a:extLst>
          </p:cNvPr>
          <p:cNvSpPr>
            <a:spLocks noGrp="1"/>
          </p:cNvSpPr>
          <p:nvPr>
            <p:ph idx="12"/>
          </p:nvPr>
        </p:nvSpPr>
        <p:spPr>
          <a:xfrm>
            <a:off x="2306471" y="2521664"/>
            <a:ext cx="8161361" cy="2473417"/>
          </a:xfrm>
        </p:spPr>
        <p:txBody>
          <a:bodyPr>
            <a:normAutofit/>
          </a:bodyPr>
          <a:lstStyle/>
          <a:p>
            <a:pPr algn="ctr"/>
            <a:r>
              <a:rPr lang="en-US" dirty="0"/>
              <a:t>Use graphs to discover properties of logarithms.</a:t>
            </a:r>
          </a:p>
          <a:p>
            <a:pPr algn="ctr"/>
            <a:endParaRPr lang="en-US" dirty="0"/>
          </a:p>
          <a:p>
            <a:pPr algn="ctr"/>
            <a:r>
              <a:rPr lang="en-US" dirty="0"/>
              <a:t>Justify conjectures about logarithms.</a:t>
            </a:r>
          </a:p>
          <a:p>
            <a:endParaRPr lang="en-US" dirty="0"/>
          </a:p>
        </p:txBody>
      </p:sp>
    </p:spTree>
    <p:extLst>
      <p:ext uri="{BB962C8B-B14F-4D97-AF65-F5344CB8AC3E}">
        <p14:creationId xmlns:p14="http://schemas.microsoft.com/office/powerpoint/2010/main" val="34496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8C51235-7C79-C843-8446-263FDAFFEF98}"/>
                  </a:ext>
                </a:extLst>
              </p:cNvPr>
              <p:cNvSpPr>
                <a:spLocks noGrp="1"/>
              </p:cNvSpPr>
              <p:nvPr>
                <p:ph idx="1"/>
              </p:nvPr>
            </p:nvSpPr>
            <p:spPr>
              <a:xfrm>
                <a:off x="731322" y="1511775"/>
                <a:ext cx="10515600" cy="4616070"/>
              </a:xfrm>
            </p:spPr>
            <p:txBody>
              <a:bodyPr>
                <a:normAutofit/>
              </a:bodyPr>
              <a:lstStyle/>
              <a:p>
                <a:pPr marL="0" indent="0">
                  <a:buNone/>
                </a:pPr>
                <a:r>
                  <a:rPr lang="en-US" dirty="0"/>
                  <a:t>Abe and Mary are working on their math homework together when Abe has a brilliant idea.</a:t>
                </a:r>
              </a:p>
              <a:p>
                <a:pPr marL="0" indent="0">
                  <a:buNone/>
                </a:pPr>
                <a:endParaRPr lang="en-US" dirty="0"/>
              </a:p>
              <a:p>
                <a:pPr marL="0" indent="0">
                  <a:buNone/>
                </a:pPr>
                <a:r>
                  <a:rPr lang="en-US" b="1" dirty="0"/>
                  <a:t>Abe</a:t>
                </a:r>
                <a:r>
                  <a:rPr lang="en-US" dirty="0"/>
                  <a:t>: I was just looking at this log function that we graphed in </a:t>
                </a:r>
                <a:r>
                  <a:rPr lang="en-US" i="1" dirty="0"/>
                  <a:t>Falling Off A Log</a:t>
                </a:r>
                <a:r>
                  <a:rPr lang="en-US" dirty="0"/>
                  <a:t>: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𝑏</m:t>
                        </m:r>
                      </m:e>
                    </m:d>
                  </m:oMath>
                </a14:m>
                <a:r>
                  <a:rPr lang="en-US" dirty="0"/>
                  <a:t>.</a:t>
                </a:r>
              </a:p>
              <a:p>
                <a:pPr marL="0" indent="0">
                  <a:buNone/>
                </a:pPr>
                <a:endParaRPr lang="en-US" dirty="0"/>
              </a:p>
              <a:p>
                <a:pPr marL="0" indent="0">
                  <a:buNone/>
                </a:pPr>
                <a:r>
                  <a:rPr lang="en-US" dirty="0"/>
                  <a:t>I started to think that maybe I could just “distribute” the log so that I get: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r>
                      <a:rPr lang="en-US" i="1">
                        <a:latin typeface="Cambria Math" panose="02040503050406030204" pitchFamily="18" charset="0"/>
                      </a:rPr>
                      <m:t>𝑥</m:t>
                    </m:r>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r>
                      <a:rPr lang="en-US" i="1">
                        <a:latin typeface="Cambria Math" panose="02040503050406030204" pitchFamily="18" charset="0"/>
                      </a:rPr>
                      <m:t>𝑏</m:t>
                    </m:r>
                  </m:oMath>
                </a14:m>
                <a:r>
                  <a:rPr lang="en-US" dirty="0"/>
                  <a:t>.</a:t>
                </a:r>
              </a:p>
              <a:p>
                <a:pPr marL="0" indent="0">
                  <a:buNone/>
                </a:pPr>
                <a:endParaRPr lang="en-US" dirty="0"/>
              </a:p>
            </p:txBody>
          </p:sp>
        </mc:Choice>
        <mc:Fallback xmlns="">
          <p:sp>
            <p:nvSpPr>
              <p:cNvPr id="2" name="Content Placeholder 1">
                <a:extLst>
                  <a:ext uri="{FF2B5EF4-FFF2-40B4-BE49-F238E27FC236}">
                    <a16:creationId xmlns:a16="http://schemas.microsoft.com/office/drawing/2014/main" id="{78C51235-7C79-C843-8446-263FDAFFEF98}"/>
                  </a:ext>
                </a:extLst>
              </p:cNvPr>
              <p:cNvSpPr>
                <a:spLocks noGrp="1" noRot="1" noChangeAspect="1" noMove="1" noResize="1" noEditPoints="1" noAdjustHandles="1" noChangeArrowheads="1" noChangeShapeType="1" noTextEdit="1"/>
              </p:cNvSpPr>
              <p:nvPr>
                <p:ph idx="1"/>
              </p:nvPr>
            </p:nvSpPr>
            <p:spPr>
              <a:xfrm>
                <a:off x="731322" y="1511775"/>
                <a:ext cx="10515600" cy="4616070"/>
              </a:xfrm>
              <a:blipFill>
                <a:blip r:embed="rId2"/>
                <a:stretch>
                  <a:fillRect l="-1206" t="-1918"/>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9E3361D-A3AB-5749-A347-440D72E88DE3}"/>
              </a:ext>
            </a:extLst>
          </p:cNvPr>
          <p:cNvSpPr>
            <a:spLocks noGrp="1"/>
          </p:cNvSpPr>
          <p:nvPr>
            <p:ph type="ftr" sz="quarter" idx="11"/>
          </p:nvPr>
        </p:nvSpPr>
        <p:spPr/>
        <p:txBody>
          <a:bodyPr/>
          <a:lstStyle/>
          <a:p>
            <a:r>
              <a:rPr lang="en-US" dirty="0"/>
              <a:t>Unit 2 ● Lesson 3</a:t>
            </a:r>
          </a:p>
        </p:txBody>
      </p:sp>
      <p:sp>
        <p:nvSpPr>
          <p:cNvPr id="4" name="Title 3">
            <a:extLst>
              <a:ext uri="{FF2B5EF4-FFF2-40B4-BE49-F238E27FC236}">
                <a16:creationId xmlns:a16="http://schemas.microsoft.com/office/drawing/2014/main" id="{FD6A767A-6101-A740-87C4-D2652E2B915F}"/>
              </a:ext>
            </a:extLst>
          </p:cNvPr>
          <p:cNvSpPr>
            <a:spLocks noGrp="1"/>
          </p:cNvSpPr>
          <p:nvPr>
            <p:ph type="title"/>
          </p:nvPr>
        </p:nvSpPr>
        <p:spPr/>
        <p:txBody>
          <a:bodyPr/>
          <a:lstStyle/>
          <a:p>
            <a:r>
              <a:rPr lang="en-US" dirty="0"/>
              <a:t>Chopping Logs</a:t>
            </a:r>
          </a:p>
        </p:txBody>
      </p:sp>
    </p:spTree>
    <p:extLst>
      <p:ext uri="{BB962C8B-B14F-4D97-AF65-F5344CB8AC3E}">
        <p14:creationId xmlns:p14="http://schemas.microsoft.com/office/powerpoint/2010/main" val="234002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F11C3A4-4056-634D-8427-5A163738A3D4}"/>
                  </a:ext>
                </a:extLst>
              </p:cNvPr>
              <p:cNvSpPr>
                <a:spLocks noGrp="1"/>
              </p:cNvSpPr>
              <p:nvPr>
                <p:ph idx="1"/>
              </p:nvPr>
            </p:nvSpPr>
            <p:spPr/>
            <p:txBody>
              <a:bodyPr>
                <a:normAutofit/>
              </a:bodyPr>
              <a:lstStyle/>
              <a:p>
                <a:pPr marL="0" indent="0">
                  <a:buNone/>
                </a:pPr>
                <a:r>
                  <a:rPr lang="en-US" dirty="0"/>
                  <a:t>I guess I’m saying that I think these are equivalent expressions, so I could write it this way: </a:t>
                </a:r>
              </a:p>
              <a:p>
                <a:pPr marL="0" indent="0" algn="ctr">
                  <a:buNone/>
                </a:pP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𝑏</m:t>
                        </m:r>
                      </m:e>
                    </m:d>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r>
                      <a:rPr lang="en-US" i="1">
                        <a:latin typeface="Cambria Math" panose="02040503050406030204" pitchFamily="18" charset="0"/>
                      </a:rPr>
                      <m:t>𝑥</m:t>
                    </m:r>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r>
                      <a:rPr lang="en-US" i="1">
                        <a:latin typeface="Cambria Math" panose="02040503050406030204" pitchFamily="18" charset="0"/>
                      </a:rPr>
                      <m:t>𝑏</m:t>
                    </m:r>
                  </m:oMath>
                </a14:m>
                <a:r>
                  <a:rPr lang="en-US" dirty="0"/>
                  <a:t>.</a:t>
                </a:r>
              </a:p>
              <a:p>
                <a:pPr marL="0" indent="0">
                  <a:buNone/>
                </a:pPr>
                <a:endParaRPr lang="en-US" dirty="0"/>
              </a:p>
              <a:p>
                <a:pPr marL="0" indent="0">
                  <a:buNone/>
                </a:pPr>
                <a:r>
                  <a:rPr lang="en-US" b="1" dirty="0"/>
                  <a:t>Mary</a:t>
                </a:r>
                <a:r>
                  <a:rPr lang="en-US" dirty="0"/>
                  <a:t>: I don’t know about that. Logs are tricky and I don’t think that you’re really doing the same thing here as when you distribute a number.</a:t>
                </a:r>
              </a:p>
              <a:p>
                <a:pPr marL="0" indent="0">
                  <a:buNone/>
                </a:pPr>
                <a:endParaRPr lang="en-US"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4F11C3A4-4056-634D-8427-5A163738A3D4}"/>
                  </a:ext>
                </a:extLst>
              </p:cNvPr>
              <p:cNvSpPr>
                <a:spLocks noGrp="1" noRot="1" noChangeAspect="1" noMove="1" noResize="1" noEditPoints="1" noAdjustHandles="1" noChangeArrowheads="1" noChangeShapeType="1" noTextEdit="1"/>
              </p:cNvSpPr>
              <p:nvPr>
                <p:ph idx="1"/>
              </p:nvPr>
            </p:nvSpPr>
            <p:spPr>
              <a:blipFill>
                <a:blip r:embed="rId3"/>
                <a:stretch>
                  <a:fillRect l="-1206" t="-2035"/>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8031168A-9E71-944F-B6A9-1C47693C4FCC}"/>
              </a:ext>
            </a:extLst>
          </p:cNvPr>
          <p:cNvSpPr>
            <a:spLocks noGrp="1"/>
          </p:cNvSpPr>
          <p:nvPr>
            <p:ph type="ftr" sz="quarter" idx="11"/>
          </p:nvPr>
        </p:nvSpPr>
        <p:spPr/>
        <p:txBody>
          <a:bodyPr/>
          <a:lstStyle/>
          <a:p>
            <a:r>
              <a:rPr lang="en-US" dirty="0"/>
              <a:t>Unit 2 ● Lesson 3</a:t>
            </a:r>
          </a:p>
        </p:txBody>
      </p:sp>
      <p:sp>
        <p:nvSpPr>
          <p:cNvPr id="4" name="Title 3">
            <a:extLst>
              <a:ext uri="{FF2B5EF4-FFF2-40B4-BE49-F238E27FC236}">
                <a16:creationId xmlns:a16="http://schemas.microsoft.com/office/drawing/2014/main" id="{85889877-DFBF-E44D-863F-ABA4D773DB89}"/>
              </a:ext>
            </a:extLst>
          </p:cNvPr>
          <p:cNvSpPr>
            <a:spLocks noGrp="1"/>
          </p:cNvSpPr>
          <p:nvPr>
            <p:ph type="title"/>
          </p:nvPr>
        </p:nvSpPr>
        <p:spPr/>
        <p:txBody>
          <a:bodyPr/>
          <a:lstStyle/>
          <a:p>
            <a:r>
              <a:rPr lang="en-US" dirty="0"/>
              <a:t>Chopping Logs</a:t>
            </a:r>
          </a:p>
        </p:txBody>
      </p:sp>
      <p:sp>
        <p:nvSpPr>
          <p:cNvPr id="5" name="TextBox 4">
            <a:extLst>
              <a:ext uri="{FF2B5EF4-FFF2-40B4-BE49-F238E27FC236}">
                <a16:creationId xmlns:a16="http://schemas.microsoft.com/office/drawing/2014/main" id="{13283A3E-E188-2346-A098-F57A3652FD0D}"/>
              </a:ext>
            </a:extLst>
          </p:cNvPr>
          <p:cNvSpPr txBox="1"/>
          <p:nvPr/>
        </p:nvSpPr>
        <p:spPr>
          <a:xfrm>
            <a:off x="1427882" y="5004008"/>
            <a:ext cx="9336235" cy="954107"/>
          </a:xfrm>
          <a:prstGeom prst="rect">
            <a:avLst/>
          </a:prstGeom>
          <a:solidFill>
            <a:schemeClr val="bg1">
              <a:lumMod val="95000"/>
            </a:schemeClr>
          </a:solidFill>
        </p:spPr>
        <p:txBody>
          <a:bodyPr wrap="square" rtlCol="0" anchor="ctr">
            <a:spAutoFit/>
          </a:bodyPr>
          <a:lstStyle/>
          <a:p>
            <a:pPr marL="514350" indent="-514350" algn="ctr">
              <a:buAutoNum type="arabicPeriod"/>
            </a:pPr>
            <a:r>
              <a:rPr lang="en-US" sz="2800" b="1" dirty="0">
                <a:latin typeface="Avenir" panose="02000503020000020003" pitchFamily="2" charset="0"/>
              </a:rPr>
              <a:t>What do you think? </a:t>
            </a:r>
          </a:p>
          <a:p>
            <a:pPr algn="ctr"/>
            <a:r>
              <a:rPr lang="en-US" sz="2800" b="1" dirty="0">
                <a:latin typeface="Avenir" panose="02000503020000020003" pitchFamily="2" charset="0"/>
              </a:rPr>
              <a:t>How can you verify if Abe’s idea works?</a:t>
            </a:r>
          </a:p>
        </p:txBody>
      </p:sp>
    </p:spTree>
    <p:extLst>
      <p:ext uri="{BB962C8B-B14F-4D97-AF65-F5344CB8AC3E}">
        <p14:creationId xmlns:p14="http://schemas.microsoft.com/office/powerpoint/2010/main" val="2575155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F11C3A4-4056-634D-8427-5A163738A3D4}"/>
                  </a:ext>
                </a:extLst>
              </p:cNvPr>
              <p:cNvSpPr>
                <a:spLocks noGrp="1"/>
              </p:cNvSpPr>
              <p:nvPr>
                <p:ph idx="1"/>
              </p:nvPr>
            </p:nvSpPr>
            <p:spPr/>
            <p:txBody>
              <a:bodyPr>
                <a:normAutofit/>
              </a:bodyPr>
              <a:lstStyle/>
              <a:p>
                <a:pPr marL="0" indent="0">
                  <a:buNone/>
                </a:pPr>
                <a:r>
                  <a:rPr lang="en-US" dirty="0"/>
                  <a:t>I guess I’m saying that I think these are equivalent expressions, so I could write it this way: </a:t>
                </a:r>
              </a:p>
              <a:p>
                <a:pPr marL="0" indent="0" algn="ctr">
                  <a:buNone/>
                </a:pP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𝑏</m:t>
                        </m:r>
                      </m:e>
                    </m:d>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r>
                      <a:rPr lang="en-US" i="1">
                        <a:latin typeface="Cambria Math" panose="02040503050406030204" pitchFamily="18" charset="0"/>
                      </a:rPr>
                      <m:t>𝑥</m:t>
                    </m:r>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r>
                      <a:rPr lang="en-US" i="1">
                        <a:latin typeface="Cambria Math" panose="02040503050406030204" pitchFamily="18" charset="0"/>
                      </a:rPr>
                      <m:t>𝑏</m:t>
                    </m:r>
                  </m:oMath>
                </a14:m>
                <a:r>
                  <a:rPr lang="en-US" dirty="0"/>
                  <a:t>.</a:t>
                </a:r>
              </a:p>
              <a:p>
                <a:pPr marL="0" indent="0">
                  <a:buNone/>
                </a:pPr>
                <a:endParaRPr lang="en-US" dirty="0"/>
              </a:p>
              <a:p>
                <a:pPr marL="0" indent="0">
                  <a:buNone/>
                </a:pPr>
                <a:r>
                  <a:rPr lang="en-US" b="1" dirty="0"/>
                  <a:t>Mary</a:t>
                </a:r>
                <a:r>
                  <a:rPr lang="en-US" dirty="0"/>
                  <a:t>: I don’t know about that. Logs are tricky and I don’t think that you’re really doing the same thing here as when you distribute a number.</a:t>
                </a:r>
              </a:p>
              <a:p>
                <a:pPr marL="0" indent="0">
                  <a:buNone/>
                </a:pPr>
                <a:endParaRPr lang="en-US"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4F11C3A4-4056-634D-8427-5A163738A3D4}"/>
                  </a:ext>
                </a:extLst>
              </p:cNvPr>
              <p:cNvSpPr>
                <a:spLocks noGrp="1" noRot="1" noChangeAspect="1" noMove="1" noResize="1" noEditPoints="1" noAdjustHandles="1" noChangeArrowheads="1" noChangeShapeType="1" noTextEdit="1"/>
              </p:cNvSpPr>
              <p:nvPr>
                <p:ph idx="1"/>
              </p:nvPr>
            </p:nvSpPr>
            <p:spPr>
              <a:blipFill>
                <a:blip r:embed="rId3"/>
                <a:stretch>
                  <a:fillRect l="-1206" t="-2035"/>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8031168A-9E71-944F-B6A9-1C47693C4FCC}"/>
              </a:ext>
            </a:extLst>
          </p:cNvPr>
          <p:cNvSpPr>
            <a:spLocks noGrp="1"/>
          </p:cNvSpPr>
          <p:nvPr>
            <p:ph type="ftr" sz="quarter" idx="11"/>
          </p:nvPr>
        </p:nvSpPr>
        <p:spPr/>
        <p:txBody>
          <a:bodyPr/>
          <a:lstStyle/>
          <a:p>
            <a:r>
              <a:rPr lang="en-US" dirty="0"/>
              <a:t>Unit 2 ● Lesson 3</a:t>
            </a:r>
          </a:p>
        </p:txBody>
      </p:sp>
      <p:sp>
        <p:nvSpPr>
          <p:cNvPr id="4" name="Title 3">
            <a:extLst>
              <a:ext uri="{FF2B5EF4-FFF2-40B4-BE49-F238E27FC236}">
                <a16:creationId xmlns:a16="http://schemas.microsoft.com/office/drawing/2014/main" id="{85889877-DFBF-E44D-863F-ABA4D773DB89}"/>
              </a:ext>
            </a:extLst>
          </p:cNvPr>
          <p:cNvSpPr>
            <a:spLocks noGrp="1"/>
          </p:cNvSpPr>
          <p:nvPr>
            <p:ph type="title"/>
          </p:nvPr>
        </p:nvSpPr>
        <p:spPr/>
        <p:txBody>
          <a:bodyPr/>
          <a:lstStyle/>
          <a:p>
            <a:r>
              <a:rPr lang="en-US" dirty="0"/>
              <a:t>Chopping Logs</a:t>
            </a:r>
          </a:p>
        </p:txBody>
      </p:sp>
      <p:sp>
        <p:nvSpPr>
          <p:cNvPr id="5" name="TextBox 4">
            <a:extLst>
              <a:ext uri="{FF2B5EF4-FFF2-40B4-BE49-F238E27FC236}">
                <a16:creationId xmlns:a16="http://schemas.microsoft.com/office/drawing/2014/main" id="{13283A3E-E188-2346-A098-F57A3652FD0D}"/>
              </a:ext>
            </a:extLst>
          </p:cNvPr>
          <p:cNvSpPr txBox="1"/>
          <p:nvPr/>
        </p:nvSpPr>
        <p:spPr>
          <a:xfrm>
            <a:off x="1427882" y="5004010"/>
            <a:ext cx="9336235" cy="954107"/>
          </a:xfrm>
          <a:prstGeom prst="rect">
            <a:avLst/>
          </a:prstGeom>
          <a:solidFill>
            <a:schemeClr val="bg1">
              <a:lumMod val="95000"/>
            </a:schemeClr>
          </a:solidFill>
        </p:spPr>
        <p:txBody>
          <a:bodyPr wrap="square" rtlCol="0" anchor="ctr">
            <a:spAutoFit/>
          </a:bodyPr>
          <a:lstStyle/>
          <a:p>
            <a:pPr algn="ctr"/>
            <a:r>
              <a:rPr lang="en-US" sz="2800" b="1" dirty="0"/>
              <a:t>2.  If Abe’s idea works, give some examples that illustrate why it works. If Abe’s idea doesn’t work, give a counterexample.</a:t>
            </a:r>
          </a:p>
        </p:txBody>
      </p:sp>
    </p:spTree>
    <p:extLst>
      <p:ext uri="{BB962C8B-B14F-4D97-AF65-F5344CB8AC3E}">
        <p14:creationId xmlns:p14="http://schemas.microsoft.com/office/powerpoint/2010/main" val="4237201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B93A01-85BD-1745-AA96-8244764CC416}"/>
              </a:ext>
            </a:extLst>
          </p:cNvPr>
          <p:cNvSpPr>
            <a:spLocks noGrp="1"/>
          </p:cNvSpPr>
          <p:nvPr>
            <p:ph idx="1"/>
          </p:nvPr>
        </p:nvSpPr>
        <p:spPr/>
        <p:txBody>
          <a:bodyPr/>
          <a:lstStyle/>
          <a:p>
            <a:pPr marL="0" indent="0">
              <a:buNone/>
            </a:pPr>
            <a:r>
              <a:rPr lang="en-US" dirty="0"/>
              <a:t>Independently, begin thinking through problems 3 and 4. </a:t>
            </a:r>
          </a:p>
        </p:txBody>
      </p:sp>
      <p:sp>
        <p:nvSpPr>
          <p:cNvPr id="3" name="Footer Placeholder 2">
            <a:extLst>
              <a:ext uri="{FF2B5EF4-FFF2-40B4-BE49-F238E27FC236}">
                <a16:creationId xmlns:a16="http://schemas.microsoft.com/office/drawing/2014/main" id="{7F1E9924-47F7-E545-9CFC-797CA6FFE615}"/>
              </a:ext>
            </a:extLst>
          </p:cNvPr>
          <p:cNvSpPr>
            <a:spLocks noGrp="1"/>
          </p:cNvSpPr>
          <p:nvPr>
            <p:ph type="ftr" sz="quarter" idx="11"/>
          </p:nvPr>
        </p:nvSpPr>
        <p:spPr/>
        <p:txBody>
          <a:bodyPr/>
          <a:lstStyle/>
          <a:p>
            <a:r>
              <a:rPr lang="en-US" dirty="0"/>
              <a:t>Unit 2 ● Lesson #</a:t>
            </a:r>
          </a:p>
        </p:txBody>
      </p:sp>
      <p:sp>
        <p:nvSpPr>
          <p:cNvPr id="4" name="Title 3">
            <a:extLst>
              <a:ext uri="{FF2B5EF4-FFF2-40B4-BE49-F238E27FC236}">
                <a16:creationId xmlns:a16="http://schemas.microsoft.com/office/drawing/2014/main" id="{4F0B1BEA-92E9-364E-8928-A2FD87D8AC14}"/>
              </a:ext>
            </a:extLst>
          </p:cNvPr>
          <p:cNvSpPr>
            <a:spLocks noGrp="1"/>
          </p:cNvSpPr>
          <p:nvPr>
            <p:ph type="title"/>
          </p:nvPr>
        </p:nvSpPr>
        <p:spPr/>
        <p:txBody>
          <a:bodyPr/>
          <a:lstStyle/>
          <a:p>
            <a:r>
              <a:rPr lang="en-US" dirty="0"/>
              <a:t>Chopping Logs</a:t>
            </a:r>
          </a:p>
        </p:txBody>
      </p:sp>
    </p:spTree>
    <p:extLst>
      <p:ext uri="{BB962C8B-B14F-4D97-AF65-F5344CB8AC3E}">
        <p14:creationId xmlns:p14="http://schemas.microsoft.com/office/powerpoint/2010/main" val="1197572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E18E6E-C53E-C845-8FC5-084862DD1B04}"/>
              </a:ext>
            </a:extLst>
          </p:cNvPr>
          <p:cNvSpPr>
            <a:spLocks noGrp="1"/>
          </p:cNvSpPr>
          <p:nvPr>
            <p:ph idx="1"/>
          </p:nvPr>
        </p:nvSpPr>
        <p:spPr/>
        <p:txBody>
          <a:bodyPr/>
          <a:lstStyle/>
          <a:p>
            <a:pPr marL="0" indent="0">
              <a:buNone/>
            </a:pPr>
            <a:r>
              <a:rPr lang="en-US" dirty="0"/>
              <a:t>With your partner, continue thinking through problems 3 - 7. </a:t>
            </a:r>
          </a:p>
          <a:p>
            <a:endParaRPr lang="en-US" dirty="0"/>
          </a:p>
        </p:txBody>
      </p:sp>
      <p:sp>
        <p:nvSpPr>
          <p:cNvPr id="3" name="Footer Placeholder 2">
            <a:extLst>
              <a:ext uri="{FF2B5EF4-FFF2-40B4-BE49-F238E27FC236}">
                <a16:creationId xmlns:a16="http://schemas.microsoft.com/office/drawing/2014/main" id="{8B10CB8B-0783-4F48-B67C-7469473659BC}"/>
              </a:ext>
            </a:extLst>
          </p:cNvPr>
          <p:cNvSpPr>
            <a:spLocks noGrp="1"/>
          </p:cNvSpPr>
          <p:nvPr>
            <p:ph type="ftr" sz="quarter" idx="11"/>
          </p:nvPr>
        </p:nvSpPr>
        <p:spPr/>
        <p:txBody>
          <a:bodyPr/>
          <a:lstStyle/>
          <a:p>
            <a:r>
              <a:rPr lang="en-US" dirty="0"/>
              <a:t>Unit 2 ● Lesson 3</a:t>
            </a:r>
          </a:p>
        </p:txBody>
      </p:sp>
      <p:sp>
        <p:nvSpPr>
          <p:cNvPr id="4" name="Title 3">
            <a:extLst>
              <a:ext uri="{FF2B5EF4-FFF2-40B4-BE49-F238E27FC236}">
                <a16:creationId xmlns:a16="http://schemas.microsoft.com/office/drawing/2014/main" id="{00230402-DE0B-3E4A-855D-23DB469ED35E}"/>
              </a:ext>
            </a:extLst>
          </p:cNvPr>
          <p:cNvSpPr>
            <a:spLocks noGrp="1"/>
          </p:cNvSpPr>
          <p:nvPr>
            <p:ph type="title"/>
          </p:nvPr>
        </p:nvSpPr>
        <p:spPr/>
        <p:txBody>
          <a:bodyPr/>
          <a:lstStyle/>
          <a:p>
            <a:r>
              <a:rPr lang="en-US" dirty="0"/>
              <a:t>Chopping Logs</a:t>
            </a:r>
          </a:p>
        </p:txBody>
      </p:sp>
    </p:spTree>
    <p:extLst>
      <p:ext uri="{BB962C8B-B14F-4D97-AF65-F5344CB8AC3E}">
        <p14:creationId xmlns:p14="http://schemas.microsoft.com/office/powerpoint/2010/main" val="4031204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76F19A6-CE1F-F243-95B8-CE27A97AD74C}"/>
                  </a:ext>
                </a:extLst>
              </p:cNvPr>
              <p:cNvSpPr>
                <a:spLocks noGrp="1"/>
              </p:cNvSpPr>
              <p:nvPr>
                <p:ph idx="1"/>
              </p:nvPr>
            </p:nvSpPr>
            <p:spPr/>
            <p:txBody>
              <a:bodyPr/>
              <a:lstStyle/>
              <a:p>
                <a:pPr marL="0" indent="0">
                  <a:buNone/>
                </a:pPr>
                <a:r>
                  <a:rPr lang="en-US" dirty="0"/>
                  <a:t>5. Try to write an equivalent equation for each of these graphs that is a vertical shift of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r>
                      <a:rPr lang="en-US" i="1">
                        <a:latin typeface="Cambria Math" panose="02040503050406030204" pitchFamily="18" charset="0"/>
                      </a:rPr>
                      <m:t>𝑥</m:t>
                    </m:r>
                  </m:oMath>
                </a14:m>
                <a:r>
                  <a:rPr lang="en-US" dirty="0"/>
                  <a:t>.</a:t>
                </a:r>
              </a:p>
              <a:p>
                <a:pPr marL="0" indent="0">
                  <a:buNone/>
                </a:pPr>
                <a:r>
                  <a:rPr lang="en-US" dirty="0"/>
                  <a:t>a.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8</m:t>
                        </m:r>
                        <m:r>
                          <a:rPr lang="en-US" i="1">
                            <a:latin typeface="Cambria Math" panose="02040503050406030204" pitchFamily="18" charset="0"/>
                          </a:rPr>
                          <m:t>𝑥</m:t>
                        </m:r>
                      </m:e>
                    </m:d>
                  </m:oMath>
                </a14:m>
                <a:r>
                  <a:rPr lang="en-US" dirty="0"/>
                  <a:t>				b.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16</m:t>
                        </m:r>
                        <m:r>
                          <a:rPr lang="en-US" i="1">
                            <a:latin typeface="Cambria Math" panose="02040503050406030204" pitchFamily="18" charset="0"/>
                          </a:rPr>
                          <m:t>𝑥</m:t>
                        </m:r>
                      </m:e>
                    </m:d>
                  </m:oMath>
                </a14:m>
                <a:endParaRPr lang="en-US" dirty="0"/>
              </a:p>
              <a:p>
                <a:pPr marL="0" indent="0">
                  <a:buNone/>
                </a:pPr>
                <a:r>
                  <a:rPr lang="en-US" dirty="0"/>
                  <a:t>Equivalent Equation:			Equivalent Equation</a:t>
                </a:r>
              </a:p>
              <a:p>
                <a:pPr marL="0" indent="0">
                  <a:buNone/>
                </a:pPr>
                <a:endParaRPr lang="en-US" dirty="0"/>
              </a:p>
              <a:p>
                <a:endParaRPr lang="en-US" dirty="0"/>
              </a:p>
            </p:txBody>
          </p:sp>
        </mc:Choice>
        <mc:Fallback xmlns="">
          <p:sp>
            <p:nvSpPr>
              <p:cNvPr id="2" name="Content Placeholder 1">
                <a:extLst>
                  <a:ext uri="{FF2B5EF4-FFF2-40B4-BE49-F238E27FC236}">
                    <a16:creationId xmlns:a16="http://schemas.microsoft.com/office/drawing/2014/main" id="{F76F19A6-CE1F-F243-95B8-CE27A97AD74C}"/>
                  </a:ext>
                </a:extLst>
              </p:cNvPr>
              <p:cNvSpPr>
                <a:spLocks noGrp="1" noRot="1" noChangeAspect="1" noMove="1" noResize="1" noEditPoints="1" noAdjustHandles="1" noChangeArrowheads="1" noChangeShapeType="1" noTextEdit="1"/>
              </p:cNvSpPr>
              <p:nvPr>
                <p:ph idx="1"/>
              </p:nvPr>
            </p:nvSpPr>
            <p:spPr>
              <a:blipFill>
                <a:blip r:embed="rId3"/>
                <a:stretch>
                  <a:fillRect l="-1086" t="-204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2E33866A-760F-0243-B0D0-1755BACE4134}"/>
              </a:ext>
            </a:extLst>
          </p:cNvPr>
          <p:cNvSpPr>
            <a:spLocks noGrp="1"/>
          </p:cNvSpPr>
          <p:nvPr>
            <p:ph type="ftr" sz="quarter" idx="11"/>
          </p:nvPr>
        </p:nvSpPr>
        <p:spPr/>
        <p:txBody>
          <a:bodyPr/>
          <a:lstStyle/>
          <a:p>
            <a:r>
              <a:rPr lang="en-US" dirty="0"/>
              <a:t>Unit 2 ● Lesson 3</a:t>
            </a:r>
          </a:p>
        </p:txBody>
      </p:sp>
      <p:sp>
        <p:nvSpPr>
          <p:cNvPr id="4" name="Title 3">
            <a:extLst>
              <a:ext uri="{FF2B5EF4-FFF2-40B4-BE49-F238E27FC236}">
                <a16:creationId xmlns:a16="http://schemas.microsoft.com/office/drawing/2014/main" id="{0ED35F8B-0E02-B348-AB11-47BB0041BAD1}"/>
              </a:ext>
            </a:extLst>
          </p:cNvPr>
          <p:cNvSpPr>
            <a:spLocks noGrp="1"/>
          </p:cNvSpPr>
          <p:nvPr>
            <p:ph type="title"/>
          </p:nvPr>
        </p:nvSpPr>
        <p:spPr/>
        <p:txBody>
          <a:bodyPr/>
          <a:lstStyle/>
          <a:p>
            <a:r>
              <a:rPr lang="en-US" dirty="0"/>
              <a:t>Chopping Logs</a:t>
            </a:r>
          </a:p>
        </p:txBody>
      </p:sp>
      <p:pic>
        <p:nvPicPr>
          <p:cNvPr id="5" name="Picture">
            <a:extLst>
              <a:ext uri="{FF2B5EF4-FFF2-40B4-BE49-F238E27FC236}">
                <a16:creationId xmlns:a16="http://schemas.microsoft.com/office/drawing/2014/main" id="{27535EA8-4402-DA4C-89BD-69A732AB2C4C}"/>
              </a:ext>
            </a:extLst>
          </p:cNvPr>
          <p:cNvPicPr/>
          <p:nvPr/>
        </p:nvPicPr>
        <p:blipFill>
          <a:blip r:embed="rId4"/>
          <a:stretch>
            <a:fillRect/>
          </a:stretch>
        </p:blipFill>
        <p:spPr bwMode="auto">
          <a:xfrm>
            <a:off x="961171" y="3808085"/>
            <a:ext cx="3392465" cy="1760202"/>
          </a:xfrm>
          <a:prstGeom prst="rect">
            <a:avLst/>
          </a:prstGeom>
          <a:noFill/>
          <a:ln w="9525">
            <a:noFill/>
            <a:headEnd/>
            <a:tailEnd/>
          </a:ln>
        </p:spPr>
      </p:pic>
      <p:pic>
        <p:nvPicPr>
          <p:cNvPr id="6" name="Picture">
            <a:extLst>
              <a:ext uri="{FF2B5EF4-FFF2-40B4-BE49-F238E27FC236}">
                <a16:creationId xmlns:a16="http://schemas.microsoft.com/office/drawing/2014/main" id="{0B47618E-78B7-2642-8DDB-E4CA6C263787}"/>
              </a:ext>
            </a:extLst>
          </p:cNvPr>
          <p:cNvPicPr/>
          <p:nvPr/>
        </p:nvPicPr>
        <p:blipFill>
          <a:blip r:embed="rId5"/>
          <a:stretch>
            <a:fillRect/>
          </a:stretch>
        </p:blipFill>
        <p:spPr bwMode="auto">
          <a:xfrm>
            <a:off x="6488515" y="3808085"/>
            <a:ext cx="3296930" cy="1760202"/>
          </a:xfrm>
          <a:prstGeom prst="rect">
            <a:avLst/>
          </a:prstGeom>
          <a:noFill/>
          <a:ln w="9525">
            <a:noFill/>
            <a:headEnd/>
            <a:tailEnd/>
          </a:ln>
        </p:spPr>
      </p:pic>
    </p:spTree>
    <p:extLst>
      <p:ext uri="{BB962C8B-B14F-4D97-AF65-F5344CB8AC3E}">
        <p14:creationId xmlns:p14="http://schemas.microsoft.com/office/powerpoint/2010/main" val="3021052610"/>
      </p:ext>
    </p:extLst>
  </p:cSld>
  <p:clrMapOvr>
    <a:masterClrMapping/>
  </p:clrMapOvr>
</p:sld>
</file>

<file path=ppt/theme/theme1.xml><?xml version="1.0" encoding="utf-8"?>
<a:theme xmlns:a="http://schemas.openxmlformats.org/drawingml/2006/main" name="Office Theme">
  <a:themeElements>
    <a:clrScheme name="Unit 2">
      <a:dk1>
        <a:srgbClr val="00675E"/>
      </a:dk1>
      <a:lt1>
        <a:srgbClr val="FFFFFF"/>
      </a:lt1>
      <a:dk2>
        <a:srgbClr val="008470"/>
      </a:dk2>
      <a:lt2>
        <a:srgbClr val="FEFFFF"/>
      </a:lt2>
      <a:accent1>
        <a:srgbClr val="00A48B"/>
      </a:accent1>
      <a:accent2>
        <a:srgbClr val="008470"/>
      </a:accent2>
      <a:accent3>
        <a:srgbClr val="009192"/>
      </a:accent3>
      <a:accent4>
        <a:srgbClr val="008E78"/>
      </a:accent4>
      <a:accent5>
        <a:srgbClr val="008464"/>
      </a:accent5>
      <a:accent6>
        <a:srgbClr val="428868"/>
      </a:accent6>
      <a:hlink>
        <a:srgbClr val="3F78A1"/>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B1E48FDA06D248B1EDF07E7820037D" ma:contentTypeVersion="20" ma:contentTypeDescription="Create a new document." ma:contentTypeScope="" ma:versionID="d861ce926a46af1179d2b695f03b5f76">
  <xsd:schema xmlns:xsd="http://www.w3.org/2001/XMLSchema" xmlns:xs="http://www.w3.org/2001/XMLSchema" xmlns:p="http://schemas.microsoft.com/office/2006/metadata/properties" xmlns:ns2="e6b18dcd-00de-4a4b-a809-bf649cda40bd" xmlns:ns3="242144d6-166b-49e2-aa90-f25e9b00a53a" xmlns:ns4="b2c14416-9b3b-4ab9-bce7-0fcee5420287" targetNamespace="http://schemas.microsoft.com/office/2006/metadata/properties" ma:root="true" ma:fieldsID="7d87c9afb6078c255f08279b2ae24671" ns2:_="" ns3:_="" ns4:_="">
    <xsd:import namespace="e6b18dcd-00de-4a4b-a809-bf649cda40bd"/>
    <xsd:import namespace="242144d6-166b-49e2-aa90-f25e9b00a53a"/>
    <xsd:import namespace="b2c14416-9b3b-4ab9-bce7-0fcee542028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2:SharedWithUsers" minOccurs="0"/>
                <xsd:element ref="ns2:SharedWithDetails" minOccurs="0"/>
                <xsd:element ref="ns3:Informatio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18dcd-00de-4a4b-a809-bf649cda4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2144d6-166b-49e2-aa90-f25e9b00a5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Information" ma:index="21" nillable="true" ma:displayName="Information" ma:format="Dropdown" ma:internalName="Information">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bb345b-ff8f-4466-ba95-c87037a6f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c14416-9b3b-4ab9-bce7-0fcee542028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7feffb6a-3bdb-42aa-b7d6-8e71ce8816e6}" ma:internalName="TaxCatchAll" ma:showField="CatchAllData" ma:web="e6b18dcd-00de-4a4b-a809-bf649cda40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2c14416-9b3b-4ab9-bce7-0fcee5420287" xsi:nil="true"/>
    <lcf76f155ced4ddcb4097134ff3c332f xmlns="242144d6-166b-49e2-aa90-f25e9b00a53a">
      <Terms xmlns="http://schemas.microsoft.com/office/infopath/2007/PartnerControls"/>
    </lcf76f155ced4ddcb4097134ff3c332f>
    <SharedWithUsers xmlns="e6b18dcd-00de-4a4b-a809-bf649cda40bd">
      <UserInfo>
        <DisplayName/>
        <AccountId xsi:nil="true"/>
        <AccountType/>
      </UserInfo>
    </SharedWithUsers>
    <MediaLengthInSeconds xmlns="242144d6-166b-49e2-aa90-f25e9b00a53a" xsi:nil="true"/>
    <Information xmlns="242144d6-166b-49e2-aa90-f25e9b00a53a" xsi:nil="true"/>
    <_dlc_DocId xmlns="e6b18dcd-00de-4a4b-a809-bf649cda40bd">KST36QS7YUKS-17149278-85504</_dlc_DocId>
    <_dlc_DocIdUrl xmlns="e6b18dcd-00de-4a4b-a809-bf649cda40bd">
      <Url>https://k12mnps.sharepoint.com/sites/014-CMGS-CI/_layouts/15/DocIdRedir.aspx?ID=KST36QS7YUKS-17149278-85504</Url>
      <Description>KST36QS7YUKS-17149278-85504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58E901B-D356-4B2F-AB30-73FAEC7BED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b18dcd-00de-4a4b-a809-bf649cda40bd"/>
    <ds:schemaRef ds:uri="242144d6-166b-49e2-aa90-f25e9b00a53a"/>
    <ds:schemaRef ds:uri="b2c14416-9b3b-4ab9-bce7-0fcee5420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7F20D6-AB91-47FE-91A8-E8BAF2ACB2FA}">
  <ds:schemaRefs>
    <ds:schemaRef ds:uri="http://schemas.microsoft.com/sharepoint/v3/contenttype/forms"/>
  </ds:schemaRefs>
</ds:datastoreItem>
</file>

<file path=customXml/itemProps3.xml><?xml version="1.0" encoding="utf-8"?>
<ds:datastoreItem xmlns:ds="http://schemas.openxmlformats.org/officeDocument/2006/customXml" ds:itemID="{133CBF5E-DE76-4D71-B410-54751C1F747E}">
  <ds:schemaRef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purl.org/dc/elements/1.1/"/>
    <ds:schemaRef ds:uri="http://www.w3.org/XML/1998/namespace"/>
    <ds:schemaRef ds:uri="8b135edc-aa13-4e9d-bff7-e67ebb7a4006"/>
    <ds:schemaRef ds:uri="eb208772-ddc5-4f6a-b383-d2629cd7e715"/>
    <ds:schemaRef ds:uri="http://schemas.microsoft.com/office/2006/metadata/properties"/>
    <ds:schemaRef ds:uri="b2c14416-9b3b-4ab9-bce7-0fcee5420287"/>
    <ds:schemaRef ds:uri="242144d6-166b-49e2-aa90-f25e9b00a53a"/>
    <ds:schemaRef ds:uri="e6b18dcd-00de-4a4b-a809-bf649cda40bd"/>
  </ds:schemaRefs>
</ds:datastoreItem>
</file>

<file path=customXml/itemProps4.xml><?xml version="1.0" encoding="utf-8"?>
<ds:datastoreItem xmlns:ds="http://schemas.openxmlformats.org/officeDocument/2006/customXml" ds:itemID="{E10A9389-4AB9-4186-867A-961F3675B32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249</TotalTime>
  <Words>1730</Words>
  <Application>Microsoft Macintosh PowerPoint</Application>
  <PresentationFormat>Widescreen</PresentationFormat>
  <Paragraphs>117</Paragraphs>
  <Slides>20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Avenir</vt:lpstr>
      <vt:lpstr>Avenir Black</vt:lpstr>
      <vt:lpstr>Avenir Book</vt:lpstr>
      <vt:lpstr>Calibri</vt:lpstr>
      <vt:lpstr>Cambria Math</vt:lpstr>
      <vt:lpstr>Century Gothic</vt:lpstr>
      <vt:lpstr>Office Theme</vt:lpstr>
      <vt:lpstr>Lesson 3: Chopping Logs</vt:lpstr>
      <vt:lpstr>Chopping Logs</vt:lpstr>
      <vt:lpstr>PowerPoint Presentation</vt:lpstr>
      <vt:lpstr>Chopping Logs</vt:lpstr>
      <vt:lpstr>Chopping Logs</vt:lpstr>
      <vt:lpstr>Chopping Logs</vt:lpstr>
      <vt:lpstr>Chopping Logs</vt:lpstr>
      <vt:lpstr>Chopping Logs</vt:lpstr>
      <vt:lpstr>Chopping Logs</vt:lpstr>
      <vt:lpstr>PowerPoint Presentation</vt:lpstr>
      <vt:lpstr>PowerPoint Presentation</vt:lpstr>
      <vt:lpstr>Chopping Logs</vt:lpstr>
      <vt:lpstr>Chopping Logs</vt:lpstr>
      <vt:lpstr>Chopping Log</vt:lpstr>
      <vt:lpstr>Chopping Logs</vt:lpstr>
      <vt:lpstr>Chopping Logs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 Shelley</dc:creator>
  <cp:lastModifiedBy>Letterman, Terry L</cp:lastModifiedBy>
  <cp:revision>43</cp:revision>
  <dcterms:created xsi:type="dcterms:W3CDTF">2023-05-09T17:17:08Z</dcterms:created>
  <dcterms:modified xsi:type="dcterms:W3CDTF">2024-08-17T03:21:58Z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0x010100E2B1E48FDA06D248B1EDF07E7820037D</vt:lpwstr>
  </property>
  <property fmtid="{D5CDD505-2E9C-101B-9397-08002B2CF9AE}" pid="3" name="MediaServiceImageTags">
    <vt:lpwstr/>
  </property>
  <property fmtid="{D5CDD505-2E9C-101B-9397-08002B2CF9AE}" pid="4" name="_dlc_DocIdItemGuid">
    <vt:lpwstr>ebb691df-11d8-48d3-a843-6814a413e0c6</vt:lpwstr>
  </property>
  <property fmtid="{D5CDD505-2E9C-101B-9397-08002B2CF9AE}" pid="5" name="Order">
    <vt:r8>2396300</vt:r8>
  </property>
  <property fmtid="{D5CDD505-2E9C-101B-9397-08002B2CF9AE}" pid="6" name="xd_Signature">
    <vt:bool>false</vt:bool>
  </property>
  <property fmtid="{D5CDD505-2E9C-101B-9397-08002B2CF9AE}" pid="7" name="xd_ProgID">
    <vt:lpwstr/>
  </property>
  <property fmtid="{D5CDD505-2E9C-101B-9397-08002B2CF9AE}" pid="8" name="_dlc_DocId">
    <vt:lpwstr>JYCHRTE472SJ-879839975-23963</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_dlc_DocIdUrl">
    <vt:lpwstr>https://k12mnps.sharepoint.com/sites/014-TEMG-TEAM-CIMathDepartment/_layouts/15/DocIdRedir.aspx?ID=JYCHRTE472SJ-879839975-23963, JYCHRTE472SJ-879839975-23963</vt:lpwstr>
  </property>
  <property fmtid="{D5CDD505-2E9C-101B-9397-08002B2CF9AE}" pid="14" name="_SourceUrl">
    <vt:lpwstr/>
  </property>
  <property fmtid="{D5CDD505-2E9C-101B-9397-08002B2CF9AE}" pid="15" name="_SharedFileIndex">
    <vt:lpwstr/>
  </property>
</Properties>
</file>