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8.png" ContentType="image/png; charset=utf-8"/>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9.png" ContentType="image/png; charset=utf-8"/>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0.png" ContentType="image/png; charset=utf-8"/>
  <Override PartName="/ppt/media/image31.png" ContentType="image/png; charset=utf-8"/>
  <Override PartName="/ppt/notesSlides/notesSlide13.xml" ContentType="application/vnd.openxmlformats-officedocument.presentationml.notesSlide+xml"/>
  <Override PartName="/ppt/media/image32.png" ContentType="image/png; charset=utf-8"/>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33.png" ContentType="image/png; charset=utf-8"/>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34.png" ContentType="image/png; charset=utf-8"/>
  <Override PartName="/ppt/media/image35.png" ContentType="image/png; charset=utf-8"/>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5"/>
  </p:notesMasterIdLst>
  <p:handoutMasterIdLst>
    <p:handoutMasterId r:id="rId46"/>
  </p:handoutMasterIdLst>
  <p:sldIdLst>
    <p:sldId id="278" r:id="rId6"/>
    <p:sldId id="282" r:id="rId7"/>
    <p:sldId id="281"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77" r:id="rId28"/>
    <p:sldId id="378" r:id="rId29"/>
    <p:sldId id="380" r:id="rId30"/>
    <p:sldId id="381" r:id="rId31"/>
    <p:sldId id="388" r:id="rId32"/>
    <p:sldId id="383" r:id="rId33"/>
    <p:sldId id="389" r:id="rId34"/>
    <p:sldId id="390" r:id="rId35"/>
    <p:sldId id="391" r:id="rId36"/>
    <p:sldId id="392" r:id="rId37"/>
    <p:sldId id="393" r:id="rId38"/>
    <p:sldId id="394" r:id="rId39"/>
    <p:sldId id="384" r:id="rId40"/>
    <p:sldId id="385" r:id="rId41"/>
    <p:sldId id="386" r:id="rId42"/>
    <p:sldId id="387" r:id="rId43"/>
    <p:sldId id="39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EB7278-D7B4-B48B-85CE-6EC5301C396B}" name="Adams, Quanita M" initials="AM" userId="S::qmadams@mnps.org::92d0b827-2280-4b44-8945-48fc1f1529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12"/>
    <p:restoredTop sz="60976"/>
  </p:normalViewPr>
  <p:slideViewPr>
    <p:cSldViewPr snapToGrid="0">
      <p:cViewPr varScale="1">
        <p:scale>
          <a:sx n="48" d="100"/>
          <a:sy n="48" d="100"/>
        </p:scale>
        <p:origin x="18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8/16/24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Ask the class to identify each of the transformations from problem 1. </a:t>
            </a:r>
          </a:p>
          <a:p>
            <a:r>
              <a:rPr lang="en-US" sz="1200" b="0" i="0" kern="1200" dirty="0">
                <a:solidFill>
                  <a:schemeClr val="tx1"/>
                </a:solidFill>
                <a:effectLst/>
                <a:latin typeface="+mn-lt"/>
                <a:ea typeface="+mn-ea"/>
                <a:cs typeface="+mn-cs"/>
              </a:rPr>
              <a:t>Repeat the process with the second problem, beginning with identifying the transformations. </a:t>
            </a:r>
          </a:p>
          <a:p>
            <a:r>
              <a:rPr lang="en-US" sz="1200" b="0" i="0" kern="1200" dirty="0">
                <a:solidFill>
                  <a:schemeClr val="tx1"/>
                </a:solidFill>
                <a:effectLst/>
                <a:latin typeface="+mn-lt"/>
                <a:ea typeface="+mn-ea"/>
                <a:cs typeface="+mn-cs"/>
              </a:rPr>
              <a:t>After demonstrating the quick-graph method, ask students what similarities and differences they see in transforming these two functions.</a:t>
            </a:r>
          </a:p>
          <a:p>
            <a:r>
              <a:rPr lang="en-US" sz="1200" b="0" i="0" kern="1200" dirty="0">
                <a:solidFill>
                  <a:schemeClr val="tx1"/>
                </a:solidFill>
                <a:effectLst/>
                <a:latin typeface="+mn-lt"/>
                <a:ea typeface="+mn-ea"/>
                <a:cs typeface="+mn-cs"/>
              </a:rPr>
              <a:t>In both cases, the axes are redrawn.</a:t>
            </a:r>
          </a:p>
          <a:p>
            <a:r>
              <a:rPr lang="en-US" sz="1200" b="0" i="0" kern="1200" dirty="0">
                <a:solidFill>
                  <a:schemeClr val="tx1"/>
                </a:solidFill>
                <a:effectLst/>
                <a:latin typeface="+mn-lt"/>
                <a:ea typeface="+mn-ea"/>
                <a:cs typeface="+mn-cs"/>
              </a:rPr>
              <a:t>In both cases, the vertical shift is a number added or subtracted to the function output. A number added or subtracted to the input, x, causes a horizontal shift.</a:t>
            </a:r>
          </a:p>
          <a:p>
            <a:r>
              <a:rPr lang="en-US" sz="1200" b="0" i="0" kern="1200" dirty="0">
                <a:solidFill>
                  <a:schemeClr val="tx1"/>
                </a:solidFill>
                <a:effectLst/>
                <a:latin typeface="+mn-lt"/>
                <a:ea typeface="+mn-ea"/>
                <a:cs typeface="+mn-cs"/>
              </a:rPr>
              <a:t>The quadratic function is symmetric and the exponential function is not.</a:t>
            </a:r>
          </a:p>
          <a:p>
            <a:r>
              <a:rPr lang="en-US" sz="1200" b="0" i="0" kern="1200" dirty="0">
                <a:solidFill>
                  <a:schemeClr val="tx1"/>
                </a:solidFill>
                <a:effectLst/>
                <a:latin typeface="+mn-lt"/>
                <a:ea typeface="+mn-ea"/>
                <a:cs typeface="+mn-cs"/>
              </a:rPr>
              <a:t>The anchor point on a quadratic function is the vertex, (0, 0) on the parent function. On an exponential function, the anchor point is (0, 1).</a:t>
            </a:r>
          </a:p>
          <a:p>
            <a:endParaRPr lang="en-US" dirty="0"/>
          </a:p>
        </p:txBody>
      </p:sp>
    </p:spTree>
    <p:extLst>
      <p:ext uri="{BB962C8B-B14F-4D97-AF65-F5344CB8AC3E}">
        <p14:creationId xmlns:p14="http://schemas.microsoft.com/office/powerpoint/2010/main" val="3128004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Students are ready to discuss when they have completed problem 12b.</a:t>
            </a:r>
          </a:p>
          <a:p>
            <a:r>
              <a:rPr lang="en-US" sz="1200" b="0" i="0" kern="1200" dirty="0">
                <a:solidFill>
                  <a:schemeClr val="tx1"/>
                </a:solidFill>
                <a:effectLst/>
                <a:latin typeface="+mn-lt"/>
                <a:ea typeface="+mn-ea"/>
                <a:cs typeface="+mn-cs"/>
              </a:rPr>
              <a:t>Begin by asking a student who has identified the effect of a on the graph.</a:t>
            </a:r>
          </a:p>
          <a:p>
            <a:r>
              <a:rPr lang="en-US" sz="1200" b="0" i="0" kern="1200" dirty="0">
                <a:solidFill>
                  <a:schemeClr val="tx1"/>
                </a:solidFill>
                <a:effectLst/>
                <a:latin typeface="+mn-lt"/>
                <a:ea typeface="+mn-ea"/>
                <a:cs typeface="+mn-cs"/>
              </a:rPr>
              <a:t>Help the class to connect to their prior experience with quadratics and other functions and recognize that the transformations of logarithmic functions are the same. Ask questions to ensure that students understand that vertical and horizontal shifts are translations that maintain the shape of the curve because they are rigid transformations.</a:t>
            </a:r>
            <a:endParaRPr lang="en-US" dirty="0"/>
          </a:p>
        </p:txBody>
      </p:sp>
    </p:spTree>
    <p:extLst>
      <p:ext uri="{BB962C8B-B14F-4D97-AF65-F5344CB8AC3E}">
        <p14:creationId xmlns:p14="http://schemas.microsoft.com/office/powerpoint/2010/main" val="326886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Students are ready to discuss when they have completed problem 12b.</a:t>
            </a:r>
          </a:p>
          <a:p>
            <a:r>
              <a:rPr lang="en-US" sz="1200" b="0" i="0" kern="1200" dirty="0">
                <a:solidFill>
                  <a:schemeClr val="tx1"/>
                </a:solidFill>
                <a:effectLst/>
                <a:latin typeface="+mn-lt"/>
                <a:ea typeface="+mn-ea"/>
                <a:cs typeface="+mn-cs"/>
              </a:rPr>
              <a:t>Begin by asking a student who has identified the effect of b on the graph.</a:t>
            </a:r>
          </a:p>
          <a:p>
            <a:r>
              <a:rPr lang="en-US" sz="1200" b="0" i="0" kern="1200" dirty="0">
                <a:solidFill>
                  <a:schemeClr val="tx1"/>
                </a:solidFill>
                <a:effectLst/>
                <a:latin typeface="+mn-lt"/>
                <a:ea typeface="+mn-ea"/>
                <a:cs typeface="+mn-cs"/>
              </a:rPr>
              <a:t>Help the class to connect to their prior experience with quadratics and other functions and recognize that the transformations of logarithmic functions are the same. Ask questions to ensure that students understand that vertical and horizontal shifts are translations that maintain the shape of the curve because they are rigid transformations.</a:t>
            </a:r>
            <a:endParaRPr lang="en-US" dirty="0"/>
          </a:p>
        </p:txBody>
      </p:sp>
    </p:spTree>
    <p:extLst>
      <p:ext uri="{BB962C8B-B14F-4D97-AF65-F5344CB8AC3E}">
        <p14:creationId xmlns:p14="http://schemas.microsoft.com/office/powerpoint/2010/main" val="3765692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Proceed to problem 12, with a student sharing how they identified the transformations in the graph and wrote the equation. It will be especially useful if the student who shares shows the parent function for students to compare to. Ask the student to draw in the transformed axes, because this is an important strategy for identifying transformations and using the quick graph method.</a:t>
            </a:r>
            <a:endParaRPr lang="en-US" dirty="0"/>
          </a:p>
        </p:txBody>
      </p:sp>
    </p:spTree>
    <p:extLst>
      <p:ext uri="{BB962C8B-B14F-4D97-AF65-F5344CB8AC3E}">
        <p14:creationId xmlns:p14="http://schemas.microsoft.com/office/powerpoint/2010/main" val="295373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Continue the discussion with problem 13 and ask a student to share their graph and how they identified the transformations. Again, ask for the transformed axes to be shown and identify corresponding points on the parent function. End the discussion by demonstrating the quick graph method for graphing with an additional example in the Takeaways.</a:t>
            </a:r>
          </a:p>
          <a:p>
            <a:br>
              <a:rPr lang="en-US" dirty="0"/>
            </a:br>
            <a:endParaRPr lang="en-US" dirty="0"/>
          </a:p>
        </p:txBody>
      </p:sp>
    </p:spTree>
    <p:extLst>
      <p:ext uri="{BB962C8B-B14F-4D97-AF65-F5344CB8AC3E}">
        <p14:creationId xmlns:p14="http://schemas.microsoft.com/office/powerpoint/2010/main" val="3597677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Three Reads Routine might be helpful here to help students make sense of the situation.</a:t>
            </a:r>
          </a:p>
          <a:p>
            <a:endParaRPr lang="en-US" dirty="0"/>
          </a:p>
          <a:p>
            <a:r>
              <a:rPr lang="en-US" sz="1200" b="0" i="0" kern="1200" dirty="0">
                <a:solidFill>
                  <a:schemeClr val="tx1"/>
                </a:solidFill>
                <a:effectLst/>
                <a:latin typeface="+mn-lt"/>
                <a:ea typeface="+mn-ea"/>
                <a:cs typeface="+mn-cs"/>
              </a:rPr>
              <a:t>Be sure students understand the variables in the formulas and that e is the constant they learned about in the previous lesson. (When students first learn about e, they often have to be reminded that it is not a variable.) Have students complete problem 1 individually. Have students use the formula to write and solve the equation for about three minutes, then discuss the solution with the class. Ask if the number of people infected is more or less than expected. Explain to students that in the first part of the task, they use representations to model the spread of the virus in the population.</a:t>
            </a:r>
            <a:endParaRPr lang="en-US" dirty="0"/>
          </a:p>
        </p:txBody>
      </p:sp>
    </p:spTree>
    <p:extLst>
      <p:ext uri="{BB962C8B-B14F-4D97-AF65-F5344CB8AC3E}">
        <p14:creationId xmlns:p14="http://schemas.microsoft.com/office/powerpoint/2010/main" val="4031895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working independently for 2 minutes.</a:t>
            </a:r>
          </a:p>
        </p:txBody>
      </p:sp>
    </p:spTree>
    <p:extLst>
      <p:ext uri="{BB962C8B-B14F-4D97-AF65-F5344CB8AC3E}">
        <p14:creationId xmlns:p14="http://schemas.microsoft.com/office/powerpoint/2010/main" val="151980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students work on problem 2, encourage them to use the formula and to use time for the independent variable. Encourage the use of technology for graphing the equation and for creating a table.</a:t>
            </a:r>
          </a:p>
          <a:p>
            <a:r>
              <a:rPr lang="en-US" sz="1200" b="0" i="0" kern="1200" dirty="0">
                <a:solidFill>
                  <a:schemeClr val="tx1"/>
                </a:solidFill>
                <a:effectLst/>
                <a:latin typeface="+mn-lt"/>
                <a:ea typeface="+mn-ea"/>
                <a:cs typeface="+mn-cs"/>
              </a:rPr>
              <a:t>The two most common approaches students will use when working on problem 3 are using the graph and trying to solve the equation algebraically. Listen for how students are thinking about “undoing” the base e exponential. They should be talking about a base e logarithm, although they have not been introduced to natural log notation. When most students have talked about problem 3 with their partners, then move to the class discussion.</a:t>
            </a:r>
          </a:p>
        </p:txBody>
      </p:sp>
    </p:spTree>
    <p:extLst>
      <p:ext uri="{BB962C8B-B14F-4D97-AF65-F5344CB8AC3E}">
        <p14:creationId xmlns:p14="http://schemas.microsoft.com/office/powerpoint/2010/main" val="1894920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Begin the discussion with a student who used the formula to make a table of values. Ask the class about the small number of people infected by the virus to show students the nature of an exponential function. Exponential growth initially grows slowly and has big increases as time goes on. </a:t>
            </a:r>
            <a:endParaRPr lang="en-US" dirty="0"/>
          </a:p>
        </p:txBody>
      </p:sp>
    </p:spTree>
    <p:extLst>
      <p:ext uri="{BB962C8B-B14F-4D97-AF65-F5344CB8AC3E}">
        <p14:creationId xmlns:p14="http://schemas.microsoft.com/office/powerpoint/2010/main" val="2373178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Continue the discussion with problem 3, asking students to demonstrate solving the equation graphically and beginning to solve algebraically. The algebraic solution creates a need for base e logarithm. Introduce the natural logarithm and demonstrate how to find it on the calculator and how to use it to finish solving the equation in problem 3.</a:t>
            </a:r>
            <a:endParaRPr lang="en-US" dirty="0"/>
          </a:p>
        </p:txBody>
      </p:sp>
    </p:spTree>
    <p:extLst>
      <p:ext uri="{BB962C8B-B14F-4D97-AF65-F5344CB8AC3E}">
        <p14:creationId xmlns:p14="http://schemas.microsoft.com/office/powerpoint/2010/main" val="3685850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students are working individually, do a quick check to see that they are thinking exponentially, not linearly, about the number of days necessary to double the number of victims. If students are using linear reasoning, support them in writing and solving an equation to find the number of days for the virus to claim 100 victims (problem 5) and then ask why the answer does not correspond to their reasoning. After most students have completed problem 6, ask students to share with a partner and then complete the task working in pairs or small groups.</a:t>
            </a:r>
            <a:endParaRPr lang="en-US" dirty="0"/>
          </a:p>
        </p:txBody>
      </p:sp>
    </p:spTree>
    <p:extLst>
      <p:ext uri="{BB962C8B-B14F-4D97-AF65-F5344CB8AC3E}">
        <p14:creationId xmlns:p14="http://schemas.microsoft.com/office/powerpoint/2010/main" val="181327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1861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After most students have completed problem 6, ask students to share with a partner and then complete the task working in pairs or small groups.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begin the discussion, identify a student who has solved problem 7 algebraically. Choose a student to share problem 8 who can describe how to solve the equation but may not use proper notation to communicate their steps. This will give the class an opportunity to examine and discuss notation for the natural log.</a:t>
            </a:r>
            <a:endParaRPr lang="en-US" dirty="0"/>
          </a:p>
        </p:txBody>
      </p:sp>
    </p:spTree>
    <p:extLst>
      <p:ext uri="{BB962C8B-B14F-4D97-AF65-F5344CB8AC3E}">
        <p14:creationId xmlns:p14="http://schemas.microsoft.com/office/powerpoint/2010/main" val="2312470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focus of the discussion will be on solving equations in the context of exponential growth and decay. Students are ready to discuss when they have completed problem 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Begin the discussion with problem 7, by asking a student to describe how they used the formula and demonstrate how to use technology to find a value. Then ask a student to describe the steps they used to solve the equation in problem 8. Record the steps as they demonstrate their work and support their use of the natural log notation.</a:t>
            </a:r>
            <a:endParaRPr lang="en-US" dirty="0"/>
          </a:p>
        </p:txBody>
      </p:sp>
    </p:spTree>
    <p:extLst>
      <p:ext uri="{BB962C8B-B14F-4D97-AF65-F5344CB8AC3E}">
        <p14:creationId xmlns:p14="http://schemas.microsoft.com/office/powerpoint/2010/main" val="491950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focus of the discussion will be on solving equations in the context of exponential growth and decay. Students are ready to discuss when they have completed problem 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Begin the discussion with problem 7, by asking a student to describe how they used the formula and demonstrate how to use technology to find a value. Then ask a student to describe the steps they used to solve the equation in problem 8. Record the steps as they demonstrate their work and support their use of the natural log notation.</a:t>
            </a:r>
            <a:endParaRPr lang="en-US" dirty="0"/>
          </a:p>
        </p:txBody>
      </p:sp>
    </p:spTree>
    <p:extLst>
      <p:ext uri="{BB962C8B-B14F-4D97-AF65-F5344CB8AC3E}">
        <p14:creationId xmlns:p14="http://schemas.microsoft.com/office/powerpoint/2010/main" val="4064184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Have a student show how they solved problem 10. If time permits, use technology to model the decay of the goo, and ask students how they could verify their solution to problem 10 graphically. Use the graph to discuss problems 11 and 12. Ask if the zombie goo will ever be entirely gone, using both the graph and an equation to support their answers.</a:t>
            </a:r>
            <a:endParaRPr lang="en-US" dirty="0"/>
          </a:p>
        </p:txBody>
      </p:sp>
    </p:spTree>
    <p:extLst>
      <p:ext uri="{BB962C8B-B14F-4D97-AF65-F5344CB8AC3E}">
        <p14:creationId xmlns:p14="http://schemas.microsoft.com/office/powerpoint/2010/main" val="239711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Begin by asking students to work individually until most students have completed 1a. Then, ask students to share and work together to complete problems 1–6.</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02397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Begin by asking students to work individually until most students have completed 1a. Then, ask students to share and work together to complete problems 1–6.</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73761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Discuss each of the graphs of the three functions by asking a different student to present each function. Ask students about how they constructed the table of values and how the graphs compare to the exponential function of the same base.</a:t>
            </a:r>
            <a:endParaRPr lang="en-US" dirty="0"/>
          </a:p>
        </p:txBody>
      </p:sp>
    </p:spTree>
    <p:extLst>
      <p:ext uri="{BB962C8B-B14F-4D97-AF65-F5344CB8AC3E}">
        <p14:creationId xmlns:p14="http://schemas.microsoft.com/office/powerpoint/2010/main" val="58740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Discuss each of the graphs of the three functions by asking a different student to present each function. Ask students about how they constructed the table of values and how the graphs compare to the exponential function of the same base.</a:t>
            </a:r>
            <a:endParaRPr lang="en-US" dirty="0"/>
          </a:p>
        </p:txBody>
      </p:sp>
    </p:spTree>
    <p:extLst>
      <p:ext uri="{BB962C8B-B14F-4D97-AF65-F5344CB8AC3E}">
        <p14:creationId xmlns:p14="http://schemas.microsoft.com/office/powerpoint/2010/main" val="6543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Discuss each of the graphs of the three functions by asking a different student to present each function. Ask students about how they constructed the table of values and how the graphs compare to the exponential function of the same base.</a:t>
            </a:r>
            <a:endParaRPr lang="en-US" dirty="0"/>
          </a:p>
        </p:txBody>
      </p:sp>
    </p:spTree>
    <p:extLst>
      <p:ext uri="{BB962C8B-B14F-4D97-AF65-F5344CB8AC3E}">
        <p14:creationId xmlns:p14="http://schemas.microsoft.com/office/powerpoint/2010/main" val="496502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Ask the class to work individually for one minute and then with a partner to find the mathematical features that are common to logarithmic functions, b&gt;1. Discuss and record the features in the Takeaways notes. </a:t>
            </a:r>
          </a:p>
        </p:txBody>
      </p:sp>
    </p:spTree>
    <p:extLst>
      <p:ext uri="{BB962C8B-B14F-4D97-AF65-F5344CB8AC3E}">
        <p14:creationId xmlns:p14="http://schemas.microsoft.com/office/powerpoint/2010/main" val="688318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the end of this short teaching cycle, relaunch the remaining problems in the lesson by explaining to students how the base 10  logarithmic function is written.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Students will work more with base  logarithms to solve equations later in the unit. At this point, they only need to understand that if a base is not written on the logarithmic function, it is assumed to be 10.</a:t>
            </a:r>
            <a:endParaRPr lang="en-US" dirty="0"/>
          </a:p>
          <a:p>
            <a:endParaRPr lang="en-US" dirty="0"/>
          </a:p>
        </p:txBody>
      </p:sp>
    </p:spTree>
    <p:extLst>
      <p:ext uri="{BB962C8B-B14F-4D97-AF65-F5344CB8AC3E}">
        <p14:creationId xmlns:p14="http://schemas.microsoft.com/office/powerpoint/2010/main" val="102381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9.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 Id="rId5" Type="http://schemas.microsoft.com/office/2007/relationships/hdphoto" Target="../media/hdphoto11.wdp"/><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4" Type="http://schemas.microsoft.com/office/2007/relationships/hdphoto" Target="../media/hdphoto12.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0.png"/><Relationship Id="rId4" Type="http://schemas.microsoft.com/office/2007/relationships/hdphoto" Target="../media/hdphoto13.wdp"/><Relationship Id="rId9" Type="http://schemas.microsoft.com/office/2007/relationships/hdphoto" Target="../media/hdphoto14.wdp"/></Relationships>
</file>

<file path=ppt/slideLayouts/_rels/slideLayout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596901"/>
            <a:ext cx="8926285" cy="640080"/>
            <a:chOff x="8138886" y="968650"/>
            <a:chExt cx="2079176" cy="541065"/>
          </a:xfrm>
          <a:solidFill>
            <a:schemeClr val="accent2"/>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227" y="642619"/>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032387"/>
            <a:ext cx="10515600" cy="481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4F6FEB9-074C-981A-CB90-56128763BC19}"/>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IM3</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308058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Content Placeholder 2">
            <a:extLst>
              <a:ext uri="{FF2B5EF4-FFF2-40B4-BE49-F238E27FC236}">
                <a16:creationId xmlns:a16="http://schemas.microsoft.com/office/drawing/2014/main" id="{49B551F4-180C-5848-95E8-11D5CE0DADF7}"/>
              </a:ext>
            </a:extLst>
          </p:cNvPr>
          <p:cNvSpPr>
            <a:spLocks noGrp="1"/>
          </p:cNvSpPr>
          <p:nvPr>
            <p:ph idx="12" hasCustomPrompt="1"/>
          </p:nvPr>
        </p:nvSpPr>
        <p:spPr>
          <a:xfrm>
            <a:off x="2891149" y="2794619"/>
            <a:ext cx="6400800" cy="1620065"/>
          </a:xfrm>
        </p:spPr>
        <p:txBody>
          <a:bodyP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34716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9670"/>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dirty="0"/>
              <a:t>Unit 2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695" r:id="rId2"/>
    <p:sldLayoutId id="2147483650" r:id="rId3"/>
    <p:sldLayoutId id="2147483667" r:id="rId4"/>
    <p:sldLayoutId id="2147483658" r:id="rId5"/>
    <p:sldLayoutId id="2147483677" r:id="rId6"/>
    <p:sldLayoutId id="2147483662" r:id="rId7"/>
    <p:sldLayoutId id="2147483668" r:id="rId8"/>
    <p:sldLayoutId id="2147483678" r:id="rId9"/>
    <p:sldLayoutId id="2147483679" r:id="rId10"/>
    <p:sldLayoutId id="2147483680" r:id="rId11"/>
    <p:sldLayoutId id="2147483673" r:id="rId12"/>
    <p:sldLayoutId id="2147483676" r:id="rId13"/>
    <p:sldLayoutId id="2147483674" r:id="rId14"/>
    <p:sldLayoutId id="2147483697" r:id="rId15"/>
    <p:sldLayoutId id="2147483683" r:id="rId16"/>
    <p:sldLayoutId id="2147483684" r:id="rId17"/>
    <p:sldLayoutId id="2147483699" r:id="rId18"/>
    <p:sldLayoutId id="2147483690" r:id="rId19"/>
    <p:sldLayoutId id="2147483705" r:id="rId20"/>
    <p:sldLayoutId id="2147483653" r:id="rId21"/>
    <p:sldLayoutId id="2147483693" r:id="rId22"/>
    <p:sldLayoutId id="2147483691" r:id="rId23"/>
    <p:sldLayoutId id="2147483692" r:id="rId24"/>
    <p:sldLayoutId id="2147483685" r:id="rId25"/>
    <p:sldLayoutId id="2147483686" r:id="rId26"/>
    <p:sldLayoutId id="2147483687" r:id="rId27"/>
    <p:sldLayoutId id="2147483688" r:id="rId28"/>
    <p:sldLayoutId id="2147483689" r:id="rId29"/>
    <p:sldLayoutId id="2147483698" r:id="rId30"/>
    <p:sldLayoutId id="2147483706" r:id="rId31"/>
    <p:sldLayoutId id="2147483708" r:id="rId32"/>
    <p:sldLayoutId id="2147483709" r:id="rId33"/>
    <p:sldLayoutId id="2147483707" r:id="rId34"/>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https://www.desmos.com/calculato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4.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59.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59.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59.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3817-9975-47D8-315B-984740C27944}"/>
              </a:ext>
            </a:extLst>
          </p:cNvPr>
          <p:cNvSpPr>
            <a:spLocks noGrp="1"/>
          </p:cNvSpPr>
          <p:nvPr>
            <p:ph type="ctrTitle"/>
          </p:nvPr>
        </p:nvSpPr>
        <p:spPr/>
        <p:txBody>
          <a:bodyPr/>
          <a:lstStyle/>
          <a:p>
            <a:r>
              <a:rPr lang="en-US" dirty="0">
                <a:latin typeface="Avenir Black"/>
              </a:rPr>
              <a:t>Lesson 2:</a:t>
            </a:r>
            <a:br>
              <a:rPr lang="en-US" dirty="0">
                <a:latin typeface="Avenir Black"/>
              </a:rPr>
            </a:br>
            <a:r>
              <a:rPr lang="en-US" dirty="0">
                <a:latin typeface="Avenir Black"/>
              </a:rPr>
              <a:t>Falling off a Log</a:t>
            </a:r>
            <a:endParaRPr lang="en-US" dirty="0"/>
          </a:p>
        </p:txBody>
      </p:sp>
      <p:sp>
        <p:nvSpPr>
          <p:cNvPr id="3" name="Subtitle 2">
            <a:extLst>
              <a:ext uri="{FF2B5EF4-FFF2-40B4-BE49-F238E27FC236}">
                <a16:creationId xmlns:a16="http://schemas.microsoft.com/office/drawing/2014/main" id="{82C5D282-2D86-FED9-ED22-B423D106BC5C}"/>
              </a:ext>
            </a:extLst>
          </p:cNvPr>
          <p:cNvSpPr>
            <a:spLocks noGrp="1"/>
          </p:cNvSpPr>
          <p:nvPr>
            <p:ph type="subTitle" idx="1"/>
          </p:nvPr>
        </p:nvSpPr>
        <p:spPr/>
        <p:txBody>
          <a:bodyPr vert="horz" lIns="91440" tIns="45720" rIns="91440" bIns="45720" rtlCol="0" anchor="t">
            <a:normAutofit/>
          </a:bodyPr>
          <a:lstStyle/>
          <a:p>
            <a:r>
              <a:rPr lang="en-US">
                <a:latin typeface="Avenir Book"/>
              </a:rPr>
              <a:t>Logarithmic Functions</a:t>
            </a:r>
            <a:endParaRPr lang="en-US"/>
          </a:p>
        </p:txBody>
      </p:sp>
    </p:spTree>
    <p:extLst>
      <p:ext uri="{BB962C8B-B14F-4D97-AF65-F5344CB8AC3E}">
        <p14:creationId xmlns:p14="http://schemas.microsoft.com/office/powerpoint/2010/main" val="2814689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999820-9019-3D41-93A0-769C649C20AD}"/>
              </a:ext>
            </a:extLst>
          </p:cNvPr>
          <p:cNvSpPr>
            <a:spLocks noGrp="1"/>
          </p:cNvSpPr>
          <p:nvPr>
            <p:ph idx="1"/>
          </p:nvPr>
        </p:nvSpPr>
        <p:spPr/>
        <p:txBody>
          <a:bodyPr/>
          <a:lstStyle/>
          <a:p>
            <a:pPr marL="0" indent="0">
              <a:buNone/>
            </a:pPr>
            <a:r>
              <a:rPr lang="en-US" dirty="0"/>
              <a:t>What are the mathematical features that are common to logarithmic functions, b &gt; 1? </a:t>
            </a:r>
          </a:p>
        </p:txBody>
      </p:sp>
      <p:sp>
        <p:nvSpPr>
          <p:cNvPr id="3" name="Footer Placeholder 2">
            <a:extLst>
              <a:ext uri="{FF2B5EF4-FFF2-40B4-BE49-F238E27FC236}">
                <a16:creationId xmlns:a16="http://schemas.microsoft.com/office/drawing/2014/main" id="{1639210E-71BF-2D48-BEA4-D087F255308D}"/>
              </a:ext>
            </a:extLst>
          </p:cNvPr>
          <p:cNvSpPr>
            <a:spLocks noGrp="1"/>
          </p:cNvSpPr>
          <p:nvPr>
            <p:ph type="ftr" sz="quarter" idx="11"/>
          </p:nvPr>
        </p:nvSpPr>
        <p:spPr/>
        <p:txBody>
          <a:bodyPr/>
          <a:lstStyle/>
          <a:p>
            <a:r>
              <a:rPr lang="en-US" dirty="0"/>
              <a:t>Unit 2 ● Lesson 2</a:t>
            </a:r>
          </a:p>
        </p:txBody>
      </p:sp>
    </p:spTree>
    <p:extLst>
      <p:ext uri="{BB962C8B-B14F-4D97-AF65-F5344CB8AC3E}">
        <p14:creationId xmlns:p14="http://schemas.microsoft.com/office/powerpoint/2010/main" val="180580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11C81E3-1951-C64C-91E7-6C0015B283E3}"/>
                  </a:ext>
                </a:extLst>
              </p:cNvPr>
              <p:cNvSpPr>
                <a:spLocks noGrp="1"/>
              </p:cNvSpPr>
              <p:nvPr>
                <p:ph idx="1"/>
              </p:nvPr>
            </p:nvSpPr>
            <p:spPr/>
            <p:txBody>
              <a:bodyPr/>
              <a:lstStyle/>
              <a:p>
                <a:pPr marL="0" indent="0">
                  <a:buNone/>
                </a:pPr>
                <a:r>
                  <a:rPr lang="en-US" dirty="0"/>
                  <a:t>Base 10 logarithmic functions are written without the base as: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m:rPr>
                          <m:sty m:val="p"/>
                        </m:rPr>
                        <a:rPr lang="en-US" b="0" i="0" smtClean="0">
                          <a:latin typeface="Cambria Math" panose="02040503050406030204" pitchFamily="18" charset="0"/>
                        </a:rPr>
                        <m:t>log</m:t>
                      </m:r>
                      <m:r>
                        <a:rPr lang="en-US" b="0" i="1" smtClean="0">
                          <a:latin typeface="Cambria Math" panose="02040503050406030204" pitchFamily="18" charset="0"/>
                        </a:rPr>
                        <m:t>𝑥</m:t>
                      </m:r>
                    </m:oMath>
                  </m:oMathPara>
                </a14:m>
                <a:endParaRPr lang="en-US" dirty="0"/>
              </a:p>
              <a:p>
                <a:pPr marL="0" indent="0">
                  <a:buNone/>
                </a:pPr>
                <a:endParaRPr lang="en-US" dirty="0"/>
              </a:p>
              <a:p>
                <a:pPr marL="0" indent="0">
                  <a:buNone/>
                </a:pPr>
                <a:r>
                  <a:rPr lang="en-US" dirty="0"/>
                  <a:t>Let’s graph this function: </a:t>
                </a:r>
                <a:r>
                  <a:rPr lang="en-US" dirty="0">
                    <a:hlinkClick r:id="rId3"/>
                  </a:rPr>
                  <a:t>link to Desmos calculator</a:t>
                </a:r>
                <a:endParaRPr lang="en-US" dirty="0"/>
              </a:p>
            </p:txBody>
          </p:sp>
        </mc:Choice>
        <mc:Fallback xmlns="">
          <p:sp>
            <p:nvSpPr>
              <p:cNvPr id="2" name="Content Placeholder 1">
                <a:extLst>
                  <a:ext uri="{FF2B5EF4-FFF2-40B4-BE49-F238E27FC236}">
                    <a16:creationId xmlns:a16="http://schemas.microsoft.com/office/drawing/2014/main" id="{811C81E3-1951-C64C-91E7-6C0015B283E3}"/>
                  </a:ext>
                </a:extLst>
              </p:cNvPr>
              <p:cNvSpPr>
                <a:spLocks noGrp="1" noRot="1" noChangeAspect="1" noMove="1" noResize="1" noEditPoints="1" noAdjustHandles="1" noChangeArrowheads="1" noChangeShapeType="1" noTextEdit="1"/>
              </p:cNvSpPr>
              <p:nvPr>
                <p:ph idx="1"/>
              </p:nvPr>
            </p:nvSpPr>
            <p:spPr>
              <a:blipFill>
                <a:blip r:embed="rId4"/>
                <a:stretch>
                  <a:fillRect l="-1206" t="-233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ADC0CD0-A88B-0B44-9A69-9C32972664EE}"/>
              </a:ext>
            </a:extLst>
          </p:cNvPr>
          <p:cNvSpPr>
            <a:spLocks noGrp="1"/>
          </p:cNvSpPr>
          <p:nvPr>
            <p:ph type="ftr" sz="quarter" idx="11"/>
          </p:nvPr>
        </p:nvSpPr>
        <p:spPr/>
        <p:txBody>
          <a:bodyPr/>
          <a:lstStyle/>
          <a:p>
            <a:r>
              <a:rPr lang="en-US" dirty="0"/>
              <a:t>Unit 2 ● Lesson 2</a:t>
            </a:r>
          </a:p>
        </p:txBody>
      </p:sp>
      <p:sp>
        <p:nvSpPr>
          <p:cNvPr id="4" name="Title 3">
            <a:extLst>
              <a:ext uri="{FF2B5EF4-FFF2-40B4-BE49-F238E27FC236}">
                <a16:creationId xmlns:a16="http://schemas.microsoft.com/office/drawing/2014/main" id="{77CDE4A7-8574-FB4F-8137-97F12134EFF4}"/>
              </a:ext>
            </a:extLst>
          </p:cNvPr>
          <p:cNvSpPr>
            <a:spLocks noGrp="1"/>
          </p:cNvSpPr>
          <p:nvPr>
            <p:ph type="title"/>
          </p:nvPr>
        </p:nvSpPr>
        <p:spPr/>
        <p:txBody>
          <a:bodyPr/>
          <a:lstStyle/>
          <a:p>
            <a:r>
              <a:rPr lang="en-US" dirty="0"/>
              <a:t>Falling off a Log</a:t>
            </a:r>
          </a:p>
        </p:txBody>
      </p:sp>
    </p:spTree>
    <p:extLst>
      <p:ext uri="{BB962C8B-B14F-4D97-AF65-F5344CB8AC3E}">
        <p14:creationId xmlns:p14="http://schemas.microsoft.com/office/powerpoint/2010/main" val="35672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B43DDB8-164A-F74A-8F97-AF918CC6D296}"/>
                  </a:ext>
                </a:extLst>
              </p:cNvPr>
              <p:cNvSpPr>
                <a:spLocks noGrp="1"/>
              </p:cNvSpPr>
              <p:nvPr>
                <p:ph idx="1"/>
              </p:nvPr>
            </p:nvSpPr>
            <p:spPr/>
            <p:txBody>
              <a:bodyPr/>
              <a:lstStyle/>
              <a:p>
                <a:pPr marL="0" indent="0">
                  <a:buNone/>
                </a:pPr>
                <a:r>
                  <a:rPr lang="en-US" dirty="0"/>
                  <a:t>Let’s focus now on </a:t>
                </a:r>
                <a14:m>
                  <m:oMath xmlns:m="http://schemas.openxmlformats.org/officeDocument/2006/math">
                    <m:r>
                      <a:rPr lang="en-US" i="1">
                        <a:latin typeface="Cambria Math" panose="02040503050406030204" pitchFamily="18" charset="0"/>
                      </a:rPr>
                      <m:t>𝑘</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r>
                      <a:rPr lang="en-US" i="1">
                        <a:latin typeface="Cambria Math" panose="02040503050406030204" pitchFamily="18" charset="0"/>
                      </a:rPr>
                      <m:t>𝑥</m:t>
                    </m:r>
                  </m:oMath>
                </a14:m>
                <a:r>
                  <a:rPr lang="en-US" dirty="0"/>
                  <a:t> so that we can use technology to observe the effects of changing parameters on the function. </a:t>
                </a:r>
              </a:p>
              <a:p>
                <a:pPr marL="0" indent="0">
                  <a:buNone/>
                </a:pPr>
                <a:r>
                  <a:rPr lang="en-US" dirty="0"/>
                  <a:t>Because base 10 is a commonly used base for exponential and logarithmic functions, it is often abbreviated and written without the base, like this:</a:t>
                </a:r>
                <a:r>
                  <a:rPr lang="en-US" b="1" dirty="0"/>
                  <a:t> </a:t>
                </a:r>
                <a14:m>
                  <m:oMath xmlns:m="http://schemas.openxmlformats.org/officeDocument/2006/math">
                    <m:r>
                      <a:rPr lang="en-US" i="1">
                        <a:latin typeface="Cambria Math" panose="02040503050406030204" pitchFamily="18" charset="0"/>
                      </a:rPr>
                      <m:t>𝑘</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m:rPr>
                        <m:sty m:val="p"/>
                      </m:rPr>
                      <a:rPr lang="en-US">
                        <a:latin typeface="Cambria Math" panose="02040503050406030204" pitchFamily="18" charset="0"/>
                      </a:rPr>
                      <m:t>log</m:t>
                    </m:r>
                    <m:r>
                      <a:rPr lang="en-US" i="1">
                        <a:latin typeface="Cambria Math" panose="02040503050406030204" pitchFamily="18" charset="0"/>
                      </a:rPr>
                      <m:t>𝑥</m:t>
                    </m:r>
                  </m:oMath>
                </a14:m>
                <a:r>
                  <a:rPr lang="en-US" b="1" dirty="0"/>
                  <a:t>.</a:t>
                </a:r>
              </a:p>
              <a:p>
                <a:pPr marL="0" indent="0">
                  <a:buNone/>
                </a:pPr>
                <a:endParaRPr lang="en-US" b="1" dirty="0"/>
              </a:p>
              <a:p>
                <a:pPr marL="0" indent="0">
                  <a:buNone/>
                </a:pPr>
                <a:r>
                  <a:rPr lang="en-US" b="1" dirty="0"/>
                  <a:t>Independently, begin making sense of problems 7-14. </a:t>
                </a:r>
                <a:endParaRPr lang="en-US" dirty="0"/>
              </a:p>
            </p:txBody>
          </p:sp>
        </mc:Choice>
        <mc:Fallback xmlns="">
          <p:sp>
            <p:nvSpPr>
              <p:cNvPr id="2" name="Content Placeholder 1">
                <a:extLst>
                  <a:ext uri="{FF2B5EF4-FFF2-40B4-BE49-F238E27FC236}">
                    <a16:creationId xmlns:a16="http://schemas.microsoft.com/office/drawing/2014/main" id="{FB43DDB8-164A-F74A-8F97-AF918CC6D296}"/>
                  </a:ext>
                </a:extLst>
              </p:cNvPr>
              <p:cNvSpPr>
                <a:spLocks noGrp="1" noRot="1" noChangeAspect="1" noMove="1" noResize="1" noEditPoints="1" noAdjustHandles="1" noChangeArrowheads="1" noChangeShapeType="1" noTextEdit="1"/>
              </p:cNvSpPr>
              <p:nvPr>
                <p:ph idx="1"/>
              </p:nvPr>
            </p:nvSpPr>
            <p:spPr>
              <a:blipFill>
                <a:blip r:embed="rId2"/>
                <a:stretch>
                  <a:fillRect l="-1206" t="-2332" r="-36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FE785442-17A0-274A-94C7-CC2DA45F7141}"/>
              </a:ext>
            </a:extLst>
          </p:cNvPr>
          <p:cNvSpPr>
            <a:spLocks noGrp="1"/>
          </p:cNvSpPr>
          <p:nvPr>
            <p:ph type="ftr" sz="quarter" idx="11"/>
          </p:nvPr>
        </p:nvSpPr>
        <p:spPr/>
        <p:txBody>
          <a:bodyPr/>
          <a:lstStyle/>
          <a:p>
            <a:r>
              <a:rPr lang="en-US" dirty="0"/>
              <a:t>Unit 2 ● Lesson 2</a:t>
            </a:r>
          </a:p>
        </p:txBody>
      </p:sp>
      <p:sp>
        <p:nvSpPr>
          <p:cNvPr id="4" name="Title 3">
            <a:extLst>
              <a:ext uri="{FF2B5EF4-FFF2-40B4-BE49-F238E27FC236}">
                <a16:creationId xmlns:a16="http://schemas.microsoft.com/office/drawing/2014/main" id="{C8BD4D92-715F-9B44-A707-5D8E8F81C5C8}"/>
              </a:ext>
            </a:extLst>
          </p:cNvPr>
          <p:cNvSpPr>
            <a:spLocks noGrp="1"/>
          </p:cNvSpPr>
          <p:nvPr>
            <p:ph type="title"/>
          </p:nvPr>
        </p:nvSpPr>
        <p:spPr/>
        <p:txBody>
          <a:bodyPr/>
          <a:lstStyle/>
          <a:p>
            <a:r>
              <a:rPr lang="en-US" dirty="0"/>
              <a:t>Falling off a Log </a:t>
            </a:r>
          </a:p>
        </p:txBody>
      </p:sp>
    </p:spTree>
    <p:extLst>
      <p:ext uri="{BB962C8B-B14F-4D97-AF65-F5344CB8AC3E}">
        <p14:creationId xmlns:p14="http://schemas.microsoft.com/office/powerpoint/2010/main" val="428095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BD18A9-3B94-044D-B675-1AA95312C76F}"/>
              </a:ext>
            </a:extLst>
          </p:cNvPr>
          <p:cNvSpPr>
            <a:spLocks noGrp="1"/>
          </p:cNvSpPr>
          <p:nvPr>
            <p:ph idx="1"/>
          </p:nvPr>
        </p:nvSpPr>
        <p:spPr/>
        <p:txBody>
          <a:bodyPr/>
          <a:lstStyle/>
          <a:p>
            <a:pPr marL="0" indent="0">
              <a:buNone/>
            </a:pPr>
            <a:r>
              <a:rPr lang="en-US" b="1" dirty="0"/>
              <a:t>With a partner, continue making sense of problems 7-14. </a:t>
            </a:r>
            <a:endParaRPr lang="en-US" dirty="0"/>
          </a:p>
          <a:p>
            <a:pPr marL="0" indent="0">
              <a:buNone/>
            </a:pPr>
            <a:endParaRPr lang="en-US" dirty="0"/>
          </a:p>
        </p:txBody>
      </p:sp>
      <p:sp>
        <p:nvSpPr>
          <p:cNvPr id="3" name="Footer Placeholder 2">
            <a:extLst>
              <a:ext uri="{FF2B5EF4-FFF2-40B4-BE49-F238E27FC236}">
                <a16:creationId xmlns:a16="http://schemas.microsoft.com/office/drawing/2014/main" id="{CF54A396-9983-1240-AD5A-CF46C6FFC9FF}"/>
              </a:ext>
            </a:extLst>
          </p:cNvPr>
          <p:cNvSpPr>
            <a:spLocks noGrp="1"/>
          </p:cNvSpPr>
          <p:nvPr>
            <p:ph type="ftr" sz="quarter" idx="11"/>
          </p:nvPr>
        </p:nvSpPr>
        <p:spPr/>
        <p:txBody>
          <a:bodyPr/>
          <a:lstStyle/>
          <a:p>
            <a:r>
              <a:rPr lang="en-US" dirty="0"/>
              <a:t>Unit 2 ● Lesson 2</a:t>
            </a:r>
          </a:p>
        </p:txBody>
      </p:sp>
      <p:sp>
        <p:nvSpPr>
          <p:cNvPr id="4" name="Title 3">
            <a:extLst>
              <a:ext uri="{FF2B5EF4-FFF2-40B4-BE49-F238E27FC236}">
                <a16:creationId xmlns:a16="http://schemas.microsoft.com/office/drawing/2014/main" id="{C02043D5-B198-5B42-81C6-95DCDCE79387}"/>
              </a:ext>
            </a:extLst>
          </p:cNvPr>
          <p:cNvSpPr>
            <a:spLocks noGrp="1"/>
          </p:cNvSpPr>
          <p:nvPr>
            <p:ph type="title"/>
          </p:nvPr>
        </p:nvSpPr>
        <p:spPr/>
        <p:txBody>
          <a:bodyPr/>
          <a:lstStyle/>
          <a:p>
            <a:r>
              <a:rPr lang="en-US" dirty="0"/>
              <a:t>Falling off the Log</a:t>
            </a:r>
          </a:p>
        </p:txBody>
      </p:sp>
    </p:spTree>
    <p:extLst>
      <p:ext uri="{BB962C8B-B14F-4D97-AF65-F5344CB8AC3E}">
        <p14:creationId xmlns:p14="http://schemas.microsoft.com/office/powerpoint/2010/main" val="459143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91D9CB2-1BB0-D148-AB20-D743AC16277C}"/>
                  </a:ext>
                </a:extLst>
              </p:cNvPr>
              <p:cNvSpPr>
                <a:spLocks noGrp="1"/>
              </p:cNvSpPr>
              <p:nvPr>
                <p:ph idx="1"/>
              </p:nvPr>
            </p:nvSpPr>
            <p:spPr/>
            <p:txBody>
              <a:bodyPr/>
              <a:lstStyle/>
              <a:p>
                <a:pPr marL="0" indent="0">
                  <a:buNone/>
                </a:pPr>
                <a:r>
                  <a:rPr lang="en-US" dirty="0"/>
                  <a:t>What is the effect of </a:t>
                </a:r>
                <a14:m>
                  <m:oMath xmlns:m="http://schemas.openxmlformats.org/officeDocument/2006/math">
                    <m:r>
                      <a:rPr lang="en-US" b="0" i="1" smtClean="0">
                        <a:latin typeface="Cambria Math" panose="02040503050406030204" pitchFamily="18" charset="0"/>
                      </a:rPr>
                      <m:t>𝑎</m:t>
                    </m:r>
                  </m:oMath>
                </a14:m>
                <a:r>
                  <a:rPr lang="en-US" dirty="0"/>
                  <a:t> and the graph </a:t>
                </a:r>
                <a14:m>
                  <m:oMath xmlns:m="http://schemas.openxmlformats.org/officeDocument/2006/math">
                    <m:r>
                      <m:rPr>
                        <m:sty m:val="p"/>
                      </m:rPr>
                      <a:rPr lang="en-US" b="0" i="0" smtClean="0">
                        <a:latin typeface="Cambria Math" panose="02040503050406030204" pitchFamily="18" charset="0"/>
                      </a:rPr>
                      <m:t>y</m:t>
                    </m:r>
                    <m:r>
                      <a:rPr lang="en-US" i="1">
                        <a:latin typeface="Cambria Math" panose="02040503050406030204" pitchFamily="18" charset="0"/>
                      </a:rPr>
                      <m:t>=</m:t>
                    </m:r>
                    <m:r>
                      <m:rPr>
                        <m:sty m:val="p"/>
                      </m:rPr>
                      <a:rPr lang="en-US">
                        <a:latin typeface="Cambria Math" panose="02040503050406030204" pitchFamily="18" charset="0"/>
                      </a:rPr>
                      <m:t>log</m:t>
                    </m:r>
                    <m:r>
                      <a:rPr lang="en-US" i="1">
                        <a:latin typeface="Cambria Math" panose="02040503050406030204" pitchFamily="18" charset="0"/>
                      </a:rPr>
                      <m:t>𝑥</m:t>
                    </m:r>
                  </m:oMath>
                </a14:m>
                <a:r>
                  <a:rPr lang="en-US" dirty="0"/>
                  <a:t>?</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m:rPr>
                          <m:sty m:val="p"/>
                        </m:rPr>
                        <a:rPr lang="en-US">
                          <a:latin typeface="Cambria Math" panose="02040503050406030204" pitchFamily="18" charset="0"/>
                        </a:rPr>
                        <m:t>y</m:t>
                      </m:r>
                      <m:r>
                        <a:rPr lang="en-US" i="1">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m:t>
                      </m:r>
                      <m:r>
                        <m:rPr>
                          <m:sty m:val="p"/>
                        </m:rPr>
                        <a:rPr lang="en-US">
                          <a:latin typeface="Cambria Math" panose="02040503050406030204" pitchFamily="18" charset="0"/>
                        </a:rPr>
                        <m:t>log</m:t>
                      </m:r>
                      <m:r>
                        <a:rPr lang="en-US" i="1">
                          <a:latin typeface="Cambria Math" panose="02040503050406030204" pitchFamily="18" charset="0"/>
                        </a:rPr>
                        <m:t>𝑥</m:t>
                      </m:r>
                    </m:oMath>
                  </m:oMathPara>
                </a14:m>
                <a:endParaRPr lang="en-US" dirty="0"/>
              </a:p>
            </p:txBody>
          </p:sp>
        </mc:Choice>
        <mc:Fallback xmlns="">
          <p:sp>
            <p:nvSpPr>
              <p:cNvPr id="2" name="Content Placeholder 1">
                <a:extLst>
                  <a:ext uri="{FF2B5EF4-FFF2-40B4-BE49-F238E27FC236}">
                    <a16:creationId xmlns:a16="http://schemas.microsoft.com/office/drawing/2014/main" id="{591D9CB2-1BB0-D148-AB20-D743AC16277C}"/>
                  </a:ext>
                </a:extLst>
              </p:cNvPr>
              <p:cNvSpPr>
                <a:spLocks noGrp="1" noRot="1" noChangeAspect="1" noMove="1" noResize="1" noEditPoints="1" noAdjustHandles="1" noChangeArrowheads="1" noChangeShapeType="1" noTextEdit="1"/>
              </p:cNvSpPr>
              <p:nvPr>
                <p:ph idx="1"/>
              </p:nvPr>
            </p:nvSpPr>
            <p:spPr>
              <a:blipFill>
                <a:blip r:embed="rId3"/>
                <a:stretch>
                  <a:fillRect l="-1206" t="-20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F4E6DF3-EA6A-8143-A05F-71C98C9810EE}"/>
              </a:ext>
            </a:extLst>
          </p:cNvPr>
          <p:cNvSpPr>
            <a:spLocks noGrp="1"/>
          </p:cNvSpPr>
          <p:nvPr>
            <p:ph type="ftr" sz="quarter" idx="11"/>
          </p:nvPr>
        </p:nvSpPr>
        <p:spPr/>
        <p:txBody>
          <a:bodyPr/>
          <a:lstStyle/>
          <a:p>
            <a:r>
              <a:rPr lang="en-US" dirty="0"/>
              <a:t>Unit 2 ● Lesson 2</a:t>
            </a:r>
          </a:p>
        </p:txBody>
      </p:sp>
      <p:sp>
        <p:nvSpPr>
          <p:cNvPr id="4" name="Title 3">
            <a:extLst>
              <a:ext uri="{FF2B5EF4-FFF2-40B4-BE49-F238E27FC236}">
                <a16:creationId xmlns:a16="http://schemas.microsoft.com/office/drawing/2014/main" id="{789858CD-3C0F-3049-9B0F-62CF2A626AC6}"/>
              </a:ext>
            </a:extLst>
          </p:cNvPr>
          <p:cNvSpPr>
            <a:spLocks noGrp="1"/>
          </p:cNvSpPr>
          <p:nvPr>
            <p:ph type="title"/>
          </p:nvPr>
        </p:nvSpPr>
        <p:spPr/>
        <p:txBody>
          <a:bodyPr/>
          <a:lstStyle/>
          <a:p>
            <a:r>
              <a:rPr lang="en-US" dirty="0"/>
              <a:t>Falling off a Log </a:t>
            </a:r>
          </a:p>
        </p:txBody>
      </p:sp>
    </p:spTree>
    <p:extLst>
      <p:ext uri="{BB962C8B-B14F-4D97-AF65-F5344CB8AC3E}">
        <p14:creationId xmlns:p14="http://schemas.microsoft.com/office/powerpoint/2010/main" val="2178790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91D9CB2-1BB0-D148-AB20-D743AC16277C}"/>
                  </a:ext>
                </a:extLst>
              </p:cNvPr>
              <p:cNvSpPr>
                <a:spLocks noGrp="1"/>
              </p:cNvSpPr>
              <p:nvPr>
                <p:ph idx="1"/>
              </p:nvPr>
            </p:nvSpPr>
            <p:spPr/>
            <p:txBody>
              <a:bodyPr/>
              <a:lstStyle/>
              <a:p>
                <a:pPr marL="0" indent="0">
                  <a:buNone/>
                </a:pPr>
                <a:r>
                  <a:rPr lang="en-US" dirty="0"/>
                  <a:t>What is the effect of </a:t>
                </a:r>
                <a14:m>
                  <m:oMath xmlns:m="http://schemas.openxmlformats.org/officeDocument/2006/math">
                    <m:r>
                      <a:rPr lang="en-US" b="0" i="1" smtClean="0">
                        <a:latin typeface="Cambria Math" panose="02040503050406030204" pitchFamily="18" charset="0"/>
                      </a:rPr>
                      <m:t>𝑏</m:t>
                    </m:r>
                  </m:oMath>
                </a14:m>
                <a:r>
                  <a:rPr lang="en-US" dirty="0"/>
                  <a:t> and the graph </a:t>
                </a:r>
                <a14:m>
                  <m:oMath xmlns:m="http://schemas.openxmlformats.org/officeDocument/2006/math">
                    <m:r>
                      <m:rPr>
                        <m:sty m:val="p"/>
                      </m:rPr>
                      <a:rPr lang="en-US" b="0" i="0" smtClean="0">
                        <a:latin typeface="Cambria Math" panose="02040503050406030204" pitchFamily="18" charset="0"/>
                      </a:rPr>
                      <m:t>y</m:t>
                    </m:r>
                    <m:r>
                      <a:rPr lang="en-US" i="1">
                        <a:latin typeface="Cambria Math" panose="02040503050406030204" pitchFamily="18" charset="0"/>
                      </a:rPr>
                      <m:t>=</m:t>
                    </m:r>
                    <m:r>
                      <m:rPr>
                        <m:sty m:val="p"/>
                      </m:rPr>
                      <a:rPr lang="en-US">
                        <a:latin typeface="Cambria Math" panose="02040503050406030204" pitchFamily="18" charset="0"/>
                      </a:rPr>
                      <m:t>log</m:t>
                    </m:r>
                    <m:r>
                      <a:rPr lang="en-US" i="1">
                        <a:latin typeface="Cambria Math" panose="02040503050406030204" pitchFamily="18" charset="0"/>
                      </a:rPr>
                      <m:t>𝑥</m:t>
                    </m:r>
                  </m:oMath>
                </a14:m>
                <a:r>
                  <a:rPr lang="en-US" dirty="0"/>
                  <a:t>?</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m:rPr>
                          <m:sty m:val="p"/>
                        </m:rPr>
                        <a:rPr lang="en-US">
                          <a:latin typeface="Cambria Math" panose="02040503050406030204" pitchFamily="18" charset="0"/>
                        </a:rPr>
                        <m:t>y</m:t>
                      </m:r>
                      <m:r>
                        <a:rPr lang="en-US" i="1">
                          <a:latin typeface="Cambria Math" panose="02040503050406030204" pitchFamily="18" charset="0"/>
                        </a:rPr>
                        <m:t>=</m:t>
                      </m:r>
                      <m:r>
                        <m:rPr>
                          <m:sty m:val="p"/>
                        </m:rPr>
                        <a:rPr lang="en-US">
                          <a:latin typeface="Cambria Math" panose="02040503050406030204" pitchFamily="18" charset="0"/>
                        </a:rPr>
                        <m:t>log</m:t>
                      </m:r>
                      <m:r>
                        <a:rPr lang="en-US" b="0" i="1" smtClean="0">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p:txBody>
          </p:sp>
        </mc:Choice>
        <mc:Fallback xmlns="">
          <p:sp>
            <p:nvSpPr>
              <p:cNvPr id="2" name="Content Placeholder 1">
                <a:extLst>
                  <a:ext uri="{FF2B5EF4-FFF2-40B4-BE49-F238E27FC236}">
                    <a16:creationId xmlns:a16="http://schemas.microsoft.com/office/drawing/2014/main" id="{591D9CB2-1BB0-D148-AB20-D743AC16277C}"/>
                  </a:ext>
                </a:extLst>
              </p:cNvPr>
              <p:cNvSpPr>
                <a:spLocks noGrp="1" noRot="1" noChangeAspect="1" noMove="1" noResize="1" noEditPoints="1" noAdjustHandles="1" noChangeArrowheads="1" noChangeShapeType="1" noTextEdit="1"/>
              </p:cNvSpPr>
              <p:nvPr>
                <p:ph idx="1"/>
              </p:nvPr>
            </p:nvSpPr>
            <p:spPr>
              <a:blipFill>
                <a:blip r:embed="rId3"/>
                <a:stretch>
                  <a:fillRect l="-1206" t="-20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F4E6DF3-EA6A-8143-A05F-71C98C9810EE}"/>
              </a:ext>
            </a:extLst>
          </p:cNvPr>
          <p:cNvSpPr>
            <a:spLocks noGrp="1"/>
          </p:cNvSpPr>
          <p:nvPr>
            <p:ph type="ftr" sz="quarter" idx="11"/>
          </p:nvPr>
        </p:nvSpPr>
        <p:spPr/>
        <p:txBody>
          <a:bodyPr/>
          <a:lstStyle/>
          <a:p>
            <a:r>
              <a:rPr lang="en-US" dirty="0"/>
              <a:t>Unit 2 ● Lesson 2</a:t>
            </a:r>
          </a:p>
        </p:txBody>
      </p:sp>
      <p:sp>
        <p:nvSpPr>
          <p:cNvPr id="4" name="Title 3">
            <a:extLst>
              <a:ext uri="{FF2B5EF4-FFF2-40B4-BE49-F238E27FC236}">
                <a16:creationId xmlns:a16="http://schemas.microsoft.com/office/drawing/2014/main" id="{789858CD-3C0F-3049-9B0F-62CF2A626AC6}"/>
              </a:ext>
            </a:extLst>
          </p:cNvPr>
          <p:cNvSpPr>
            <a:spLocks noGrp="1"/>
          </p:cNvSpPr>
          <p:nvPr>
            <p:ph type="title"/>
          </p:nvPr>
        </p:nvSpPr>
        <p:spPr/>
        <p:txBody>
          <a:bodyPr/>
          <a:lstStyle/>
          <a:p>
            <a:r>
              <a:rPr lang="en-US" dirty="0"/>
              <a:t>Falling off a Log </a:t>
            </a:r>
          </a:p>
        </p:txBody>
      </p:sp>
    </p:spTree>
    <p:extLst>
      <p:ext uri="{BB962C8B-B14F-4D97-AF65-F5344CB8AC3E}">
        <p14:creationId xmlns:p14="http://schemas.microsoft.com/office/powerpoint/2010/main" val="1596640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CA5944B-66C7-B641-BDE6-47A4E7F2484C}"/>
                  </a:ext>
                </a:extLst>
              </p:cNvPr>
              <p:cNvSpPr>
                <a:spLocks noGrp="1"/>
              </p:cNvSpPr>
              <p:nvPr>
                <p:ph idx="1"/>
              </p:nvPr>
            </p:nvSpPr>
            <p:spPr/>
            <p:txBody>
              <a:bodyPr/>
              <a:lstStyle/>
              <a:p>
                <a:pPr marL="0" indent="0">
                  <a:buNone/>
                </a:pPr>
                <a:r>
                  <a:rPr lang="en-US" dirty="0"/>
                  <a:t>Write an equation for each of the following functions that are transformations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𝑥</m:t>
                    </m:r>
                  </m:oMath>
                </a14:m>
                <a:r>
                  <a:rPr lang="en-US" dirty="0"/>
                  <a:t>.</a:t>
                </a:r>
              </a:p>
              <a:p>
                <a:pPr marL="0" indent="0">
                  <a:buNone/>
                </a:pPr>
                <a:r>
                  <a:rPr lang="en-US" dirty="0"/>
                  <a:t>a. 						b.</a:t>
                </a:r>
              </a:p>
              <a:p>
                <a:endParaRPr lang="en-US" dirty="0"/>
              </a:p>
            </p:txBody>
          </p:sp>
        </mc:Choice>
        <mc:Fallback xmlns="">
          <p:sp>
            <p:nvSpPr>
              <p:cNvPr id="2" name="Content Placeholder 1">
                <a:extLst>
                  <a:ext uri="{FF2B5EF4-FFF2-40B4-BE49-F238E27FC236}">
                    <a16:creationId xmlns:a16="http://schemas.microsoft.com/office/drawing/2014/main" id="{6CA5944B-66C7-B641-BDE6-47A4E7F2484C}"/>
                  </a:ext>
                </a:extLst>
              </p:cNvPr>
              <p:cNvSpPr>
                <a:spLocks noGrp="1" noRot="1" noChangeAspect="1" noMove="1" noResize="1" noEditPoints="1" noAdjustHandles="1" noChangeArrowheads="1" noChangeShapeType="1" noTextEdit="1"/>
              </p:cNvSpPr>
              <p:nvPr>
                <p:ph idx="1"/>
              </p:nvPr>
            </p:nvSpPr>
            <p:spPr>
              <a:blipFill>
                <a:blip r:embed="rId3"/>
                <a:stretch>
                  <a:fillRect l="-1206" t="-20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9A5D3460-EF55-A144-8ED0-053BD6CE5003}"/>
              </a:ext>
            </a:extLst>
          </p:cNvPr>
          <p:cNvSpPr>
            <a:spLocks noGrp="1"/>
          </p:cNvSpPr>
          <p:nvPr>
            <p:ph type="ftr" sz="quarter" idx="11"/>
          </p:nvPr>
        </p:nvSpPr>
        <p:spPr/>
        <p:txBody>
          <a:bodyPr/>
          <a:lstStyle/>
          <a:p>
            <a:r>
              <a:rPr lang="en-US" dirty="0"/>
              <a:t>Unit 2 ● Lesson 2</a:t>
            </a:r>
          </a:p>
        </p:txBody>
      </p:sp>
      <p:sp>
        <p:nvSpPr>
          <p:cNvPr id="4" name="Title 3">
            <a:extLst>
              <a:ext uri="{FF2B5EF4-FFF2-40B4-BE49-F238E27FC236}">
                <a16:creationId xmlns:a16="http://schemas.microsoft.com/office/drawing/2014/main" id="{BD457868-E5CE-CA46-98BB-5FC26895ABCD}"/>
              </a:ext>
            </a:extLst>
          </p:cNvPr>
          <p:cNvSpPr>
            <a:spLocks noGrp="1"/>
          </p:cNvSpPr>
          <p:nvPr>
            <p:ph type="title"/>
          </p:nvPr>
        </p:nvSpPr>
        <p:spPr/>
        <p:txBody>
          <a:bodyPr/>
          <a:lstStyle/>
          <a:p>
            <a:r>
              <a:rPr lang="en-US" dirty="0"/>
              <a:t>Falling of a Log</a:t>
            </a:r>
          </a:p>
        </p:txBody>
      </p:sp>
      <p:pic>
        <p:nvPicPr>
          <p:cNvPr id="5" name="Picture">
            <a:extLst>
              <a:ext uri="{FF2B5EF4-FFF2-40B4-BE49-F238E27FC236}">
                <a16:creationId xmlns:a16="http://schemas.microsoft.com/office/drawing/2014/main" id="{B9A9C02D-8C84-5246-B437-846CC0B4E38A}"/>
              </a:ext>
            </a:extLst>
          </p:cNvPr>
          <p:cNvPicPr/>
          <p:nvPr/>
        </p:nvPicPr>
        <p:blipFill>
          <a:blip r:embed="rId4"/>
          <a:stretch>
            <a:fillRect/>
          </a:stretch>
        </p:blipFill>
        <p:spPr bwMode="auto">
          <a:xfrm>
            <a:off x="1328456" y="2586048"/>
            <a:ext cx="3875555" cy="2120423"/>
          </a:xfrm>
          <a:prstGeom prst="rect">
            <a:avLst/>
          </a:prstGeom>
          <a:noFill/>
          <a:ln w="9525">
            <a:noFill/>
            <a:headEnd/>
            <a:tailEnd/>
          </a:ln>
        </p:spPr>
      </p:pic>
      <p:pic>
        <p:nvPicPr>
          <p:cNvPr id="6" name="Picture">
            <a:extLst>
              <a:ext uri="{FF2B5EF4-FFF2-40B4-BE49-F238E27FC236}">
                <a16:creationId xmlns:a16="http://schemas.microsoft.com/office/drawing/2014/main" id="{D8542901-3B93-1A44-8006-0935F6B7EA2D}"/>
              </a:ext>
            </a:extLst>
          </p:cNvPr>
          <p:cNvPicPr/>
          <p:nvPr/>
        </p:nvPicPr>
        <p:blipFill>
          <a:blip r:embed="rId5"/>
          <a:stretch>
            <a:fillRect/>
          </a:stretch>
        </p:blipFill>
        <p:spPr bwMode="auto">
          <a:xfrm>
            <a:off x="6828303" y="2586047"/>
            <a:ext cx="3472143" cy="2120423"/>
          </a:xfrm>
          <a:prstGeom prst="rect">
            <a:avLst/>
          </a:prstGeom>
          <a:noFill/>
          <a:ln w="9525">
            <a:noFill/>
            <a:headEnd/>
            <a:tailEnd/>
          </a:ln>
        </p:spPr>
      </p:pic>
    </p:spTree>
    <p:extLst>
      <p:ext uri="{BB962C8B-B14F-4D97-AF65-F5344CB8AC3E}">
        <p14:creationId xmlns:p14="http://schemas.microsoft.com/office/powerpoint/2010/main" val="514469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DCF9A10-9BCD-A74E-B96A-36895DC089A5}"/>
                  </a:ext>
                </a:extLst>
              </p:cNvPr>
              <p:cNvSpPr>
                <a:spLocks noGrp="1"/>
              </p:cNvSpPr>
              <p:nvPr>
                <p:ph idx="1"/>
              </p:nvPr>
            </p:nvSpPr>
            <p:spPr/>
            <p:txBody>
              <a:bodyPr/>
              <a:lstStyle/>
              <a:p>
                <a:pPr marL="0" indent="0">
                  <a:buNone/>
                </a:pPr>
                <a:r>
                  <a:rPr lang="en-US" dirty="0"/>
                  <a:t>Graph each of the following functions:</a:t>
                </a:r>
              </a:p>
              <a:p>
                <a:pPr marL="0" indent="0">
                  <a:buNone/>
                </a:pPr>
                <a:r>
                  <a:rPr lang="en-US" dirty="0"/>
                  <a:t>a.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r>
                      <a:rPr lang="en-US" i="1">
                        <a:latin typeface="Cambria Math" panose="02040503050406030204" pitchFamily="18" charset="0"/>
                      </a:rPr>
                      <m:t>2</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−1</m:t>
                        </m:r>
                      </m:e>
                    </m:d>
                  </m:oMath>
                </a14:m>
                <a:r>
                  <a:rPr lang="en-US" dirty="0"/>
                  <a:t>		b.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r>
                      <a:rPr lang="en-US" i="1">
                        <a:latin typeface="Cambria Math" panose="02040503050406030204" pitchFamily="18" charset="0"/>
                      </a:rPr>
                      <m:t>−1</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2</m:t>
                        </m:r>
                      </m:e>
                    </m:d>
                  </m:oMath>
                </a14:m>
                <a:endParaRPr lang="en-US" dirty="0"/>
              </a:p>
              <a:p>
                <a:pPr marL="0" indent="0">
                  <a:buNone/>
                </a:pPr>
                <a:endParaRPr lang="en-US" dirty="0"/>
              </a:p>
              <a:p>
                <a:endParaRPr lang="en-US" dirty="0"/>
              </a:p>
            </p:txBody>
          </p:sp>
        </mc:Choice>
        <mc:Fallback xmlns="">
          <p:sp>
            <p:nvSpPr>
              <p:cNvPr id="2" name="Content Placeholder 1">
                <a:extLst>
                  <a:ext uri="{FF2B5EF4-FFF2-40B4-BE49-F238E27FC236}">
                    <a16:creationId xmlns:a16="http://schemas.microsoft.com/office/drawing/2014/main" id="{BDCF9A10-9BCD-A74E-B96A-36895DC089A5}"/>
                  </a:ext>
                </a:extLst>
              </p:cNvPr>
              <p:cNvSpPr>
                <a:spLocks noGrp="1" noRot="1" noChangeAspect="1" noMove="1" noResize="1" noEditPoints="1" noAdjustHandles="1" noChangeArrowheads="1" noChangeShapeType="1" noTextEdit="1"/>
              </p:cNvSpPr>
              <p:nvPr>
                <p:ph idx="1"/>
              </p:nvPr>
            </p:nvSpPr>
            <p:spPr>
              <a:blipFill>
                <a:blip r:embed="rId3"/>
                <a:stretch>
                  <a:fillRect l="-1206" t="-20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D7DB98A4-B2A2-7740-9A41-21E2EDC0A499}"/>
              </a:ext>
            </a:extLst>
          </p:cNvPr>
          <p:cNvSpPr>
            <a:spLocks noGrp="1"/>
          </p:cNvSpPr>
          <p:nvPr>
            <p:ph type="ftr" sz="quarter" idx="11"/>
          </p:nvPr>
        </p:nvSpPr>
        <p:spPr/>
        <p:txBody>
          <a:bodyPr/>
          <a:lstStyle/>
          <a:p>
            <a:r>
              <a:rPr lang="en-US" dirty="0"/>
              <a:t>Unit 2 ● Lesson 2</a:t>
            </a:r>
          </a:p>
        </p:txBody>
      </p:sp>
      <p:sp>
        <p:nvSpPr>
          <p:cNvPr id="4" name="Title 3">
            <a:extLst>
              <a:ext uri="{FF2B5EF4-FFF2-40B4-BE49-F238E27FC236}">
                <a16:creationId xmlns:a16="http://schemas.microsoft.com/office/drawing/2014/main" id="{6DE5E432-D357-8441-AB60-ECB31D418801}"/>
              </a:ext>
            </a:extLst>
          </p:cNvPr>
          <p:cNvSpPr>
            <a:spLocks noGrp="1"/>
          </p:cNvSpPr>
          <p:nvPr>
            <p:ph type="title"/>
          </p:nvPr>
        </p:nvSpPr>
        <p:spPr/>
        <p:txBody>
          <a:bodyPr>
            <a:normAutofit/>
          </a:bodyPr>
          <a:lstStyle/>
          <a:p>
            <a:r>
              <a:rPr lang="en-US" dirty="0"/>
              <a:t>Falling off a Log</a:t>
            </a:r>
          </a:p>
        </p:txBody>
      </p:sp>
      <p:pic>
        <p:nvPicPr>
          <p:cNvPr id="5" name="Picture">
            <a:extLst>
              <a:ext uri="{FF2B5EF4-FFF2-40B4-BE49-F238E27FC236}">
                <a16:creationId xmlns:a16="http://schemas.microsoft.com/office/drawing/2014/main" id="{15523739-C923-4646-9595-DAFD2A522B5C}"/>
              </a:ext>
            </a:extLst>
          </p:cNvPr>
          <p:cNvPicPr/>
          <p:nvPr/>
        </p:nvPicPr>
        <p:blipFill>
          <a:blip r:embed="rId4"/>
          <a:stretch>
            <a:fillRect/>
          </a:stretch>
        </p:blipFill>
        <p:spPr bwMode="auto">
          <a:xfrm>
            <a:off x="1180540" y="2674947"/>
            <a:ext cx="3646954" cy="2878687"/>
          </a:xfrm>
          <a:prstGeom prst="rect">
            <a:avLst/>
          </a:prstGeom>
          <a:noFill/>
          <a:ln w="9525">
            <a:noFill/>
            <a:headEnd/>
            <a:tailEnd/>
          </a:ln>
        </p:spPr>
      </p:pic>
      <p:pic>
        <p:nvPicPr>
          <p:cNvPr id="6" name="Picture">
            <a:extLst>
              <a:ext uri="{FF2B5EF4-FFF2-40B4-BE49-F238E27FC236}">
                <a16:creationId xmlns:a16="http://schemas.microsoft.com/office/drawing/2014/main" id="{6C606A3A-893C-5E45-80E6-553CA959BAC9}"/>
              </a:ext>
            </a:extLst>
          </p:cNvPr>
          <p:cNvPicPr/>
          <p:nvPr/>
        </p:nvPicPr>
        <p:blipFill>
          <a:blip r:embed="rId4"/>
          <a:stretch>
            <a:fillRect/>
          </a:stretch>
        </p:blipFill>
        <p:spPr bwMode="auto">
          <a:xfrm>
            <a:off x="6720728" y="2674946"/>
            <a:ext cx="3391460" cy="2878687"/>
          </a:xfrm>
          <a:prstGeom prst="rect">
            <a:avLst/>
          </a:prstGeom>
          <a:noFill/>
          <a:ln w="9525">
            <a:noFill/>
            <a:headEnd/>
            <a:tailEnd/>
          </a:ln>
        </p:spPr>
      </p:pic>
    </p:spTree>
    <p:extLst>
      <p:ext uri="{BB962C8B-B14F-4D97-AF65-F5344CB8AC3E}">
        <p14:creationId xmlns:p14="http://schemas.microsoft.com/office/powerpoint/2010/main" val="197625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33536EA-895E-E545-BE59-E1857B20AC6F}"/>
                  </a:ext>
                </a:extLst>
              </p:cNvPr>
              <p:cNvSpPr>
                <a:spLocks noGrp="1"/>
              </p:cNvSpPr>
              <p:nvPr>
                <p:ph idx="1"/>
              </p:nvPr>
            </p:nvSpPr>
            <p:spPr>
              <a:xfrm>
                <a:off x="743197" y="1032387"/>
                <a:ext cx="5630709" cy="4814322"/>
              </a:xfrm>
            </p:spPr>
            <p:txBody>
              <a:bodyPr/>
              <a:lstStyle/>
              <a:p>
                <a:pPr marL="0" indent="0">
                  <a:buNone/>
                </a:pPr>
                <a:r>
                  <a:rPr lang="en-US" dirty="0"/>
                  <a:t>Graph: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r>
                      <a:rPr lang="en-US" i="1">
                        <a:latin typeface="Cambria Math" panose="02040503050406030204" pitchFamily="18" charset="0"/>
                      </a:rPr>
                      <m:t>3</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𝑥</m:t>
                    </m:r>
                  </m:oMath>
                </a14:m>
                <a:r>
                  <a:rPr lang="en-US" dirty="0"/>
                  <a:t>.</a:t>
                </a:r>
              </a:p>
              <a:p>
                <a:pPr marL="0" indent="0">
                  <a:buNone/>
                </a:pPr>
                <a:endParaRPr lang="en-US" dirty="0"/>
              </a:p>
              <a:p>
                <a:pPr marL="0" indent="0">
                  <a:buNone/>
                </a:pPr>
                <a:r>
                  <a:rPr lang="en-US" dirty="0"/>
                  <a:t>What is the effect on the graph of the </a:t>
                </a:r>
                <a14:m>
                  <m:oMath xmlns:m="http://schemas.openxmlformats.org/officeDocument/2006/math">
                    <m:r>
                      <a:rPr lang="en-US" i="1">
                        <a:latin typeface="Cambria Math" panose="02040503050406030204" pitchFamily="18" charset="0"/>
                      </a:rPr>
                      <m:t>3</m:t>
                    </m:r>
                  </m:oMath>
                </a14:m>
                <a:r>
                  <a:rPr lang="en-US" dirty="0"/>
                  <a:t> in the equation?</a:t>
                </a:r>
              </a:p>
              <a:p>
                <a:endParaRPr lang="en-US" dirty="0"/>
              </a:p>
            </p:txBody>
          </p:sp>
        </mc:Choice>
        <mc:Fallback xmlns="">
          <p:sp>
            <p:nvSpPr>
              <p:cNvPr id="2" name="Content Placeholder 1">
                <a:extLst>
                  <a:ext uri="{FF2B5EF4-FFF2-40B4-BE49-F238E27FC236}">
                    <a16:creationId xmlns:a16="http://schemas.microsoft.com/office/drawing/2014/main" id="{733536EA-895E-E545-BE59-E1857B20AC6F}"/>
                  </a:ext>
                </a:extLst>
              </p:cNvPr>
              <p:cNvSpPr>
                <a:spLocks noGrp="1" noRot="1" noChangeAspect="1" noMove="1" noResize="1" noEditPoints="1" noAdjustHandles="1" noChangeArrowheads="1" noChangeShapeType="1" noTextEdit="1"/>
              </p:cNvSpPr>
              <p:nvPr>
                <p:ph idx="1"/>
              </p:nvPr>
            </p:nvSpPr>
            <p:spPr>
              <a:xfrm>
                <a:off x="743197" y="1032387"/>
                <a:ext cx="5630709" cy="4814322"/>
              </a:xfrm>
              <a:blipFill>
                <a:blip r:embed="rId2"/>
                <a:stretch>
                  <a:fillRect l="-2247" t="-2105" r="-202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BE8B6E4-EBB9-5546-9223-AF0EC859E193}"/>
              </a:ext>
            </a:extLst>
          </p:cNvPr>
          <p:cNvSpPr>
            <a:spLocks noGrp="1"/>
          </p:cNvSpPr>
          <p:nvPr>
            <p:ph type="ftr" sz="quarter" idx="11"/>
          </p:nvPr>
        </p:nvSpPr>
        <p:spPr/>
        <p:txBody>
          <a:bodyPr/>
          <a:lstStyle/>
          <a:p>
            <a:r>
              <a:rPr lang="en-US" dirty="0"/>
              <a:t>Unit 2 ● Lesson 2</a:t>
            </a:r>
          </a:p>
        </p:txBody>
      </p:sp>
      <p:pic>
        <p:nvPicPr>
          <p:cNvPr id="4" name="Picture">
            <a:extLst>
              <a:ext uri="{FF2B5EF4-FFF2-40B4-BE49-F238E27FC236}">
                <a16:creationId xmlns:a16="http://schemas.microsoft.com/office/drawing/2014/main" id="{94A678CF-2594-B54E-A145-E7992B15466F}"/>
              </a:ext>
            </a:extLst>
          </p:cNvPr>
          <p:cNvPicPr/>
          <p:nvPr/>
        </p:nvPicPr>
        <p:blipFill>
          <a:blip r:embed="rId3"/>
          <a:stretch>
            <a:fillRect/>
          </a:stretch>
        </p:blipFill>
        <p:spPr bwMode="auto">
          <a:xfrm>
            <a:off x="6586256" y="1136911"/>
            <a:ext cx="4131049" cy="3878842"/>
          </a:xfrm>
          <a:prstGeom prst="rect">
            <a:avLst/>
          </a:prstGeom>
          <a:noFill/>
          <a:ln w="9525">
            <a:noFill/>
            <a:headEnd/>
            <a:tailEnd/>
          </a:ln>
        </p:spPr>
      </p:pic>
    </p:spTree>
    <p:extLst>
      <p:ext uri="{BB962C8B-B14F-4D97-AF65-F5344CB8AC3E}">
        <p14:creationId xmlns:p14="http://schemas.microsoft.com/office/powerpoint/2010/main" val="423711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40C4286-4CE5-6647-A395-D8EA0253643D}"/>
                  </a:ext>
                </a:extLst>
              </p:cNvPr>
              <p:cNvSpPr>
                <a:spLocks noGrp="1"/>
              </p:cNvSpPr>
              <p:nvPr>
                <p:ph idx="1"/>
              </p:nvPr>
            </p:nvSpPr>
            <p:spPr/>
            <p:txBody>
              <a:bodyPr/>
              <a:lstStyle/>
              <a:p>
                <a:pPr marL="0" indent="0">
                  <a:buNone/>
                </a:pPr>
                <a:r>
                  <a:rPr lang="en-US" dirty="0"/>
                  <a:t>Features of logarithmic functions, </a:t>
                </a:r>
                <a14:m>
                  <m:oMath xmlns:m="http://schemas.openxmlformats.org/officeDocument/2006/math">
                    <m:r>
                      <a:rPr lang="en-US" i="1">
                        <a:latin typeface="Cambria Math" panose="02040503050406030204" pitchFamily="18" charset="0"/>
                      </a:rPr>
                      <m:t>𝑏</m:t>
                    </m:r>
                    <m:r>
                      <a:rPr lang="en-US">
                        <a:latin typeface="Cambria Math" panose="02040503050406030204" pitchFamily="18" charset="0"/>
                      </a:rPr>
                      <m:t>&gt;</m:t>
                    </m:r>
                    <m:r>
                      <a:rPr lang="en-US" i="1">
                        <a:latin typeface="Cambria Math" panose="02040503050406030204" pitchFamily="18" charset="0"/>
                      </a:rPr>
                      <m:t>1</m:t>
                    </m:r>
                  </m:oMath>
                </a14:m>
                <a:r>
                  <a:rPr lang="en-US" dirty="0"/>
                  <a:t>:</a:t>
                </a:r>
              </a:p>
              <a:p>
                <a:pPr marL="0" indent="0">
                  <a:buNone/>
                </a:pPr>
                <a:endParaRPr lang="en-US" dirty="0"/>
              </a:p>
              <a:p>
                <a:pPr marL="0" indent="0">
                  <a:buNone/>
                </a:pPr>
                <a:endParaRPr lang="en-US" dirty="0"/>
              </a:p>
              <a:p>
                <a:pPr marL="0" indent="0">
                  <a:buNone/>
                </a:pPr>
                <a:r>
                  <a:rPr lang="en-US" dirty="0"/>
                  <a:t>Quick Graphs for Logarithmic Functions:</a:t>
                </a:r>
              </a:p>
              <a:p>
                <a:pPr marL="514350" indent="-514350">
                  <a:buFont typeface="+mj-lt"/>
                  <a:buAutoNum type="arabicPeriod"/>
                </a:pPr>
                <a:r>
                  <a:rPr lang="en-US" dirty="0"/>
                  <a:t> </a:t>
                </a:r>
              </a:p>
              <a:p>
                <a:pPr marL="514350" indent="-514350">
                  <a:buFont typeface="+mj-lt"/>
                  <a:buAutoNum type="arabicPeriod"/>
                </a:pPr>
                <a:r>
                  <a:rPr lang="en-US" dirty="0"/>
                  <a:t> </a:t>
                </a:r>
              </a:p>
              <a:p>
                <a:pPr marL="514350" indent="-514350">
                  <a:buFont typeface="+mj-lt"/>
                  <a:buAutoNum type="arabicPeriod"/>
                </a:pPr>
                <a:r>
                  <a:rPr lang="en-US" dirty="0"/>
                  <a:t> </a:t>
                </a:r>
              </a:p>
              <a:p>
                <a:endParaRPr lang="en-US" dirty="0"/>
              </a:p>
            </p:txBody>
          </p:sp>
        </mc:Choice>
        <mc:Fallback xmlns="">
          <p:sp>
            <p:nvSpPr>
              <p:cNvPr id="2" name="Content Placeholder 1">
                <a:extLst>
                  <a:ext uri="{FF2B5EF4-FFF2-40B4-BE49-F238E27FC236}">
                    <a16:creationId xmlns:a16="http://schemas.microsoft.com/office/drawing/2014/main" id="{D40C4286-4CE5-6647-A395-D8EA0253643D}"/>
                  </a:ext>
                </a:extLst>
              </p:cNvPr>
              <p:cNvSpPr>
                <a:spLocks noGrp="1" noRot="1" noChangeAspect="1" noMove="1" noResize="1" noEditPoints="1" noAdjustHandles="1" noChangeArrowheads="1" noChangeShapeType="1" noTextEdit="1"/>
              </p:cNvSpPr>
              <p:nvPr>
                <p:ph idx="1"/>
              </p:nvPr>
            </p:nvSpPr>
            <p:spPr>
              <a:blipFill>
                <a:blip r:embed="rId2"/>
                <a:stretch>
                  <a:fillRect l="-1508" t="-229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CF2B0F7-CE35-2040-B31C-7DA991BC4F23}"/>
              </a:ext>
            </a:extLst>
          </p:cNvPr>
          <p:cNvSpPr>
            <a:spLocks noGrp="1"/>
          </p:cNvSpPr>
          <p:nvPr>
            <p:ph type="ftr" sz="quarter" idx="11"/>
          </p:nvPr>
        </p:nvSpPr>
        <p:spPr/>
        <p:txBody>
          <a:bodyPr/>
          <a:lstStyle/>
          <a:p>
            <a:r>
              <a:rPr lang="en-US" dirty="0"/>
              <a:t>Unit 2 ● Lesson 2</a:t>
            </a:r>
          </a:p>
        </p:txBody>
      </p:sp>
    </p:spTree>
    <p:extLst>
      <p:ext uri="{BB962C8B-B14F-4D97-AF65-F5344CB8AC3E}">
        <p14:creationId xmlns:p14="http://schemas.microsoft.com/office/powerpoint/2010/main" val="116747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C68395F-8600-D447-ADA1-EED636AA88C2}"/>
                  </a:ext>
                </a:extLst>
              </p:cNvPr>
              <p:cNvSpPr>
                <a:spLocks noGrp="1"/>
              </p:cNvSpPr>
              <p:nvPr>
                <p:ph idx="1"/>
              </p:nvPr>
            </p:nvSpPr>
            <p:spPr/>
            <p:txBody>
              <a:bodyPr/>
              <a:lstStyle/>
              <a:p>
                <a:pPr marL="0" indent="0">
                  <a:buNone/>
                </a:pPr>
                <a:r>
                  <a:rPr lang="en-US" dirty="0"/>
                  <a:t>1.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and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1</m:t>
                            </m:r>
                          </m:e>
                        </m:d>
                      </m:e>
                      <m:sup>
                        <m:r>
                          <a:rPr lang="en-US" i="1">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3</m:t>
                    </m:r>
                  </m:oMath>
                </a14:m>
                <a:r>
                  <a:rPr lang="en-US" dirty="0"/>
                  <a:t>		2.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𝑥</m:t>
                        </m:r>
                      </m:sup>
                    </m:sSup>
                  </m:oMath>
                </a14:m>
                <a:r>
                  <a:rPr lang="en-US" dirty="0"/>
                  <a:t> and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𝑥</m:t>
                        </m:r>
                      </m:sup>
                    </m:sSup>
                    <m:r>
                      <a:rPr lang="en-US" i="1">
                        <a:latin typeface="Cambria Math" panose="02040503050406030204" pitchFamily="18" charset="0"/>
                      </a:rPr>
                      <m:t>−3</m:t>
                    </m:r>
                  </m:oMath>
                </a14:m>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BC68395F-8600-D447-ADA1-EED636AA88C2}"/>
                  </a:ext>
                </a:extLst>
              </p:cNvPr>
              <p:cNvSpPr>
                <a:spLocks noGrp="1" noRot="1" noChangeAspect="1" noMove="1" noResize="1" noEditPoints="1" noAdjustHandles="1" noChangeArrowheads="1" noChangeShapeType="1" noTextEdit="1"/>
              </p:cNvSpPr>
              <p:nvPr>
                <p:ph idx="1"/>
              </p:nvPr>
            </p:nvSpPr>
            <p:spPr>
              <a:blipFill>
                <a:blip r:embed="rId3"/>
                <a:stretch>
                  <a:fillRect l="-1206" t="-2332" r="-12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9AE6D5B-FC54-B248-8100-41CA406D2E9A}"/>
              </a:ext>
            </a:extLst>
          </p:cNvPr>
          <p:cNvSpPr>
            <a:spLocks noGrp="1"/>
          </p:cNvSpPr>
          <p:nvPr>
            <p:ph type="ftr" sz="quarter" idx="11"/>
          </p:nvPr>
        </p:nvSpPr>
        <p:spPr/>
        <p:txBody>
          <a:bodyPr/>
          <a:lstStyle/>
          <a:p>
            <a:r>
              <a:rPr lang="en-US" dirty="0"/>
              <a:t>Unit 2 ● Lesson 2</a:t>
            </a:r>
          </a:p>
        </p:txBody>
      </p:sp>
      <p:sp>
        <p:nvSpPr>
          <p:cNvPr id="4" name="Title 3">
            <a:extLst>
              <a:ext uri="{FF2B5EF4-FFF2-40B4-BE49-F238E27FC236}">
                <a16:creationId xmlns:a16="http://schemas.microsoft.com/office/drawing/2014/main" id="{C29908E2-F2F7-D241-B73A-D7C2C39AA113}"/>
              </a:ext>
            </a:extLst>
          </p:cNvPr>
          <p:cNvSpPr>
            <a:spLocks noGrp="1"/>
          </p:cNvSpPr>
          <p:nvPr>
            <p:ph type="title"/>
          </p:nvPr>
        </p:nvSpPr>
        <p:spPr/>
        <p:txBody>
          <a:bodyPr>
            <a:noAutofit/>
          </a:bodyPr>
          <a:lstStyle/>
          <a:p>
            <a:r>
              <a:rPr lang="en-US" sz="3200" dirty="0"/>
              <a:t>Graph each pair of functions on the same graph.</a:t>
            </a:r>
          </a:p>
        </p:txBody>
      </p:sp>
      <p:pic>
        <p:nvPicPr>
          <p:cNvPr id="5" name="Picture">
            <a:extLst>
              <a:ext uri="{FF2B5EF4-FFF2-40B4-BE49-F238E27FC236}">
                <a16:creationId xmlns:a16="http://schemas.microsoft.com/office/drawing/2014/main" id="{2D8B0093-28E1-B14B-B587-FAC60398D2F8}"/>
              </a:ext>
            </a:extLst>
          </p:cNvPr>
          <p:cNvPicPr/>
          <p:nvPr/>
        </p:nvPicPr>
        <p:blipFill>
          <a:blip r:embed="rId4"/>
          <a:stretch>
            <a:fillRect/>
          </a:stretch>
        </p:blipFill>
        <p:spPr bwMode="auto">
          <a:xfrm>
            <a:off x="1141449" y="2145067"/>
            <a:ext cx="3504979" cy="3405129"/>
          </a:xfrm>
          <a:prstGeom prst="rect">
            <a:avLst/>
          </a:prstGeom>
          <a:noFill/>
          <a:ln w="9525">
            <a:noFill/>
            <a:headEnd/>
            <a:tailEnd/>
          </a:ln>
        </p:spPr>
      </p:pic>
      <p:pic>
        <p:nvPicPr>
          <p:cNvPr id="6" name="Picture">
            <a:extLst>
              <a:ext uri="{FF2B5EF4-FFF2-40B4-BE49-F238E27FC236}">
                <a16:creationId xmlns:a16="http://schemas.microsoft.com/office/drawing/2014/main" id="{FD869910-DFE7-D543-B370-6006D04FF93B}"/>
              </a:ext>
            </a:extLst>
          </p:cNvPr>
          <p:cNvPicPr/>
          <p:nvPr/>
        </p:nvPicPr>
        <p:blipFill>
          <a:blip r:embed="rId4"/>
          <a:stretch>
            <a:fillRect/>
          </a:stretch>
        </p:blipFill>
        <p:spPr bwMode="auto">
          <a:xfrm>
            <a:off x="7520985" y="2145067"/>
            <a:ext cx="3239164" cy="3490189"/>
          </a:xfrm>
          <a:prstGeom prst="rect">
            <a:avLst/>
          </a:prstGeom>
          <a:noFill/>
          <a:ln w="9525">
            <a:noFill/>
            <a:headEnd/>
            <a:tailEnd/>
          </a:ln>
        </p:spPr>
      </p:pic>
    </p:spTree>
    <p:extLst>
      <p:ext uri="{BB962C8B-B14F-4D97-AF65-F5344CB8AC3E}">
        <p14:creationId xmlns:p14="http://schemas.microsoft.com/office/powerpoint/2010/main" val="1943191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F10C1BB-C621-0844-A000-3F904A8BB0D7}"/>
                  </a:ext>
                </a:extLst>
              </p:cNvPr>
              <p:cNvSpPr>
                <a:spLocks noGrp="1"/>
              </p:cNvSpPr>
              <p:nvPr>
                <p:ph idx="1"/>
              </p:nvPr>
            </p:nvSpPr>
            <p:spPr/>
            <p:txBody>
              <a:bodyPr/>
              <a:lstStyle/>
              <a:p>
                <a:pPr marL="0" indent="0">
                  <a:buNone/>
                </a:pPr>
                <a:r>
                  <a:rPr lang="en-US" dirty="0"/>
                  <a:t>Demonstrating with the function: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r>
                      <a:rPr lang="en-US" i="1">
                        <a:latin typeface="Cambria Math" panose="02040503050406030204" pitchFamily="18" charset="0"/>
                      </a:rPr>
                      <m:t>−2</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−1</m:t>
                        </m:r>
                      </m:e>
                    </m:d>
                  </m:oMath>
                </a14:m>
                <a:r>
                  <a:rPr lang="en-US" dirty="0"/>
                  <a:t>.</a:t>
                </a:r>
              </a:p>
              <a:p>
                <a:pPr marL="514350" lvl="0" indent="-514350">
                  <a:buFont typeface="+mj-lt"/>
                  <a:buAutoNum type="arabicPeriod"/>
                </a:pPr>
                <a:r>
                  <a:rPr lang="en-US" dirty="0"/>
                  <a:t>_______________________</a:t>
                </a:r>
              </a:p>
              <a:p>
                <a:pPr marL="514350" lvl="0" indent="-514350">
                  <a:buFont typeface="+mj-lt"/>
                  <a:buAutoNum type="arabicPeriod"/>
                </a:pPr>
                <a:r>
                  <a:rPr lang="en-US" dirty="0"/>
                  <a:t>_______________________</a:t>
                </a:r>
              </a:p>
              <a:p>
                <a:pPr marL="514350" indent="-514350">
                  <a:buFont typeface="+mj-lt"/>
                  <a:buAutoNum type="arabicPeriod"/>
                </a:pPr>
                <a:r>
                  <a:rPr lang="en-US" dirty="0"/>
                  <a:t>_______________________</a:t>
                </a:r>
              </a:p>
            </p:txBody>
          </p:sp>
        </mc:Choice>
        <mc:Fallback xmlns="">
          <p:sp>
            <p:nvSpPr>
              <p:cNvPr id="2" name="Content Placeholder 1">
                <a:extLst>
                  <a:ext uri="{FF2B5EF4-FFF2-40B4-BE49-F238E27FC236}">
                    <a16:creationId xmlns:a16="http://schemas.microsoft.com/office/drawing/2014/main" id="{9F10C1BB-C621-0844-A000-3F904A8BB0D7}"/>
                  </a:ext>
                </a:extLst>
              </p:cNvPr>
              <p:cNvSpPr>
                <a:spLocks noGrp="1" noRot="1" noChangeAspect="1" noMove="1" noResize="1" noEditPoints="1" noAdjustHandles="1" noChangeArrowheads="1" noChangeShapeType="1" noTextEdit="1"/>
              </p:cNvSpPr>
              <p:nvPr>
                <p:ph idx="1"/>
              </p:nvPr>
            </p:nvSpPr>
            <p:spPr>
              <a:blipFill>
                <a:blip r:embed="rId2"/>
                <a:stretch>
                  <a:fillRect l="-1508" t="-229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B81118B-674A-3548-9FCD-2A0F3A5E4AB9}"/>
              </a:ext>
            </a:extLst>
          </p:cNvPr>
          <p:cNvSpPr>
            <a:spLocks noGrp="1"/>
          </p:cNvSpPr>
          <p:nvPr>
            <p:ph type="ftr" sz="quarter" idx="11"/>
          </p:nvPr>
        </p:nvSpPr>
        <p:spPr/>
        <p:txBody>
          <a:bodyPr/>
          <a:lstStyle/>
          <a:p>
            <a:r>
              <a:rPr lang="en-US" dirty="0"/>
              <a:t>Unit 2 ● Lesson 2</a:t>
            </a:r>
          </a:p>
        </p:txBody>
      </p:sp>
      <p:pic>
        <p:nvPicPr>
          <p:cNvPr id="4" name="Picture">
            <a:extLst>
              <a:ext uri="{FF2B5EF4-FFF2-40B4-BE49-F238E27FC236}">
                <a16:creationId xmlns:a16="http://schemas.microsoft.com/office/drawing/2014/main" id="{34981CB5-3074-A445-83A5-3BE478FD2E25}"/>
              </a:ext>
            </a:extLst>
          </p:cNvPr>
          <p:cNvPicPr/>
          <p:nvPr/>
        </p:nvPicPr>
        <p:blipFill>
          <a:blip r:embed="rId3"/>
          <a:stretch>
            <a:fillRect/>
          </a:stretch>
        </p:blipFill>
        <p:spPr bwMode="auto">
          <a:xfrm>
            <a:off x="6424891" y="2608126"/>
            <a:ext cx="4252073" cy="2757250"/>
          </a:xfrm>
          <a:prstGeom prst="rect">
            <a:avLst/>
          </a:prstGeom>
          <a:noFill/>
          <a:ln w="9525">
            <a:noFill/>
            <a:headEnd/>
            <a:tailEnd/>
          </a:ln>
        </p:spPr>
      </p:pic>
    </p:spTree>
    <p:extLst>
      <p:ext uri="{BB962C8B-B14F-4D97-AF65-F5344CB8AC3E}">
        <p14:creationId xmlns:p14="http://schemas.microsoft.com/office/powerpoint/2010/main" val="92239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E0FAE51-EE2E-874C-A065-D991862765D5}"/>
                  </a:ext>
                </a:extLst>
              </p:cNvPr>
              <p:cNvSpPr>
                <a:spLocks noGrp="1"/>
              </p:cNvSpPr>
              <p:nvPr>
                <p:ph idx="1"/>
              </p:nvPr>
            </p:nvSpPr>
            <p:spPr/>
            <p:txBody>
              <a:bodyPr/>
              <a:lstStyle/>
              <a:p>
                <a:pPr marL="0" indent="0">
                  <a:buNone/>
                </a:pPr>
                <a:r>
                  <a:rPr lang="en-US" dirty="0"/>
                  <a:t>Describe the transformations that take the graph of  </a:t>
                </a:r>
              </a:p>
              <a:p>
                <a:pPr marL="0" indent="0">
                  <a:buNone/>
                </a:pPr>
                <a:r>
                  <a:rPr lang="en-US" dirty="0"/>
                  <a:t>f</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b="0" i="0" smtClean="0">
                        <a:latin typeface="Cambria Math" panose="02040503050406030204" pitchFamily="18" charset="0"/>
                      </a:rPr>
                      <m:t>=</m:t>
                    </m:r>
                    <m:sSub>
                      <m:sSubPr>
                        <m:ctrlPr>
                          <a:rPr lang="en-US" i="1" smtClean="0">
                            <a:latin typeface="Cambria Math" panose="02040503050406030204" pitchFamily="18" charset="0"/>
                          </a:rPr>
                        </m:ctrlPr>
                      </m:sSubPr>
                      <m:e>
                        <m:r>
                          <m:rPr>
                            <m:sty m:val="p"/>
                          </m:rPr>
                          <a:rPr lang="en-US">
                            <a:latin typeface="Cambria Math" panose="02040503050406030204" pitchFamily="18" charset="0"/>
                          </a:rPr>
                          <m:t>log</m:t>
                        </m:r>
                      </m:e>
                      <m:sub>
                        <m:r>
                          <a:rPr lang="en-US" b="0" i="1" smtClean="0">
                            <a:latin typeface="Cambria Math" panose="02040503050406030204" pitchFamily="18" charset="0"/>
                          </a:rPr>
                          <m:t>5</m:t>
                        </m:r>
                      </m:sub>
                    </m:sSub>
                    <m:r>
                      <a:rPr lang="en-US" b="0" i="1" smtClean="0">
                        <a:latin typeface="Cambria Math" panose="02040503050406030204" pitchFamily="18" charset="0"/>
                      </a:rPr>
                      <m:t>𝑥</m:t>
                    </m:r>
                    <m:r>
                      <a:rPr lang="en-US" i="1">
                        <a:latin typeface="Cambria Math" panose="02040503050406030204" pitchFamily="18" charset="0"/>
                      </a:rPr>
                      <m:t> </m:t>
                    </m:r>
                  </m:oMath>
                </a14:m>
                <a:r>
                  <a:rPr lang="en-US" dirty="0"/>
                  <a:t> to the graph of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r>
                      <a:rPr lang="en-US" b="0" i="1" smtClean="0">
                        <a:latin typeface="Cambria Math" panose="02040503050406030204" pitchFamily="18" charset="0"/>
                      </a:rPr>
                      <m:t>3</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b="0" i="1" smtClean="0">
                            <a:latin typeface="Cambria Math" panose="02040503050406030204" pitchFamily="18" charset="0"/>
                          </a:rPr>
                          <m:t>5</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b="0" i="0" smtClean="0">
                            <a:latin typeface="Cambria Math" panose="02040503050406030204" pitchFamily="18" charset="0"/>
                          </a:rPr>
                          <m:t>−4</m:t>
                        </m:r>
                      </m:e>
                    </m:d>
                  </m:oMath>
                </a14:m>
                <a:r>
                  <a:rPr lang="en-US" dirty="0"/>
                  <a:t>.</a:t>
                </a:r>
              </a:p>
              <a:p>
                <a:pPr marL="0" indent="0">
                  <a:buNone/>
                </a:pPr>
                <a:endParaRPr lang="en-US" dirty="0"/>
              </a:p>
              <a:p>
                <a:pPr marL="0" indent="0">
                  <a:buNone/>
                </a:pPr>
                <a:r>
                  <a:rPr lang="en-US" dirty="0"/>
                  <a:t>What is the equation of the vertical asymptote for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a:t>
                </a:r>
              </a:p>
              <a:p>
                <a:pPr marL="0" indent="0">
                  <a:buNone/>
                </a:pPr>
                <a:br>
                  <a:rPr lang="en-US" dirty="0"/>
                </a:br>
                <a:endParaRPr lang="en-US" dirty="0"/>
              </a:p>
            </p:txBody>
          </p:sp>
        </mc:Choice>
        <mc:Fallback xmlns="">
          <p:sp>
            <p:nvSpPr>
              <p:cNvPr id="2" name="Content Placeholder 1">
                <a:extLst>
                  <a:ext uri="{FF2B5EF4-FFF2-40B4-BE49-F238E27FC236}">
                    <a16:creationId xmlns:a16="http://schemas.microsoft.com/office/drawing/2014/main" id="{EE0FAE51-EE2E-874C-A065-D991862765D5}"/>
                  </a:ext>
                </a:extLst>
              </p:cNvPr>
              <p:cNvSpPr>
                <a:spLocks noGrp="1" noRot="1" noChangeAspect="1" noMove="1" noResize="1" noEditPoints="1" noAdjustHandles="1" noChangeArrowheads="1" noChangeShapeType="1" noTextEdit="1"/>
              </p:cNvSpPr>
              <p:nvPr>
                <p:ph idx="1"/>
              </p:nvPr>
            </p:nvSpPr>
            <p:spPr>
              <a:blipFill>
                <a:blip r:embed="rId2"/>
                <a:stretch>
                  <a:fillRect l="-1269" t="-226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FB847643-9569-0842-BA2F-D58C07C48867}"/>
              </a:ext>
            </a:extLst>
          </p:cNvPr>
          <p:cNvSpPr>
            <a:spLocks noGrp="1"/>
          </p:cNvSpPr>
          <p:nvPr>
            <p:ph type="ftr" sz="quarter" idx="11"/>
          </p:nvPr>
        </p:nvSpPr>
        <p:spPr/>
        <p:txBody>
          <a:bodyPr/>
          <a:lstStyle/>
          <a:p>
            <a:r>
              <a:rPr lang="en-US" dirty="0"/>
              <a:t>Unit 2 ● Lesson 2</a:t>
            </a:r>
          </a:p>
        </p:txBody>
      </p:sp>
    </p:spTree>
    <p:extLst>
      <p:ext uri="{BB962C8B-B14F-4D97-AF65-F5344CB8AC3E}">
        <p14:creationId xmlns:p14="http://schemas.microsoft.com/office/powerpoint/2010/main" val="3477498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C0F2327-A80B-9E44-8B14-97866AFF3623}"/>
                  </a:ext>
                </a:extLst>
              </p:cNvPr>
              <p:cNvSpPr>
                <a:spLocks noGrp="1"/>
              </p:cNvSpPr>
              <p:nvPr>
                <p:ph idx="1"/>
              </p:nvPr>
            </p:nvSpPr>
            <p:spPr>
              <a:xfrm>
                <a:off x="1211408" y="1711625"/>
                <a:ext cx="10153402" cy="3803279"/>
              </a:xfrm>
            </p:spPr>
            <p:txBody>
              <a:bodyPr/>
              <a:lstStyle/>
              <a:p>
                <a:pPr marL="0" indent="0">
                  <a:buNone/>
                </a:pPr>
                <a:r>
                  <a:rPr lang="en-US" dirty="0"/>
                  <a:t>1. </a:t>
                </a:r>
              </a:p>
              <a:p>
                <a:pPr marL="514350" lvl="0" indent="-514350">
                  <a:buAutoNum type="alphaLcPeriod"/>
                </a:pPr>
                <a:r>
                  <a:rPr lang="en-US" dirty="0"/>
                  <a:t> Evaluate: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128</m:t>
                    </m:r>
                  </m:oMath>
                </a14:m>
                <a:r>
                  <a:rPr lang="en-US" dirty="0"/>
                  <a:t>			b. Evaluate: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5</m:t>
                        </m:r>
                      </m:sub>
                    </m:sSub>
                    <m:r>
                      <a:rPr lang="en-US" i="1">
                        <a:latin typeface="Cambria Math" panose="02040503050406030204" pitchFamily="18" charset="0"/>
                      </a:rPr>
                      <m:t>125</m:t>
                    </m:r>
                  </m:oMath>
                </a14:m>
                <a:endParaRPr lang="en-US" dirty="0"/>
              </a:p>
              <a:p>
                <a:pPr marL="514350" lvl="0" indent="-514350">
                  <a:buAutoNum type="alphaLcPeriod"/>
                </a:pPr>
                <a:endParaRPr lang="en-US" dirty="0"/>
              </a:p>
              <a:p>
                <a:pPr marL="0" indent="0">
                  <a:buNone/>
                </a:pPr>
                <a:r>
                  <a:rPr lang="en-US" dirty="0"/>
                  <a:t>2. Rewrite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e>
                        </m:d>
                      </m:e>
                      <m:sup>
                        <m:r>
                          <a:rPr lang="en-US" i="1">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−4</m:t>
                        </m:r>
                      </m:sup>
                    </m:sSup>
                  </m:oMath>
                </a14:m>
                <a:r>
                  <a:rPr lang="en-US" dirty="0"/>
                  <a:t>. Your answer should have only positive exponents.</a:t>
                </a:r>
              </a:p>
              <a:p>
                <a:pPr marL="0" lvl="0" indent="0">
                  <a:buNone/>
                </a:pPr>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CC0F2327-A80B-9E44-8B14-97866AFF3623}"/>
                  </a:ext>
                </a:extLst>
              </p:cNvPr>
              <p:cNvSpPr>
                <a:spLocks noGrp="1" noRot="1" noChangeAspect="1" noMove="1" noResize="1" noEditPoints="1" noAdjustHandles="1" noChangeArrowheads="1" noChangeShapeType="1" noTextEdit="1"/>
              </p:cNvSpPr>
              <p:nvPr>
                <p:ph idx="1"/>
              </p:nvPr>
            </p:nvSpPr>
            <p:spPr>
              <a:xfrm>
                <a:off x="1211408" y="1711625"/>
                <a:ext cx="10153402" cy="3803279"/>
              </a:xfrm>
              <a:blipFill>
                <a:blip r:embed="rId2"/>
                <a:stretch>
                  <a:fillRect l="-1375" t="-232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9A6E2BB2-35AE-EF4B-A091-21E9192F3894}"/>
              </a:ext>
            </a:extLst>
          </p:cNvPr>
          <p:cNvSpPr>
            <a:spLocks noGrp="1"/>
          </p:cNvSpPr>
          <p:nvPr>
            <p:ph type="ftr" sz="quarter" idx="11"/>
          </p:nvPr>
        </p:nvSpPr>
        <p:spPr/>
        <p:txBody>
          <a:bodyPr/>
          <a:lstStyle/>
          <a:p>
            <a:r>
              <a:rPr lang="en-US" dirty="0"/>
              <a:t>Unit 2 ● Lesson 2</a:t>
            </a:r>
          </a:p>
        </p:txBody>
      </p:sp>
    </p:spTree>
    <p:extLst>
      <p:ext uri="{BB962C8B-B14F-4D97-AF65-F5344CB8AC3E}">
        <p14:creationId xmlns:p14="http://schemas.microsoft.com/office/powerpoint/2010/main" val="690791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8470-2D80-E14F-91C5-288ADEA04D52}"/>
              </a:ext>
            </a:extLst>
          </p:cNvPr>
          <p:cNvSpPr>
            <a:spLocks noGrp="1"/>
          </p:cNvSpPr>
          <p:nvPr>
            <p:ph type="ctrTitle"/>
          </p:nvPr>
        </p:nvSpPr>
        <p:spPr/>
        <p:txBody>
          <a:bodyPr/>
          <a:lstStyle/>
          <a:p>
            <a:r>
              <a:rPr lang="en-US" dirty="0"/>
              <a:t>Lesson 7: </a:t>
            </a:r>
            <a:br>
              <a:rPr lang="en-US" dirty="0"/>
            </a:br>
            <a:r>
              <a:rPr lang="en-US" dirty="0"/>
              <a:t>Logs Go Viral</a:t>
            </a:r>
          </a:p>
        </p:txBody>
      </p:sp>
      <p:sp>
        <p:nvSpPr>
          <p:cNvPr id="3" name="Subtitle 2">
            <a:extLst>
              <a:ext uri="{FF2B5EF4-FFF2-40B4-BE49-F238E27FC236}">
                <a16:creationId xmlns:a16="http://schemas.microsoft.com/office/drawing/2014/main" id="{A075085D-290C-CB47-986E-B959F7348CF3}"/>
              </a:ext>
            </a:extLst>
          </p:cNvPr>
          <p:cNvSpPr>
            <a:spLocks noGrp="1"/>
          </p:cNvSpPr>
          <p:nvPr>
            <p:ph type="subTitle" idx="1"/>
          </p:nvPr>
        </p:nvSpPr>
        <p:spPr/>
        <p:txBody>
          <a:bodyPr/>
          <a:lstStyle/>
          <a:p>
            <a:r>
              <a:rPr lang="en-US"/>
              <a:t>Logarithmic Functions</a:t>
            </a:r>
          </a:p>
        </p:txBody>
      </p:sp>
    </p:spTree>
    <p:extLst>
      <p:ext uri="{BB962C8B-B14F-4D97-AF65-F5344CB8AC3E}">
        <p14:creationId xmlns:p14="http://schemas.microsoft.com/office/powerpoint/2010/main" val="619155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8185D5-A087-DD4E-91D8-967727608DC4}"/>
              </a:ext>
            </a:extLst>
          </p:cNvPr>
          <p:cNvSpPr>
            <a:spLocks noGrp="1"/>
          </p:cNvSpPr>
          <p:nvPr>
            <p:ph type="ftr" sz="quarter" idx="11"/>
          </p:nvPr>
        </p:nvSpPr>
        <p:spPr/>
        <p:txBody>
          <a:bodyPr/>
          <a:lstStyle/>
          <a:p>
            <a:r>
              <a:rPr lang="en-US" dirty="0"/>
              <a:t>Unit 2 ● Lesson 7</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634268-C9BB-AB4C-B90A-B87DC868EB03}"/>
                  </a:ext>
                </a:extLst>
              </p:cNvPr>
              <p:cNvSpPr>
                <a:spLocks noGrp="1"/>
              </p:cNvSpPr>
              <p:nvPr>
                <p:ph idx="12"/>
              </p:nvPr>
            </p:nvSpPr>
            <p:spPr>
              <a:xfrm>
                <a:off x="2015066" y="2133600"/>
                <a:ext cx="8161867" cy="2929467"/>
              </a:xfrm>
            </p:spPr>
            <p:txBody>
              <a:bodyPr>
                <a:normAutofit/>
              </a:bodyPr>
              <a:lstStyle/>
              <a:p>
                <a:pPr algn="ctr"/>
                <a:r>
                  <a:rPr lang="en-US" dirty="0"/>
                  <a:t>Model continuous growth and decay using base </a:t>
                </a:r>
                <a14:m>
                  <m:oMath xmlns:m="http://schemas.openxmlformats.org/officeDocument/2006/math">
                    <m:r>
                      <a:rPr lang="en-US" i="1">
                        <a:latin typeface="Cambria Math" panose="02040503050406030204" pitchFamily="18" charset="0"/>
                      </a:rPr>
                      <m:t>𝑒</m:t>
                    </m:r>
                  </m:oMath>
                </a14:m>
                <a:r>
                  <a:rPr lang="en-US" dirty="0"/>
                  <a:t> exponential functions.</a:t>
                </a:r>
              </a:p>
              <a:p>
                <a:pPr algn="ctr"/>
                <a:endParaRPr lang="en-US" dirty="0"/>
              </a:p>
              <a:p>
                <a:pPr algn="ctr"/>
                <a:r>
                  <a:rPr lang="en-US" dirty="0"/>
                  <a:t>Solve exponential equations using natural logarithms.</a:t>
                </a:r>
              </a:p>
              <a:p>
                <a:endParaRPr lang="en-US" dirty="0"/>
              </a:p>
            </p:txBody>
          </p:sp>
        </mc:Choice>
        <mc:Fallback xmlns="">
          <p:sp>
            <p:nvSpPr>
              <p:cNvPr id="3" name="Content Placeholder 2">
                <a:extLst>
                  <a:ext uri="{FF2B5EF4-FFF2-40B4-BE49-F238E27FC236}">
                    <a16:creationId xmlns:a16="http://schemas.microsoft.com/office/drawing/2014/main" id="{69634268-C9BB-AB4C-B90A-B87DC868EB03}"/>
                  </a:ext>
                </a:extLst>
              </p:cNvPr>
              <p:cNvSpPr>
                <a:spLocks noGrp="1" noRot="1" noChangeAspect="1" noMove="1" noResize="1" noEditPoints="1" noAdjustHandles="1" noChangeArrowheads="1" noChangeShapeType="1" noTextEdit="1"/>
              </p:cNvSpPr>
              <p:nvPr>
                <p:ph idx="12"/>
              </p:nvPr>
            </p:nvSpPr>
            <p:spPr>
              <a:xfrm>
                <a:off x="2015066" y="2133600"/>
                <a:ext cx="8161867" cy="2929467"/>
              </a:xfrm>
              <a:blipFill>
                <a:blip r:embed="rId2"/>
                <a:stretch>
                  <a:fillRect t="-5195" r="-621" b="-4762"/>
                </a:stretch>
              </a:blipFill>
            </p:spPr>
            <p:txBody>
              <a:bodyPr/>
              <a:lstStyle/>
              <a:p>
                <a:r>
                  <a:rPr lang="en-US">
                    <a:noFill/>
                  </a:rPr>
                  <a:t> </a:t>
                </a:r>
              </a:p>
            </p:txBody>
          </p:sp>
        </mc:Fallback>
      </mc:AlternateContent>
    </p:spTree>
    <p:extLst>
      <p:ext uri="{BB962C8B-B14F-4D97-AF65-F5344CB8AC3E}">
        <p14:creationId xmlns:p14="http://schemas.microsoft.com/office/powerpoint/2010/main" val="2317376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DD386AE-A6C4-5C4F-B442-F43688F5D375}"/>
                  </a:ext>
                </a:extLst>
              </p:cNvPr>
              <p:cNvSpPr>
                <a:spLocks noGrp="1"/>
              </p:cNvSpPr>
              <p:nvPr>
                <p:ph idx="1"/>
              </p:nvPr>
            </p:nvSpPr>
            <p:spPr/>
            <p:txBody>
              <a:bodyPr/>
              <a:lstStyle/>
              <a:p>
                <a:pPr marL="0" indent="0">
                  <a:buNone/>
                </a:pPr>
                <a:r>
                  <a:rPr lang="en-US" dirty="0"/>
                  <a:t>Read the first paragraphs of the lesson and explain continuous growth and decay and the use of the base </a:t>
                </a:r>
                <a14:m>
                  <m:oMath xmlns:m="http://schemas.openxmlformats.org/officeDocument/2006/math">
                    <m:r>
                      <a:rPr lang="en-US" b="0" i="1" smtClean="0">
                        <a:latin typeface="Cambria Math" panose="02040503050406030204" pitchFamily="18" charset="0"/>
                      </a:rPr>
                      <m:t>𝑒</m:t>
                    </m:r>
                  </m:oMath>
                </a14:m>
                <a:r>
                  <a:rPr lang="en-US" dirty="0"/>
                  <a:t> exponential.</a:t>
                </a:r>
              </a:p>
            </p:txBody>
          </p:sp>
        </mc:Choice>
        <mc:Fallback xmlns="">
          <p:sp>
            <p:nvSpPr>
              <p:cNvPr id="2" name="Content Placeholder 1">
                <a:extLst>
                  <a:ext uri="{FF2B5EF4-FFF2-40B4-BE49-F238E27FC236}">
                    <a16:creationId xmlns:a16="http://schemas.microsoft.com/office/drawing/2014/main" id="{0DD386AE-A6C4-5C4F-B442-F43688F5D375}"/>
                  </a:ext>
                </a:extLst>
              </p:cNvPr>
              <p:cNvSpPr>
                <a:spLocks noGrp="1" noRot="1" noChangeAspect="1" noMove="1" noResize="1" noEditPoints="1" noAdjustHandles="1" noChangeArrowheads="1" noChangeShapeType="1" noTextEdit="1"/>
              </p:cNvSpPr>
              <p:nvPr>
                <p:ph idx="1"/>
              </p:nvPr>
            </p:nvSpPr>
            <p:spPr>
              <a:blipFill>
                <a:blip r:embed="rId3"/>
                <a:stretch>
                  <a:fillRect l="-1206" t="-233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D2E0CE5-9D89-B545-93A7-9400B7BA2FBF}"/>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27644896-B3BB-0E43-980F-EB6306F77096}"/>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633991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2B1607-2BED-8346-B205-EB90AD267671}"/>
              </a:ext>
            </a:extLst>
          </p:cNvPr>
          <p:cNvSpPr>
            <a:spLocks noGrp="1"/>
          </p:cNvSpPr>
          <p:nvPr>
            <p:ph idx="1"/>
          </p:nvPr>
        </p:nvSpPr>
        <p:spPr/>
        <p:txBody>
          <a:bodyPr/>
          <a:lstStyle/>
          <a:p>
            <a:pPr marL="0" indent="0">
              <a:buNone/>
            </a:pPr>
            <a:r>
              <a:rPr lang="en-US" dirty="0"/>
              <a:t>Independently, begin working through problems 2 and 3. </a:t>
            </a:r>
          </a:p>
        </p:txBody>
      </p:sp>
      <p:sp>
        <p:nvSpPr>
          <p:cNvPr id="3" name="Footer Placeholder 2">
            <a:extLst>
              <a:ext uri="{FF2B5EF4-FFF2-40B4-BE49-F238E27FC236}">
                <a16:creationId xmlns:a16="http://schemas.microsoft.com/office/drawing/2014/main" id="{A1734B57-95DA-6E41-88A1-C7F9ECE8F359}"/>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621B4DB9-DC5B-E74A-8A70-3067E3EA4C92}"/>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473617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2B1607-2BED-8346-B205-EB90AD267671}"/>
              </a:ext>
            </a:extLst>
          </p:cNvPr>
          <p:cNvSpPr>
            <a:spLocks noGrp="1"/>
          </p:cNvSpPr>
          <p:nvPr>
            <p:ph idx="1"/>
          </p:nvPr>
        </p:nvSpPr>
        <p:spPr/>
        <p:txBody>
          <a:bodyPr/>
          <a:lstStyle/>
          <a:p>
            <a:pPr marL="0" indent="0">
              <a:buNone/>
            </a:pPr>
            <a:r>
              <a:rPr lang="en-US" dirty="0"/>
              <a:t>With a partner, continue working through problems 2 and 3. </a:t>
            </a:r>
          </a:p>
        </p:txBody>
      </p:sp>
      <p:sp>
        <p:nvSpPr>
          <p:cNvPr id="3" name="Footer Placeholder 2">
            <a:extLst>
              <a:ext uri="{FF2B5EF4-FFF2-40B4-BE49-F238E27FC236}">
                <a16:creationId xmlns:a16="http://schemas.microsoft.com/office/drawing/2014/main" id="{A1734B57-95DA-6E41-88A1-C7F9ECE8F359}"/>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621B4DB9-DC5B-E74A-8A70-3067E3EA4C92}"/>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1522147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C0B6601-A656-0043-90B6-D11B769BFF6D}"/>
                  </a:ext>
                </a:extLst>
              </p:cNvPr>
              <p:cNvSpPr>
                <a:spLocks noGrp="1"/>
              </p:cNvSpPr>
              <p:nvPr>
                <p:ph idx="1"/>
              </p:nvPr>
            </p:nvSpPr>
            <p:spPr>
              <a:xfrm>
                <a:off x="738249" y="1527344"/>
                <a:ext cx="5594818" cy="4351338"/>
              </a:xfrm>
            </p:spPr>
            <p:txBody>
              <a:bodyPr/>
              <a:lstStyle/>
              <a:p>
                <a:pPr marL="0" lvl="0" indent="0">
                  <a:buNone/>
                </a:pPr>
                <a:r>
                  <a:rPr lang="en-US" dirty="0"/>
                  <a:t>1. How many people will be infected with the virus on day </a:t>
                </a:r>
                <a14:m>
                  <m:oMath xmlns:m="http://schemas.openxmlformats.org/officeDocument/2006/math">
                    <m:r>
                      <a:rPr lang="en-US" i="1">
                        <a:latin typeface="Cambria Math" panose="02040503050406030204" pitchFamily="18" charset="0"/>
                      </a:rPr>
                      <m:t>30</m:t>
                    </m:r>
                  </m:oMath>
                </a14:m>
                <a:r>
                  <a:rPr lang="en-US" dirty="0"/>
                  <a:t>?</a:t>
                </a:r>
              </a:p>
              <a:p>
                <a:pPr marL="0" lvl="0" indent="0">
                  <a:buNone/>
                </a:pPr>
                <a:r>
                  <a:rPr lang="en-US" dirty="0"/>
                  <a:t>2. Create a model of the spread of the spotted virus in this region if it is not contained. To simplify your model slightly, consider the </a:t>
                </a:r>
                <a14:m>
                  <m:oMath xmlns:m="http://schemas.openxmlformats.org/officeDocument/2006/math">
                    <m:r>
                      <a:rPr lang="en-US" i="1">
                        <a:latin typeface="Cambria Math" panose="02040503050406030204" pitchFamily="18" charset="0"/>
                      </a:rPr>
                      <m:t>5</m:t>
                    </m:r>
                  </m:oMath>
                </a14:m>
                <a:r>
                  <a:rPr lang="en-US" dirty="0"/>
                  <a:t> victims as the number of victims on day </a:t>
                </a:r>
                <a14:m>
                  <m:oMath xmlns:m="http://schemas.openxmlformats.org/officeDocument/2006/math">
                    <m:r>
                      <a:rPr lang="en-US" i="1">
                        <a:latin typeface="Cambria Math" panose="02040503050406030204" pitchFamily="18" charset="0"/>
                      </a:rPr>
                      <m:t>0</m:t>
                    </m:r>
                  </m:oMath>
                </a14:m>
                <a:r>
                  <a:rPr lang="en-US" dirty="0"/>
                  <a:t>.</a:t>
                </a:r>
              </a:p>
              <a:p>
                <a:pPr marL="0" lvl="0" indent="0">
                  <a:buNone/>
                </a:pPr>
                <a:endParaRPr lang="en-US" dirty="0"/>
              </a:p>
              <a:p>
                <a:pPr marL="0" lvl="0" indent="0">
                  <a:buNone/>
                </a:pPr>
                <a:r>
                  <a:rPr lang="en-US" dirty="0"/>
                  <a:t>Equation: _______________</a:t>
                </a:r>
              </a:p>
              <a:p>
                <a:endParaRPr lang="en-US" dirty="0"/>
              </a:p>
            </p:txBody>
          </p:sp>
        </mc:Choice>
        <mc:Fallback xmlns="">
          <p:sp>
            <p:nvSpPr>
              <p:cNvPr id="2" name="Content Placeholder 1">
                <a:extLst>
                  <a:ext uri="{FF2B5EF4-FFF2-40B4-BE49-F238E27FC236}">
                    <a16:creationId xmlns:a16="http://schemas.microsoft.com/office/drawing/2014/main" id="{1C0B6601-A656-0043-90B6-D11B769BFF6D}"/>
                  </a:ext>
                </a:extLst>
              </p:cNvPr>
              <p:cNvSpPr>
                <a:spLocks noGrp="1" noRot="1" noChangeAspect="1" noMove="1" noResize="1" noEditPoints="1" noAdjustHandles="1" noChangeArrowheads="1" noChangeShapeType="1" noTextEdit="1"/>
              </p:cNvSpPr>
              <p:nvPr>
                <p:ph idx="1"/>
              </p:nvPr>
            </p:nvSpPr>
            <p:spPr>
              <a:xfrm>
                <a:off x="738249" y="1527344"/>
                <a:ext cx="5594818" cy="4351338"/>
              </a:xfrm>
              <a:blipFill>
                <a:blip r:embed="rId3"/>
                <a:stretch>
                  <a:fillRect l="-2268" t="-2041" r="-3175" b="-349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7D427FF-D304-6049-8E35-E6BC0D9670B0}"/>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38F87104-5F67-3943-84F1-FF6CA11B1AC5}"/>
              </a:ext>
            </a:extLst>
          </p:cNvPr>
          <p:cNvSpPr>
            <a:spLocks noGrp="1"/>
          </p:cNvSpPr>
          <p:nvPr>
            <p:ph type="title"/>
          </p:nvPr>
        </p:nvSpPr>
        <p:spPr/>
        <p:txBody>
          <a:bodyPr/>
          <a:lstStyle/>
          <a:p>
            <a:r>
              <a:rPr lang="en-US" dirty="0"/>
              <a:t>Logs Go Viral</a:t>
            </a:r>
          </a:p>
        </p:txBody>
      </p:sp>
      <p:pic>
        <p:nvPicPr>
          <p:cNvPr id="5" name="Picture">
            <a:extLst>
              <a:ext uri="{FF2B5EF4-FFF2-40B4-BE49-F238E27FC236}">
                <a16:creationId xmlns:a16="http://schemas.microsoft.com/office/drawing/2014/main" id="{4CA72901-CB2F-1F4C-8FB6-38AEED901B63}"/>
              </a:ext>
            </a:extLst>
          </p:cNvPr>
          <p:cNvPicPr/>
          <p:nvPr/>
        </p:nvPicPr>
        <p:blipFill>
          <a:blip r:embed="rId4"/>
          <a:stretch>
            <a:fillRect/>
          </a:stretch>
        </p:blipFill>
        <p:spPr bwMode="auto">
          <a:xfrm>
            <a:off x="6717241" y="1432341"/>
            <a:ext cx="4187825" cy="4121791"/>
          </a:xfrm>
          <a:prstGeom prst="rect">
            <a:avLst/>
          </a:prstGeom>
          <a:noFill/>
          <a:ln w="9525">
            <a:noFill/>
            <a:headEnd/>
            <a:tailEnd/>
          </a:ln>
        </p:spPr>
      </p:pic>
    </p:spTree>
    <p:extLst>
      <p:ext uri="{BB962C8B-B14F-4D97-AF65-F5344CB8AC3E}">
        <p14:creationId xmlns:p14="http://schemas.microsoft.com/office/powerpoint/2010/main" val="1835722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F2AACDD-3800-4A4C-9826-49159E64F5A4}"/>
                  </a:ext>
                </a:extLst>
              </p:cNvPr>
              <p:cNvSpPr>
                <a:spLocks noGrp="1"/>
              </p:cNvSpPr>
              <p:nvPr>
                <p:ph idx="1"/>
              </p:nvPr>
            </p:nvSpPr>
            <p:spPr/>
            <p:txBody>
              <a:bodyPr/>
              <a:lstStyle/>
              <a:p>
                <a:pPr marL="0" indent="0">
                  <a:buNone/>
                </a:pPr>
                <a:r>
                  <a:rPr lang="en-US" dirty="0"/>
                  <a:t>3. When does your model predict there will be </a:t>
                </a:r>
                <a14:m>
                  <m:oMath xmlns:m="http://schemas.openxmlformats.org/officeDocument/2006/math">
                    <m:r>
                      <a:rPr lang="en-US" i="1">
                        <a:latin typeface="Cambria Math" panose="02040503050406030204" pitchFamily="18" charset="0"/>
                      </a:rPr>
                      <m:t>50</m:t>
                    </m:r>
                  </m:oMath>
                </a14:m>
                <a:r>
                  <a:rPr lang="en-US" dirty="0"/>
                  <a:t> victims? Show how you arrived at your answer.</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0F2AACDD-3800-4A4C-9826-49159E64F5A4}"/>
                  </a:ext>
                </a:extLst>
              </p:cNvPr>
              <p:cNvSpPr>
                <a:spLocks noGrp="1" noRot="1" noChangeAspect="1" noMove="1" noResize="1" noEditPoints="1" noAdjustHandles="1" noChangeArrowheads="1" noChangeShapeType="1" noTextEdit="1"/>
              </p:cNvSpPr>
              <p:nvPr>
                <p:ph idx="1"/>
              </p:nvPr>
            </p:nvSpPr>
            <p:spPr>
              <a:blipFill>
                <a:blip r:embed="rId3"/>
                <a:stretch>
                  <a:fillRect l="-1206" t="-2041" r="-72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F158CCD5-C021-8848-9692-1C40FC57E7EA}"/>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776DA512-1AF4-E341-839C-FD2FA9132289}"/>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287652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803430-1B27-CD4C-A382-E82F7B1FEF29}"/>
              </a:ext>
            </a:extLst>
          </p:cNvPr>
          <p:cNvSpPr>
            <a:spLocks noGrp="1"/>
          </p:cNvSpPr>
          <p:nvPr>
            <p:ph type="ftr" sz="quarter" idx="11"/>
          </p:nvPr>
        </p:nvSpPr>
        <p:spPr/>
        <p:txBody>
          <a:bodyPr/>
          <a:lstStyle/>
          <a:p>
            <a:r>
              <a:rPr lang="en-US" dirty="0"/>
              <a:t>Unit 2 ● Lesson 2</a:t>
            </a:r>
          </a:p>
        </p:txBody>
      </p:sp>
      <p:sp>
        <p:nvSpPr>
          <p:cNvPr id="3" name="Content Placeholder 2">
            <a:extLst>
              <a:ext uri="{FF2B5EF4-FFF2-40B4-BE49-F238E27FC236}">
                <a16:creationId xmlns:a16="http://schemas.microsoft.com/office/drawing/2014/main" id="{DA6CFF1D-2570-B148-85A1-B3D1C803174D}"/>
              </a:ext>
            </a:extLst>
          </p:cNvPr>
          <p:cNvSpPr>
            <a:spLocks noGrp="1"/>
          </p:cNvSpPr>
          <p:nvPr>
            <p:ph idx="12"/>
          </p:nvPr>
        </p:nvSpPr>
        <p:spPr>
          <a:xfrm>
            <a:off x="2286226" y="2294889"/>
            <a:ext cx="7619547" cy="2766209"/>
          </a:xfrm>
        </p:spPr>
        <p:txBody>
          <a:bodyPr>
            <a:normAutofit lnSpcReduction="10000"/>
          </a:bodyPr>
          <a:lstStyle/>
          <a:p>
            <a:pPr algn="ctr"/>
            <a:r>
              <a:rPr lang="en-US" dirty="0"/>
              <a:t>Identify common features of the graphs of logarithmic functions.</a:t>
            </a:r>
          </a:p>
          <a:p>
            <a:pPr algn="ctr"/>
            <a:endParaRPr lang="en-US" dirty="0"/>
          </a:p>
          <a:p>
            <a:pPr algn="ctr"/>
            <a:r>
              <a:rPr lang="en-US" dirty="0"/>
              <a:t>Transform the graph of a logarithmic function.</a:t>
            </a:r>
          </a:p>
          <a:p>
            <a:endParaRPr lang="en-US" dirty="0"/>
          </a:p>
        </p:txBody>
      </p:sp>
    </p:spTree>
    <p:extLst>
      <p:ext uri="{BB962C8B-B14F-4D97-AF65-F5344CB8AC3E}">
        <p14:creationId xmlns:p14="http://schemas.microsoft.com/office/powerpoint/2010/main" val="1096428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B8E543-0993-0640-863E-D16A8FA1CF69}"/>
              </a:ext>
            </a:extLst>
          </p:cNvPr>
          <p:cNvSpPr>
            <a:spLocks noGrp="1"/>
          </p:cNvSpPr>
          <p:nvPr>
            <p:ph idx="1"/>
          </p:nvPr>
        </p:nvSpPr>
        <p:spPr/>
        <p:txBody>
          <a:bodyPr/>
          <a:lstStyle/>
          <a:p>
            <a:pPr marL="0" indent="0">
              <a:buNone/>
            </a:pPr>
            <a:r>
              <a:rPr lang="en-US" dirty="0"/>
              <a:t>Independently, continue working through problems 4 – 12. </a:t>
            </a:r>
          </a:p>
        </p:txBody>
      </p:sp>
      <p:sp>
        <p:nvSpPr>
          <p:cNvPr id="3" name="Footer Placeholder 2">
            <a:extLst>
              <a:ext uri="{FF2B5EF4-FFF2-40B4-BE49-F238E27FC236}">
                <a16:creationId xmlns:a16="http://schemas.microsoft.com/office/drawing/2014/main" id="{4D94EB89-5529-C340-94D2-A5FA1162B7B9}"/>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E5764805-7CFC-584C-B493-C76C88374403}"/>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1242036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B8E543-0993-0640-863E-D16A8FA1CF69}"/>
              </a:ext>
            </a:extLst>
          </p:cNvPr>
          <p:cNvSpPr>
            <a:spLocks noGrp="1"/>
          </p:cNvSpPr>
          <p:nvPr>
            <p:ph idx="1"/>
          </p:nvPr>
        </p:nvSpPr>
        <p:spPr/>
        <p:txBody>
          <a:bodyPr/>
          <a:lstStyle/>
          <a:p>
            <a:pPr marL="0" indent="0">
              <a:buNone/>
            </a:pPr>
            <a:r>
              <a:rPr lang="en-US" dirty="0"/>
              <a:t>With a partner, continue working through problems 4 – 12. </a:t>
            </a:r>
          </a:p>
        </p:txBody>
      </p:sp>
      <p:sp>
        <p:nvSpPr>
          <p:cNvPr id="3" name="Footer Placeholder 2">
            <a:extLst>
              <a:ext uri="{FF2B5EF4-FFF2-40B4-BE49-F238E27FC236}">
                <a16:creationId xmlns:a16="http://schemas.microsoft.com/office/drawing/2014/main" id="{4D94EB89-5529-C340-94D2-A5FA1162B7B9}"/>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E5764805-7CFC-584C-B493-C76C88374403}"/>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1018352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32CC16D-BF7E-C349-801F-F19CBC626A27}"/>
                  </a:ext>
                </a:extLst>
              </p:cNvPr>
              <p:cNvSpPr>
                <a:spLocks noGrp="1"/>
              </p:cNvSpPr>
              <p:nvPr>
                <p:ph idx="1"/>
              </p:nvPr>
            </p:nvSpPr>
            <p:spPr/>
            <p:txBody>
              <a:bodyPr>
                <a:normAutofit/>
              </a:bodyPr>
              <a:lstStyle/>
              <a:p>
                <a:pPr marL="0" indent="0">
                  <a:buNone/>
                </a:pPr>
                <a:r>
                  <a:rPr lang="en-US" dirty="0"/>
                  <a:t>Now you have received a report of a mysterious illness that seems to turn the infected humans into mindless zombies has broken out in a major American city. Since the hungry zombies prey upon innocent people, the outbreak grows continuously at a rate of </a:t>
                </a:r>
                <a14:m>
                  <m:oMath xmlns:m="http://schemas.openxmlformats.org/officeDocument/2006/math">
                    <m:r>
                      <a:rPr lang="en-US" i="1">
                        <a:latin typeface="Cambria Math" panose="02040503050406030204" pitchFamily="18" charset="0"/>
                      </a:rPr>
                      <m:t>12</m:t>
                    </m:r>
                    <m:r>
                      <a:rPr lang="en-US">
                        <a:latin typeface="Cambria Math" panose="02040503050406030204" pitchFamily="18" charset="0"/>
                      </a:rPr>
                      <m:t>%</m:t>
                    </m:r>
                  </m:oMath>
                </a14:m>
                <a:r>
                  <a:rPr lang="en-US" dirty="0"/>
                  <a:t> per day. The outbreak begins with </a:t>
                </a:r>
                <a14:m>
                  <m:oMath xmlns:m="http://schemas.openxmlformats.org/officeDocument/2006/math">
                    <m:r>
                      <a:rPr lang="en-US" i="1">
                        <a:latin typeface="Cambria Math" panose="02040503050406030204" pitchFamily="18" charset="0"/>
                      </a:rPr>
                      <m:t>80</m:t>
                    </m:r>
                  </m:oMath>
                </a14:m>
                <a:r>
                  <a:rPr lang="en-US" dirty="0"/>
                  <a:t> people.</a:t>
                </a:r>
              </a:p>
              <a:p>
                <a:pPr marL="0" lvl="0" indent="0">
                  <a:buNone/>
                </a:pPr>
                <a:r>
                  <a:rPr lang="en-US" dirty="0"/>
                  <a:t>7. How many zombies will there be after </a:t>
                </a:r>
                <a14:m>
                  <m:oMath xmlns:m="http://schemas.openxmlformats.org/officeDocument/2006/math">
                    <m:r>
                      <a:rPr lang="en-US" i="1">
                        <a:latin typeface="Cambria Math" panose="02040503050406030204" pitchFamily="18" charset="0"/>
                      </a:rPr>
                      <m:t>5</m:t>
                    </m:r>
                  </m:oMath>
                </a14:m>
                <a:r>
                  <a:rPr lang="en-US" dirty="0"/>
                  <a:t> days?</a:t>
                </a:r>
              </a:p>
              <a:p>
                <a:pPr marL="0" lvl="0" indent="0">
                  <a:buNone/>
                </a:pPr>
                <a:br>
                  <a:rPr lang="en-US" dirty="0"/>
                </a:br>
                <a:br>
                  <a:rPr lang="en-US" dirty="0"/>
                </a:br>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332CC16D-BF7E-C349-801F-F19CBC626A27}"/>
                  </a:ext>
                </a:extLst>
              </p:cNvPr>
              <p:cNvSpPr>
                <a:spLocks noGrp="1" noRot="1" noChangeAspect="1" noMove="1" noResize="1" noEditPoints="1" noAdjustHandles="1" noChangeArrowheads="1" noChangeShapeType="1" noTextEdit="1"/>
              </p:cNvSpPr>
              <p:nvPr>
                <p:ph idx="1"/>
              </p:nvPr>
            </p:nvSpPr>
            <p:spPr>
              <a:blipFill>
                <a:blip r:embed="rId3"/>
                <a:stretch>
                  <a:fillRect l="-1206" t="-20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D9D651C-DFFE-8B44-B551-E15038F2AF92}"/>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68666F8C-80A4-A34A-99F6-197964128A03}"/>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2085990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32CC16D-BF7E-C349-801F-F19CBC626A27}"/>
                  </a:ext>
                </a:extLst>
              </p:cNvPr>
              <p:cNvSpPr>
                <a:spLocks noGrp="1"/>
              </p:cNvSpPr>
              <p:nvPr>
                <p:ph idx="1"/>
              </p:nvPr>
            </p:nvSpPr>
            <p:spPr/>
            <p:txBody>
              <a:bodyPr>
                <a:normAutofit/>
              </a:bodyPr>
              <a:lstStyle/>
              <a:p>
                <a:pPr marL="0" indent="0">
                  <a:buNone/>
                </a:pPr>
                <a:r>
                  <a:rPr lang="en-US" dirty="0"/>
                  <a:t>Now you have received a report of a mysterious illness that seems to turn the infected humans into mindless zombies has broken out in a major American city. Since the hungry zombies prey upon innocent people, the outbreak grows continuously at a rate of </a:t>
                </a:r>
                <a14:m>
                  <m:oMath xmlns:m="http://schemas.openxmlformats.org/officeDocument/2006/math">
                    <m:r>
                      <a:rPr lang="en-US" i="1">
                        <a:latin typeface="Cambria Math" panose="02040503050406030204" pitchFamily="18" charset="0"/>
                      </a:rPr>
                      <m:t>12</m:t>
                    </m:r>
                    <m:r>
                      <a:rPr lang="en-US">
                        <a:latin typeface="Cambria Math" panose="02040503050406030204" pitchFamily="18" charset="0"/>
                      </a:rPr>
                      <m:t>%</m:t>
                    </m:r>
                  </m:oMath>
                </a14:m>
                <a:r>
                  <a:rPr lang="en-US" dirty="0"/>
                  <a:t> per day. The outbreak begins with </a:t>
                </a:r>
                <a14:m>
                  <m:oMath xmlns:m="http://schemas.openxmlformats.org/officeDocument/2006/math">
                    <m:r>
                      <a:rPr lang="en-US" i="1">
                        <a:latin typeface="Cambria Math" panose="02040503050406030204" pitchFamily="18" charset="0"/>
                      </a:rPr>
                      <m:t>80</m:t>
                    </m:r>
                  </m:oMath>
                </a14:m>
                <a:r>
                  <a:rPr lang="en-US" dirty="0"/>
                  <a:t> people.</a:t>
                </a:r>
              </a:p>
              <a:p>
                <a:pPr marL="0" lvl="0" indent="0">
                  <a:buNone/>
                </a:pPr>
                <a:r>
                  <a:rPr lang="en-US" dirty="0"/>
                  <a:t>8. How many days will it take for the zombie population to reach 3,700,000 (about the population of Los Angeles, CA)?</a:t>
                </a:r>
              </a:p>
              <a:p>
                <a:endParaRPr lang="en-US" dirty="0"/>
              </a:p>
            </p:txBody>
          </p:sp>
        </mc:Choice>
        <mc:Fallback xmlns="">
          <p:sp>
            <p:nvSpPr>
              <p:cNvPr id="2" name="Content Placeholder 1">
                <a:extLst>
                  <a:ext uri="{FF2B5EF4-FFF2-40B4-BE49-F238E27FC236}">
                    <a16:creationId xmlns:a16="http://schemas.microsoft.com/office/drawing/2014/main" id="{332CC16D-BF7E-C349-801F-F19CBC626A27}"/>
                  </a:ext>
                </a:extLst>
              </p:cNvPr>
              <p:cNvSpPr>
                <a:spLocks noGrp="1" noRot="1" noChangeAspect="1" noMove="1" noResize="1" noEditPoints="1" noAdjustHandles="1" noChangeArrowheads="1" noChangeShapeType="1" noTextEdit="1"/>
              </p:cNvSpPr>
              <p:nvPr>
                <p:ph idx="1"/>
              </p:nvPr>
            </p:nvSpPr>
            <p:spPr>
              <a:blipFill>
                <a:blip r:embed="rId3"/>
                <a:stretch>
                  <a:fillRect l="-1206" t="-2041" r="-96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D9D651C-DFFE-8B44-B551-E15038F2AF92}"/>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68666F8C-80A4-A34A-99F6-197964128A03}"/>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2125950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32CC16D-BF7E-C349-801F-F19CBC626A27}"/>
                  </a:ext>
                </a:extLst>
              </p:cNvPr>
              <p:cNvSpPr>
                <a:spLocks noGrp="1"/>
              </p:cNvSpPr>
              <p:nvPr>
                <p:ph idx="1"/>
              </p:nvPr>
            </p:nvSpPr>
            <p:spPr/>
            <p:txBody>
              <a:bodyPr>
                <a:normAutofit/>
              </a:bodyPr>
              <a:lstStyle/>
              <a:p>
                <a:pPr marL="0" indent="0">
                  <a:buNone/>
                </a:pPr>
                <a:r>
                  <a:rPr lang="en-US" dirty="0"/>
                  <a:t>Now we’re going to get a little more far-fetched in the scenario. Let’s say that zombies produce radioactive goo that decays continuously with a half-life of </a:t>
                </a:r>
                <a14:m>
                  <m:oMath xmlns:m="http://schemas.openxmlformats.org/officeDocument/2006/math">
                    <m:r>
                      <a:rPr lang="en-US" i="1">
                        <a:latin typeface="Cambria Math" panose="02040503050406030204" pitchFamily="18" charset="0"/>
                      </a:rPr>
                      <m:t>3</m:t>
                    </m:r>
                  </m:oMath>
                </a14:m>
                <a:r>
                  <a:rPr lang="en-US" dirty="0"/>
                  <a:t> years. (That’s one more danger of having zombies around.) The half-life tells us that after </a:t>
                </a:r>
                <a14:m>
                  <m:oMath xmlns:m="http://schemas.openxmlformats.org/officeDocument/2006/math">
                    <m:r>
                      <a:rPr lang="en-US" i="1">
                        <a:latin typeface="Cambria Math" panose="02040503050406030204" pitchFamily="18" charset="0"/>
                      </a:rPr>
                      <m:t>3</m:t>
                    </m:r>
                  </m:oMath>
                </a14:m>
                <a:r>
                  <a:rPr lang="en-US" dirty="0"/>
                  <a:t> years, only half of the amount of goo we started with is remaining.</a:t>
                </a:r>
              </a:p>
              <a:p>
                <a:pPr marL="0" indent="0">
                  <a:buNone/>
                </a:pPr>
                <a:r>
                  <a:rPr lang="en-US" dirty="0"/>
                  <a:t>10. If we start with </a:t>
                </a:r>
                <a14:m>
                  <m:oMath xmlns:m="http://schemas.openxmlformats.org/officeDocument/2006/math">
                    <m:r>
                      <a:rPr lang="en-US" i="1">
                        <a:latin typeface="Cambria Math" panose="02040503050406030204" pitchFamily="18" charset="0"/>
                      </a:rPr>
                      <m:t>10</m:t>
                    </m:r>
                  </m:oMath>
                </a14:m>
                <a:r>
                  <a:rPr lang="en-US" dirty="0"/>
                  <a:t> pounds of zombie goo, how much will be remaining after </a:t>
                </a:r>
                <a14:m>
                  <m:oMath xmlns:m="http://schemas.openxmlformats.org/officeDocument/2006/math">
                    <m:r>
                      <a:rPr lang="en-US" i="1">
                        <a:latin typeface="Cambria Math" panose="02040503050406030204" pitchFamily="18" charset="0"/>
                      </a:rPr>
                      <m:t>5</m:t>
                    </m:r>
                  </m:oMath>
                </a14:m>
                <a:r>
                  <a:rPr lang="en-US" dirty="0"/>
                  <a:t> years?</a:t>
                </a:r>
              </a:p>
              <a:p>
                <a:pPr marL="0" indent="0">
                  <a:buNone/>
                </a:pPr>
                <a:endParaRPr lang="en-US" dirty="0"/>
              </a:p>
              <a:p>
                <a:endParaRPr lang="en-US" dirty="0"/>
              </a:p>
            </p:txBody>
          </p:sp>
        </mc:Choice>
        <mc:Fallback xmlns="">
          <p:sp>
            <p:nvSpPr>
              <p:cNvPr id="2" name="Content Placeholder 1">
                <a:extLst>
                  <a:ext uri="{FF2B5EF4-FFF2-40B4-BE49-F238E27FC236}">
                    <a16:creationId xmlns:a16="http://schemas.microsoft.com/office/drawing/2014/main" id="{332CC16D-BF7E-C349-801F-F19CBC626A27}"/>
                  </a:ext>
                </a:extLst>
              </p:cNvPr>
              <p:cNvSpPr>
                <a:spLocks noGrp="1" noRot="1" noChangeAspect="1" noMove="1" noResize="1" noEditPoints="1" noAdjustHandles="1" noChangeArrowheads="1" noChangeShapeType="1" noTextEdit="1"/>
              </p:cNvSpPr>
              <p:nvPr>
                <p:ph idx="1"/>
              </p:nvPr>
            </p:nvSpPr>
            <p:spPr>
              <a:blipFill>
                <a:blip r:embed="rId3"/>
                <a:stretch>
                  <a:fillRect l="-1206" t="-2041" r="-168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D9D651C-DFFE-8B44-B551-E15038F2AF92}"/>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68666F8C-80A4-A34A-99F6-197964128A03}"/>
              </a:ext>
            </a:extLst>
          </p:cNvPr>
          <p:cNvSpPr>
            <a:spLocks noGrp="1"/>
          </p:cNvSpPr>
          <p:nvPr>
            <p:ph type="title"/>
          </p:nvPr>
        </p:nvSpPr>
        <p:spPr/>
        <p:txBody>
          <a:bodyPr/>
          <a:lstStyle/>
          <a:p>
            <a:r>
              <a:rPr lang="en-US" dirty="0"/>
              <a:t>Logs Go Viral</a:t>
            </a:r>
          </a:p>
        </p:txBody>
      </p:sp>
      <p:sp>
        <p:nvSpPr>
          <p:cNvPr id="5" name="TextBox 4">
            <a:extLst>
              <a:ext uri="{FF2B5EF4-FFF2-40B4-BE49-F238E27FC236}">
                <a16:creationId xmlns:a16="http://schemas.microsoft.com/office/drawing/2014/main" id="{6DEC08F8-C47B-1B44-9463-517F632BB681}"/>
              </a:ext>
            </a:extLst>
          </p:cNvPr>
          <p:cNvSpPr txBox="1"/>
          <p:nvPr/>
        </p:nvSpPr>
        <p:spPr>
          <a:xfrm>
            <a:off x="7520049" y="125808"/>
            <a:ext cx="3344333" cy="400110"/>
          </a:xfrm>
          <a:prstGeom prst="rect">
            <a:avLst/>
          </a:prstGeom>
          <a:noFill/>
        </p:spPr>
        <p:txBody>
          <a:bodyPr wrap="square" rtlCol="0">
            <a:spAutoFit/>
          </a:bodyPr>
          <a:lstStyle/>
          <a:p>
            <a:r>
              <a:rPr lang="en-US" sz="2000" dirty="0">
                <a:latin typeface="Avenir" panose="02000503020000020003" pitchFamily="2" charset="0"/>
                <a:hlinkClick r:id="rId4"/>
              </a:rPr>
              <a:t>Link to Graphing Calculator</a:t>
            </a:r>
            <a:endParaRPr lang="en-US" sz="2000" dirty="0">
              <a:latin typeface="Avenir" panose="02000503020000020003" pitchFamily="2" charset="0"/>
            </a:endParaRPr>
          </a:p>
        </p:txBody>
      </p:sp>
    </p:spTree>
    <p:extLst>
      <p:ext uri="{BB962C8B-B14F-4D97-AF65-F5344CB8AC3E}">
        <p14:creationId xmlns:p14="http://schemas.microsoft.com/office/powerpoint/2010/main" val="3227636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42F5018-34AF-2F4A-AED1-A3A5B17DAD76}"/>
                  </a:ext>
                </a:extLst>
              </p:cNvPr>
              <p:cNvSpPr>
                <a:spLocks noGrp="1"/>
              </p:cNvSpPr>
              <p:nvPr>
                <p:ph idx="1"/>
              </p:nvPr>
            </p:nvSpPr>
            <p:spPr/>
            <p:txBody>
              <a:bodyPr/>
              <a:lstStyle/>
              <a:p>
                <a:pPr marL="0" indent="0">
                  <a:buNone/>
                </a:pPr>
                <a:r>
                  <a:rPr lang="en-US" dirty="0"/>
                  <a:t>Graph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r>
                      <m:rPr>
                        <m:sty m:val="p"/>
                      </m:rPr>
                      <a:rPr lang="en-US">
                        <a:latin typeface="Cambria Math" panose="02040503050406030204" pitchFamily="18" charset="0"/>
                      </a:rPr>
                      <m:t>ln</m:t>
                    </m:r>
                    <m:r>
                      <a:rPr lang="en-US" i="1">
                        <a:latin typeface="Cambria Math" panose="02040503050406030204" pitchFamily="18" charset="0"/>
                      </a:rPr>
                      <m:t>𝑥</m:t>
                    </m:r>
                  </m:oMath>
                </a14:m>
                <a:r>
                  <a:rPr lang="en-US" dirty="0"/>
                  <a:t>.</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942F5018-34AF-2F4A-AED1-A3A5B17DAD76}"/>
                  </a:ext>
                </a:extLst>
              </p:cNvPr>
              <p:cNvSpPr>
                <a:spLocks noGrp="1" noRot="1" noChangeAspect="1" noMove="1" noResize="1" noEditPoints="1" noAdjustHandles="1" noChangeArrowheads="1" noChangeShapeType="1" noTextEdit="1"/>
              </p:cNvSpPr>
              <p:nvPr>
                <p:ph idx="1"/>
              </p:nvPr>
            </p:nvSpPr>
            <p:spPr>
              <a:blipFill>
                <a:blip r:embed="rId2"/>
                <a:stretch>
                  <a:fillRect l="-1206" t="-210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C045E90-5D04-724B-82CD-A5919E1F4F18}"/>
              </a:ext>
            </a:extLst>
          </p:cNvPr>
          <p:cNvSpPr>
            <a:spLocks noGrp="1"/>
          </p:cNvSpPr>
          <p:nvPr>
            <p:ph type="ftr" sz="quarter" idx="11"/>
          </p:nvPr>
        </p:nvSpPr>
        <p:spPr/>
        <p:txBody>
          <a:bodyPr/>
          <a:lstStyle/>
          <a:p>
            <a:r>
              <a:rPr lang="en-US" dirty="0"/>
              <a:t>Unit 2 ● Lesson 7</a:t>
            </a:r>
          </a:p>
        </p:txBody>
      </p:sp>
      <p:pic>
        <p:nvPicPr>
          <p:cNvPr id="4" name="Picture">
            <a:extLst>
              <a:ext uri="{FF2B5EF4-FFF2-40B4-BE49-F238E27FC236}">
                <a16:creationId xmlns:a16="http://schemas.microsoft.com/office/drawing/2014/main" id="{26E35ACC-64C9-B54C-8403-E7816F98B14F}"/>
              </a:ext>
            </a:extLst>
          </p:cNvPr>
          <p:cNvPicPr/>
          <p:nvPr/>
        </p:nvPicPr>
        <p:blipFill>
          <a:blip r:embed="rId3"/>
          <a:stretch>
            <a:fillRect/>
          </a:stretch>
        </p:blipFill>
        <p:spPr bwMode="auto">
          <a:xfrm>
            <a:off x="897466" y="1744134"/>
            <a:ext cx="5350934" cy="3200399"/>
          </a:xfrm>
          <a:prstGeom prst="rect">
            <a:avLst/>
          </a:prstGeom>
          <a:noFill/>
          <a:ln w="9525">
            <a:noFill/>
            <a:headEnd/>
            <a:tailEnd/>
          </a:ln>
        </p:spPr>
      </p:pic>
    </p:spTree>
    <p:extLst>
      <p:ext uri="{BB962C8B-B14F-4D97-AF65-F5344CB8AC3E}">
        <p14:creationId xmlns:p14="http://schemas.microsoft.com/office/powerpoint/2010/main" val="264022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D908A9-49C6-E64B-B18E-7BB72E98ECE2}"/>
              </a:ext>
            </a:extLst>
          </p:cNvPr>
          <p:cNvSpPr>
            <a:spLocks noGrp="1"/>
          </p:cNvSpPr>
          <p:nvPr>
            <p:ph idx="1"/>
          </p:nvPr>
        </p:nvSpPr>
        <p:spPr/>
        <p:txBody>
          <a:bodyPr/>
          <a:lstStyle/>
          <a:p>
            <a:pPr marL="0" indent="0">
              <a:buNone/>
            </a:pPr>
            <a:r>
              <a:rPr lang="en-US" dirty="0"/>
              <a:t>Solving an exponential equation with a variable in the exponent:</a:t>
            </a:r>
          </a:p>
          <a:p>
            <a:pPr marL="0" indent="0">
              <a:buNone/>
            </a:pPr>
            <a:endParaRPr lang="en-US" dirty="0"/>
          </a:p>
        </p:txBody>
      </p:sp>
      <p:sp>
        <p:nvSpPr>
          <p:cNvPr id="3" name="Footer Placeholder 2">
            <a:extLst>
              <a:ext uri="{FF2B5EF4-FFF2-40B4-BE49-F238E27FC236}">
                <a16:creationId xmlns:a16="http://schemas.microsoft.com/office/drawing/2014/main" id="{C234B27D-D22A-DA46-90E3-D367DF538EE9}"/>
              </a:ext>
            </a:extLst>
          </p:cNvPr>
          <p:cNvSpPr>
            <a:spLocks noGrp="1"/>
          </p:cNvSpPr>
          <p:nvPr>
            <p:ph type="ftr" sz="quarter" idx="11"/>
          </p:nvPr>
        </p:nvSpPr>
        <p:spPr/>
        <p:txBody>
          <a:bodyPr/>
          <a:lstStyle/>
          <a:p>
            <a:r>
              <a:rPr lang="en-US" dirty="0"/>
              <a:t>Unit 2 ● Lesson 7</a:t>
            </a:r>
          </a:p>
        </p:txBody>
      </p:sp>
    </p:spTree>
    <p:extLst>
      <p:ext uri="{BB962C8B-B14F-4D97-AF65-F5344CB8AC3E}">
        <p14:creationId xmlns:p14="http://schemas.microsoft.com/office/powerpoint/2010/main" val="1222852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9AE17E-851B-2A40-A82C-A66CC82B36D2}"/>
              </a:ext>
            </a:extLst>
          </p:cNvPr>
          <p:cNvSpPr>
            <a:spLocks noGrp="1"/>
          </p:cNvSpPr>
          <p:nvPr>
            <p:ph idx="1"/>
          </p:nvPr>
        </p:nvSpPr>
        <p:spPr/>
        <p:txBody>
          <a:bodyPr/>
          <a:lstStyle/>
          <a:p>
            <a:pPr marL="0" indent="0">
              <a:buNone/>
            </a:pPr>
            <a:r>
              <a:rPr lang="en-US" dirty="0"/>
              <a:t>There are some nasty little bacteria hiding under that rotten banana peel in your bedroom. There are 20 bacteria now and they grow continuously at a rate of 5% every hour. How long will it take for the bacteria population to double?</a:t>
            </a:r>
          </a:p>
        </p:txBody>
      </p:sp>
      <p:sp>
        <p:nvSpPr>
          <p:cNvPr id="3" name="Footer Placeholder 2">
            <a:extLst>
              <a:ext uri="{FF2B5EF4-FFF2-40B4-BE49-F238E27FC236}">
                <a16:creationId xmlns:a16="http://schemas.microsoft.com/office/drawing/2014/main" id="{CA0D1238-1AA7-B240-867A-2634EB8D96BF}"/>
              </a:ext>
            </a:extLst>
          </p:cNvPr>
          <p:cNvSpPr>
            <a:spLocks noGrp="1"/>
          </p:cNvSpPr>
          <p:nvPr>
            <p:ph type="ftr" sz="quarter" idx="11"/>
          </p:nvPr>
        </p:nvSpPr>
        <p:spPr/>
        <p:txBody>
          <a:bodyPr/>
          <a:lstStyle/>
          <a:p>
            <a:r>
              <a:rPr lang="en-US" dirty="0"/>
              <a:t>Unit 2 ● Lesson 7</a:t>
            </a:r>
          </a:p>
        </p:txBody>
      </p:sp>
    </p:spTree>
    <p:extLst>
      <p:ext uri="{BB962C8B-B14F-4D97-AF65-F5344CB8AC3E}">
        <p14:creationId xmlns:p14="http://schemas.microsoft.com/office/powerpoint/2010/main" val="1402633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B30D1FC-5B43-7644-BFFB-0BB256A836CC}"/>
                  </a:ext>
                </a:extLst>
              </p:cNvPr>
              <p:cNvSpPr>
                <a:spLocks noGrp="1"/>
              </p:cNvSpPr>
              <p:nvPr>
                <p:ph idx="1"/>
              </p:nvPr>
            </p:nvSpPr>
            <p:spPr>
              <a:xfrm>
                <a:off x="1199408" y="1825625"/>
                <a:ext cx="4964325" cy="3803279"/>
              </a:xfrm>
            </p:spPr>
            <p:txBody>
              <a:bodyPr/>
              <a:lstStyle/>
              <a:p>
                <a:pPr marL="0" indent="0">
                  <a:buNone/>
                </a:pPr>
                <a:r>
                  <a:rPr lang="en-US" dirty="0"/>
                  <a:t>1. How do you know that the graph of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4</m:t>
                        </m:r>
                      </m:sup>
                    </m:sSup>
                  </m:oMath>
                </a14:m>
                <a:r>
                  <a:rPr lang="en-US" dirty="0"/>
                  <a:t> it is NOT the graph of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0B30D1FC-5B43-7644-BFFB-0BB256A836CC}"/>
                  </a:ext>
                </a:extLst>
              </p:cNvPr>
              <p:cNvSpPr>
                <a:spLocks noGrp="1" noRot="1" noChangeAspect="1" noMove="1" noResize="1" noEditPoints="1" noAdjustHandles="1" noChangeArrowheads="1" noChangeShapeType="1" noTextEdit="1"/>
              </p:cNvSpPr>
              <p:nvPr>
                <p:ph idx="1"/>
              </p:nvPr>
            </p:nvSpPr>
            <p:spPr>
              <a:xfrm>
                <a:off x="1199408" y="1825625"/>
                <a:ext cx="4964325" cy="3803279"/>
              </a:xfrm>
              <a:blipFill>
                <a:blip r:embed="rId2"/>
                <a:stretch>
                  <a:fillRect l="-2551" t="-2326" r="-127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FBDC78BE-362D-184A-B16A-BBB4E9053B0F}"/>
              </a:ext>
            </a:extLst>
          </p:cNvPr>
          <p:cNvSpPr>
            <a:spLocks noGrp="1"/>
          </p:cNvSpPr>
          <p:nvPr>
            <p:ph type="ftr" sz="quarter" idx="11"/>
          </p:nvPr>
        </p:nvSpPr>
        <p:spPr/>
        <p:txBody>
          <a:bodyPr/>
          <a:lstStyle/>
          <a:p>
            <a:r>
              <a:rPr lang="en-US" dirty="0"/>
              <a:t>Unit 2 ● Lesson 7</a:t>
            </a:r>
          </a:p>
        </p:txBody>
      </p:sp>
      <p:pic>
        <p:nvPicPr>
          <p:cNvPr id="4" name="Picture">
            <a:extLst>
              <a:ext uri="{FF2B5EF4-FFF2-40B4-BE49-F238E27FC236}">
                <a16:creationId xmlns:a16="http://schemas.microsoft.com/office/drawing/2014/main" id="{B725973F-562E-8C4D-97DF-B61329803047}"/>
              </a:ext>
            </a:extLst>
          </p:cNvPr>
          <p:cNvPicPr/>
          <p:nvPr/>
        </p:nvPicPr>
        <p:blipFill>
          <a:blip r:embed="rId3"/>
          <a:stretch>
            <a:fillRect/>
          </a:stretch>
        </p:blipFill>
        <p:spPr bwMode="auto">
          <a:xfrm>
            <a:off x="6395507" y="1825625"/>
            <a:ext cx="4052359" cy="3803279"/>
          </a:xfrm>
          <a:prstGeom prst="rect">
            <a:avLst/>
          </a:prstGeom>
          <a:noFill/>
          <a:ln w="9525">
            <a:noFill/>
            <a:headEnd/>
            <a:tailEnd/>
          </a:ln>
        </p:spPr>
      </p:pic>
    </p:spTree>
    <p:extLst>
      <p:ext uri="{BB962C8B-B14F-4D97-AF65-F5344CB8AC3E}">
        <p14:creationId xmlns:p14="http://schemas.microsoft.com/office/powerpoint/2010/main" val="1944906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401107E-183E-E544-9402-EAFB168D07FE}"/>
                  </a:ext>
                </a:extLst>
              </p:cNvPr>
              <p:cNvSpPr>
                <a:spLocks noGrp="1"/>
              </p:cNvSpPr>
              <p:nvPr>
                <p:ph idx="1"/>
              </p:nvPr>
            </p:nvSpPr>
            <p:spPr/>
            <p:txBody>
              <a:bodyPr/>
              <a:lstStyle/>
              <a:p>
                <a:pPr marL="0" lvl="0" indent="0">
                  <a:buNone/>
                </a:pPr>
                <a:r>
                  <a:rPr lang="en-US" dirty="0"/>
                  <a:t>2. Use the properties of logarithms and the given values to find the value of the indicated logarithm.</a:t>
                </a:r>
              </a:p>
              <a:p>
                <a:pPr marL="0" lvl="0" indent="0">
                  <a:buNone/>
                </a:pPr>
                <a:r>
                  <a:rPr lang="en-US" dirty="0"/>
                  <a:t>Given: </a:t>
                </a: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3</m:t>
                    </m:r>
                    <m:r>
                      <a:rPr lang="en-US">
                        <a:latin typeface="Cambria Math" panose="02040503050406030204" pitchFamily="18" charset="0"/>
                      </a:rPr>
                      <m:t>≈</m:t>
                    </m:r>
                    <m:r>
                      <a:rPr lang="en-US" i="1">
                        <a:latin typeface="Cambria Math" panose="02040503050406030204" pitchFamily="18" charset="0"/>
                      </a:rPr>
                      <m:t>0.377</m:t>
                    </m:r>
                  </m:oMath>
                </a14:m>
                <a:r>
                  <a:rPr lang="en-US" dirty="0"/>
                  <a:t> and </a:t>
                </a: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5</m:t>
                    </m:r>
                    <m:r>
                      <a:rPr lang="en-US">
                        <a:latin typeface="Cambria Math" panose="02040503050406030204" pitchFamily="18" charset="0"/>
                      </a:rPr>
                      <m:t>≈</m:t>
                    </m:r>
                    <m:r>
                      <a:rPr lang="en-US" i="1">
                        <a:latin typeface="Cambria Math" panose="02040503050406030204" pitchFamily="18" charset="0"/>
                      </a:rPr>
                      <m:t>0.699</m:t>
                    </m:r>
                  </m:oMath>
                </a14:m>
                <a:endParaRPr lang="en-US" dirty="0"/>
              </a:p>
              <a:p>
                <a:pPr marL="0" lvl="0" indent="0">
                  <a:buNone/>
                </a:pPr>
                <a:r>
                  <a:rPr lang="en-US" dirty="0"/>
                  <a:t>Find: </a:t>
                </a:r>
                <a14:m>
                  <m:oMath xmlns:m="http://schemas.openxmlformats.org/officeDocument/2006/math">
                    <m:r>
                      <m:rPr>
                        <m:sty m:val="p"/>
                      </m:rPr>
                      <a:rPr lang="en-US">
                        <a:latin typeface="Cambria Math" panose="02040503050406030204" pitchFamily="18" charset="0"/>
                      </a:rPr>
                      <m:t>log</m:t>
                    </m:r>
                    <m:f>
                      <m:fPr>
                        <m:ctrlPr>
                          <a:rPr lang="en-US" i="1">
                            <a:latin typeface="Cambria Math" panose="02040503050406030204" pitchFamily="18" charset="0"/>
                          </a:rPr>
                        </m:ctrlPr>
                      </m:fPr>
                      <m:num>
                        <m:r>
                          <a:rPr lang="en-US" i="1">
                            <a:latin typeface="Cambria Math" panose="02040503050406030204" pitchFamily="18" charset="0"/>
                          </a:rPr>
                          <m:t>9</m:t>
                        </m:r>
                      </m:num>
                      <m:den>
                        <m:r>
                          <a:rPr lang="en-US" i="1">
                            <a:latin typeface="Cambria Math" panose="02040503050406030204" pitchFamily="18" charset="0"/>
                          </a:rPr>
                          <m:t>125</m:t>
                        </m:r>
                      </m:den>
                    </m:f>
                  </m:oMath>
                </a14:m>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A401107E-183E-E544-9402-EAFB168D07FE}"/>
                  </a:ext>
                </a:extLst>
              </p:cNvPr>
              <p:cNvSpPr>
                <a:spLocks noGrp="1" noRot="1" noChangeAspect="1" noMove="1" noResize="1" noEditPoints="1" noAdjustHandles="1" noChangeArrowheads="1" noChangeShapeType="1" noTextEdit="1"/>
              </p:cNvSpPr>
              <p:nvPr>
                <p:ph idx="1"/>
              </p:nvPr>
            </p:nvSpPr>
            <p:spPr>
              <a:blipFill>
                <a:blip r:embed="rId2"/>
                <a:stretch>
                  <a:fillRect l="-1250" t="-232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C92CBF7-E849-E04C-891D-88594704E264}"/>
              </a:ext>
            </a:extLst>
          </p:cNvPr>
          <p:cNvSpPr>
            <a:spLocks noGrp="1"/>
          </p:cNvSpPr>
          <p:nvPr>
            <p:ph type="ftr" sz="quarter" idx="11"/>
          </p:nvPr>
        </p:nvSpPr>
        <p:spPr/>
        <p:txBody>
          <a:bodyPr/>
          <a:lstStyle/>
          <a:p>
            <a:r>
              <a:rPr lang="en-US" dirty="0"/>
              <a:t>Unit 2 ● Lesson 7</a:t>
            </a:r>
          </a:p>
        </p:txBody>
      </p:sp>
    </p:spTree>
    <p:extLst>
      <p:ext uri="{BB962C8B-B14F-4D97-AF65-F5344CB8AC3E}">
        <p14:creationId xmlns:p14="http://schemas.microsoft.com/office/powerpoint/2010/main" val="149335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3CFEB1C-2101-7E41-BE3B-A270002E8C07}"/>
                  </a:ext>
                </a:extLst>
              </p:cNvPr>
              <p:cNvSpPr>
                <a:spLocks noGrp="1"/>
              </p:cNvSpPr>
              <p:nvPr>
                <p:ph idx="1"/>
              </p:nvPr>
            </p:nvSpPr>
            <p:spPr>
              <a:xfrm>
                <a:off x="731322" y="1511775"/>
                <a:ext cx="10515600" cy="1096954"/>
              </a:xfrm>
            </p:spPr>
            <p:txBody>
              <a:bodyPr/>
              <a:lstStyle/>
              <a:p>
                <a:pPr marL="0" indent="0">
                  <a:buNone/>
                </a:pPr>
                <a:r>
                  <a:rPr lang="en-US" dirty="0"/>
                  <a:t>Let’s chart a few exponential and logarithmic statements like this </a:t>
                </a:r>
              </a:p>
              <a:p>
                <a:pPr marL="0" indent="0">
                  <a:buNone/>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5</m:t>
                        </m:r>
                      </m:e>
                      <m:sup>
                        <m:r>
                          <a:rPr lang="en-US" b="0" i="1" smtClean="0">
                            <a:latin typeface="Cambria Math" panose="02040503050406030204" pitchFamily="18" charset="0"/>
                          </a:rPr>
                          <m:t>3</m:t>
                        </m:r>
                      </m:sup>
                    </m:sSup>
                    <m:r>
                      <a:rPr lang="en-US" b="0" i="1" smtClean="0">
                        <a:latin typeface="Cambria Math" panose="02040503050406030204" pitchFamily="18" charset="0"/>
                      </a:rPr>
                      <m:t>=125</m:t>
                    </m:r>
                  </m:oMath>
                </a14:m>
                <a:r>
                  <a:rPr lang="en-US" dirty="0"/>
                  <a:t> so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5</m:t>
                        </m:r>
                      </m:sub>
                    </m:sSub>
                    <m:r>
                      <a:rPr lang="en-US" b="0" i="1" smtClean="0">
                        <a:latin typeface="Cambria Math" panose="02040503050406030204" pitchFamily="18" charset="0"/>
                      </a:rPr>
                      <m:t>125=3</m:t>
                    </m:r>
                  </m:oMath>
                </a14:m>
                <a:r>
                  <a:rPr lang="en-US" dirty="0"/>
                  <a:t> </a:t>
                </a:r>
              </a:p>
            </p:txBody>
          </p:sp>
        </mc:Choice>
        <mc:Fallback xmlns="">
          <p:sp>
            <p:nvSpPr>
              <p:cNvPr id="2" name="Content Placeholder 1">
                <a:extLst>
                  <a:ext uri="{FF2B5EF4-FFF2-40B4-BE49-F238E27FC236}">
                    <a16:creationId xmlns:a16="http://schemas.microsoft.com/office/drawing/2014/main" id="{03CFEB1C-2101-7E41-BE3B-A270002E8C07}"/>
                  </a:ext>
                </a:extLst>
              </p:cNvPr>
              <p:cNvSpPr>
                <a:spLocks noGrp="1" noRot="1" noChangeAspect="1" noMove="1" noResize="1" noEditPoints="1" noAdjustHandles="1" noChangeArrowheads="1" noChangeShapeType="1" noTextEdit="1"/>
              </p:cNvSpPr>
              <p:nvPr>
                <p:ph idx="1"/>
              </p:nvPr>
            </p:nvSpPr>
            <p:spPr>
              <a:xfrm>
                <a:off x="731322" y="1511775"/>
                <a:ext cx="10515600" cy="1096954"/>
              </a:xfrm>
              <a:blipFill>
                <a:blip r:embed="rId3"/>
                <a:stretch>
                  <a:fillRect l="-1206" t="-9195" r="-844" b="-574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12253D7-0815-AF44-B564-3D7352B9460A}"/>
              </a:ext>
            </a:extLst>
          </p:cNvPr>
          <p:cNvSpPr>
            <a:spLocks noGrp="1"/>
          </p:cNvSpPr>
          <p:nvPr>
            <p:ph type="ftr" sz="quarter" idx="11"/>
          </p:nvPr>
        </p:nvSpPr>
        <p:spPr/>
        <p:txBody>
          <a:bodyPr/>
          <a:lstStyle/>
          <a:p>
            <a:r>
              <a:rPr lang="en-US" dirty="0"/>
              <a:t>Unit 2 ● Lesson 2</a:t>
            </a:r>
          </a:p>
        </p:txBody>
      </p:sp>
      <p:sp>
        <p:nvSpPr>
          <p:cNvPr id="4" name="Title 3">
            <a:extLst>
              <a:ext uri="{FF2B5EF4-FFF2-40B4-BE49-F238E27FC236}">
                <a16:creationId xmlns:a16="http://schemas.microsoft.com/office/drawing/2014/main" id="{056FCECC-DB7D-E849-B77E-7C141A1895AA}"/>
              </a:ext>
            </a:extLst>
          </p:cNvPr>
          <p:cNvSpPr>
            <a:spLocks noGrp="1"/>
          </p:cNvSpPr>
          <p:nvPr>
            <p:ph type="title"/>
          </p:nvPr>
        </p:nvSpPr>
        <p:spPr/>
        <p:txBody>
          <a:bodyPr/>
          <a:lstStyle/>
          <a:p>
            <a:r>
              <a:rPr lang="en-US" dirty="0"/>
              <a:t>Falling off a Log</a:t>
            </a:r>
          </a:p>
        </p:txBody>
      </p:sp>
    </p:spTree>
    <p:extLst>
      <p:ext uri="{BB962C8B-B14F-4D97-AF65-F5344CB8AC3E}">
        <p14:creationId xmlns:p14="http://schemas.microsoft.com/office/powerpoint/2010/main" val="109476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DE2E21-0748-0D48-9115-9F97EE689523}"/>
              </a:ext>
            </a:extLst>
          </p:cNvPr>
          <p:cNvSpPr>
            <a:spLocks noGrp="1"/>
          </p:cNvSpPr>
          <p:nvPr>
            <p:ph idx="1"/>
          </p:nvPr>
        </p:nvSpPr>
        <p:spPr/>
        <p:txBody>
          <a:bodyPr/>
          <a:lstStyle/>
          <a:p>
            <a:pPr marL="0" indent="0">
              <a:buNone/>
            </a:pPr>
            <a:r>
              <a:rPr lang="en-US" dirty="0"/>
              <a:t>Independently, work through problems 1-6.</a:t>
            </a:r>
          </a:p>
        </p:txBody>
      </p:sp>
      <p:sp>
        <p:nvSpPr>
          <p:cNvPr id="3" name="Footer Placeholder 2">
            <a:extLst>
              <a:ext uri="{FF2B5EF4-FFF2-40B4-BE49-F238E27FC236}">
                <a16:creationId xmlns:a16="http://schemas.microsoft.com/office/drawing/2014/main" id="{8CDF4F5F-E262-EC42-9016-B8174072D44B}"/>
              </a:ext>
            </a:extLst>
          </p:cNvPr>
          <p:cNvSpPr>
            <a:spLocks noGrp="1"/>
          </p:cNvSpPr>
          <p:nvPr>
            <p:ph type="ftr" sz="quarter" idx="11"/>
          </p:nvPr>
        </p:nvSpPr>
        <p:spPr/>
        <p:txBody>
          <a:bodyPr/>
          <a:lstStyle/>
          <a:p>
            <a:r>
              <a:rPr lang="en-US" dirty="0"/>
              <a:t>Unit 2 ● Lesson 2</a:t>
            </a:r>
          </a:p>
        </p:txBody>
      </p:sp>
      <p:sp>
        <p:nvSpPr>
          <p:cNvPr id="4" name="Title 3">
            <a:extLst>
              <a:ext uri="{FF2B5EF4-FFF2-40B4-BE49-F238E27FC236}">
                <a16:creationId xmlns:a16="http://schemas.microsoft.com/office/drawing/2014/main" id="{D51D5E60-055E-5C4B-A893-172A3C8AF793}"/>
              </a:ext>
            </a:extLst>
          </p:cNvPr>
          <p:cNvSpPr>
            <a:spLocks noGrp="1"/>
          </p:cNvSpPr>
          <p:nvPr>
            <p:ph type="title"/>
          </p:nvPr>
        </p:nvSpPr>
        <p:spPr/>
        <p:txBody>
          <a:bodyPr/>
          <a:lstStyle/>
          <a:p>
            <a:r>
              <a:rPr lang="en-US" dirty="0"/>
              <a:t>Falling off a Log</a:t>
            </a:r>
          </a:p>
        </p:txBody>
      </p:sp>
    </p:spTree>
    <p:extLst>
      <p:ext uri="{BB962C8B-B14F-4D97-AF65-F5344CB8AC3E}">
        <p14:creationId xmlns:p14="http://schemas.microsoft.com/office/powerpoint/2010/main" val="74050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DE2E21-0748-0D48-9115-9F97EE689523}"/>
              </a:ext>
            </a:extLst>
          </p:cNvPr>
          <p:cNvSpPr>
            <a:spLocks noGrp="1"/>
          </p:cNvSpPr>
          <p:nvPr>
            <p:ph idx="1"/>
          </p:nvPr>
        </p:nvSpPr>
        <p:spPr/>
        <p:txBody>
          <a:bodyPr/>
          <a:lstStyle/>
          <a:p>
            <a:pPr marL="0" indent="0">
              <a:buNone/>
            </a:pPr>
            <a:r>
              <a:rPr lang="en-US" dirty="0"/>
              <a:t>With a partner, continue working through problems 1-6.</a:t>
            </a:r>
          </a:p>
        </p:txBody>
      </p:sp>
      <p:sp>
        <p:nvSpPr>
          <p:cNvPr id="3" name="Footer Placeholder 2">
            <a:extLst>
              <a:ext uri="{FF2B5EF4-FFF2-40B4-BE49-F238E27FC236}">
                <a16:creationId xmlns:a16="http://schemas.microsoft.com/office/drawing/2014/main" id="{8CDF4F5F-E262-EC42-9016-B8174072D44B}"/>
              </a:ext>
            </a:extLst>
          </p:cNvPr>
          <p:cNvSpPr>
            <a:spLocks noGrp="1"/>
          </p:cNvSpPr>
          <p:nvPr>
            <p:ph type="ftr" sz="quarter" idx="11"/>
          </p:nvPr>
        </p:nvSpPr>
        <p:spPr/>
        <p:txBody>
          <a:bodyPr/>
          <a:lstStyle/>
          <a:p>
            <a:r>
              <a:rPr lang="en-US" dirty="0"/>
              <a:t>Unit 2 ● Lesson 2</a:t>
            </a:r>
          </a:p>
        </p:txBody>
      </p:sp>
      <p:sp>
        <p:nvSpPr>
          <p:cNvPr id="4" name="Title 3">
            <a:extLst>
              <a:ext uri="{FF2B5EF4-FFF2-40B4-BE49-F238E27FC236}">
                <a16:creationId xmlns:a16="http://schemas.microsoft.com/office/drawing/2014/main" id="{D51D5E60-055E-5C4B-A893-172A3C8AF793}"/>
              </a:ext>
            </a:extLst>
          </p:cNvPr>
          <p:cNvSpPr>
            <a:spLocks noGrp="1"/>
          </p:cNvSpPr>
          <p:nvPr>
            <p:ph type="title"/>
          </p:nvPr>
        </p:nvSpPr>
        <p:spPr/>
        <p:txBody>
          <a:bodyPr/>
          <a:lstStyle/>
          <a:p>
            <a:r>
              <a:rPr lang="en-US" dirty="0"/>
              <a:t>Falling off a Log</a:t>
            </a:r>
          </a:p>
        </p:txBody>
      </p:sp>
    </p:spTree>
    <p:extLst>
      <p:ext uri="{BB962C8B-B14F-4D97-AF65-F5344CB8AC3E}">
        <p14:creationId xmlns:p14="http://schemas.microsoft.com/office/powerpoint/2010/main" val="101782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5B9B343-F1F9-0045-AE14-B00C2F14A673}"/>
                  </a:ext>
                </a:extLst>
              </p:cNvPr>
              <p:cNvSpPr>
                <a:spLocks noGrp="1"/>
              </p:cNvSpPr>
              <p:nvPr>
                <p:ph idx="1"/>
              </p:nvPr>
            </p:nvSpPr>
            <p:spPr>
              <a:xfrm>
                <a:off x="738249" y="766482"/>
                <a:ext cx="10515600" cy="5112200"/>
              </a:xfrm>
            </p:spPr>
            <p:txBody>
              <a:bodyPr/>
              <a:lstStyle/>
              <a:p>
                <a:pPr marL="0" indent="0">
                  <a:buNone/>
                </a:pPr>
                <a:r>
                  <a:rPr lang="en-US" dirty="0"/>
                  <a:t>Construct a table of values and a graph for each of the following functions. Be sure to select at least two values in the interval </a:t>
                </a:r>
              </a:p>
              <a:p>
                <a:pPr marL="0" indent="0">
                  <a:buNone/>
                </a:pPr>
                <a14:m>
                  <m:oMath xmlns:m="http://schemas.openxmlformats.org/officeDocument/2006/math">
                    <m:r>
                      <a:rPr lang="en-US" i="1">
                        <a:latin typeface="Cambria Math" panose="02040503050406030204" pitchFamily="18" charset="0"/>
                      </a:rPr>
                      <m:t>0</m:t>
                    </m:r>
                    <m:r>
                      <a:rPr lang="en-US">
                        <a:latin typeface="Cambria Math" panose="02040503050406030204" pitchFamily="18" charset="0"/>
                      </a:rPr>
                      <m:t>&lt;</m:t>
                    </m:r>
                    <m:r>
                      <a:rPr lang="en-US" i="1">
                        <a:latin typeface="Cambria Math" panose="02040503050406030204" pitchFamily="18" charset="0"/>
                      </a:rPr>
                      <m:t>𝑥</m:t>
                    </m:r>
                    <m:r>
                      <a:rPr lang="en-US">
                        <a:latin typeface="Cambria Math" panose="02040503050406030204" pitchFamily="18" charset="0"/>
                      </a:rPr>
                      <m:t>&lt;</m:t>
                    </m:r>
                    <m:r>
                      <a:rPr lang="en-US" i="1">
                        <a:latin typeface="Cambria Math" panose="02040503050406030204" pitchFamily="18" charset="0"/>
                      </a:rPr>
                      <m:t>1</m:t>
                    </m:r>
                  </m:oMath>
                </a14:m>
                <a:r>
                  <a:rPr lang="en-US" dirty="0"/>
                  <a: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𝑥</m:t>
                      </m:r>
                    </m:oMath>
                  </m:oMathPara>
                </a14:m>
                <a:endParaRPr lang="en-US" dirty="0"/>
              </a:p>
              <a:p>
                <a:endParaRPr lang="en-US" dirty="0"/>
              </a:p>
            </p:txBody>
          </p:sp>
        </mc:Choice>
        <mc:Fallback xmlns="">
          <p:sp>
            <p:nvSpPr>
              <p:cNvPr id="2" name="Content Placeholder 1">
                <a:extLst>
                  <a:ext uri="{FF2B5EF4-FFF2-40B4-BE49-F238E27FC236}">
                    <a16:creationId xmlns:a16="http://schemas.microsoft.com/office/drawing/2014/main" id="{55B9B343-F1F9-0045-AE14-B00C2F14A673}"/>
                  </a:ext>
                </a:extLst>
              </p:cNvPr>
              <p:cNvSpPr>
                <a:spLocks noGrp="1" noRot="1" noChangeAspect="1" noMove="1" noResize="1" noEditPoints="1" noAdjustHandles="1" noChangeArrowheads="1" noChangeShapeType="1" noTextEdit="1"/>
              </p:cNvSpPr>
              <p:nvPr>
                <p:ph idx="1"/>
              </p:nvPr>
            </p:nvSpPr>
            <p:spPr>
              <a:xfrm>
                <a:off x="738249" y="766482"/>
                <a:ext cx="10515600" cy="5112200"/>
              </a:xfrm>
              <a:blipFill>
                <a:blip r:embed="rId3"/>
                <a:stretch>
                  <a:fillRect l="-1206" t="-1737" r="-84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54577B5-882F-7E46-B733-64CE69896EB1}"/>
              </a:ext>
            </a:extLst>
          </p:cNvPr>
          <p:cNvSpPr>
            <a:spLocks noGrp="1"/>
          </p:cNvSpPr>
          <p:nvPr>
            <p:ph type="ftr" sz="quarter" idx="11"/>
          </p:nvPr>
        </p:nvSpPr>
        <p:spPr/>
        <p:txBody>
          <a:bodyPr/>
          <a:lstStyle/>
          <a:p>
            <a:r>
              <a:rPr lang="en-US" dirty="0"/>
              <a:t>Unit 2 ● Lesson 2</a:t>
            </a:r>
          </a:p>
        </p:txBody>
      </p:sp>
      <p:pic>
        <p:nvPicPr>
          <p:cNvPr id="5" name="Picture">
            <a:extLst>
              <a:ext uri="{FF2B5EF4-FFF2-40B4-BE49-F238E27FC236}">
                <a16:creationId xmlns:a16="http://schemas.microsoft.com/office/drawing/2014/main" id="{22A16EB5-FA75-1F41-82C7-9CF2526A38F5}"/>
              </a:ext>
            </a:extLst>
          </p:cNvPr>
          <p:cNvPicPr/>
          <p:nvPr/>
        </p:nvPicPr>
        <p:blipFill>
          <a:blip r:embed="rId4"/>
          <a:stretch>
            <a:fillRect/>
          </a:stretch>
        </p:blipFill>
        <p:spPr bwMode="auto">
          <a:xfrm>
            <a:off x="2471456" y="2669876"/>
            <a:ext cx="3499037" cy="3098912"/>
          </a:xfrm>
          <a:prstGeom prst="rect">
            <a:avLst/>
          </a:prstGeom>
          <a:noFill/>
          <a:ln w="9525">
            <a:noFill/>
            <a:headEnd/>
            <a:tailEnd/>
          </a:ln>
        </p:spPr>
      </p:pic>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10B630F-8EDE-6943-B891-7546C27C5273}"/>
                  </a:ext>
                </a:extLst>
              </p:cNvPr>
              <p:cNvGraphicFramePr>
                <a:graphicFrameLocks noGrp="1"/>
              </p:cNvGraphicFramePr>
              <p:nvPr>
                <p:extLst>
                  <p:ext uri="{D42A27DB-BD31-4B8C-83A1-F6EECF244321}">
                    <p14:modId xmlns:p14="http://schemas.microsoft.com/office/powerpoint/2010/main" val="1658006709"/>
                  </p:ext>
                </p:extLst>
              </p:nvPr>
            </p:nvGraphicFramePr>
            <p:xfrm>
              <a:off x="7041853" y="2669875"/>
              <a:ext cx="3140636" cy="3004785"/>
            </p:xfrm>
            <a:graphic>
              <a:graphicData uri="http://schemas.openxmlformats.org/drawingml/2006/table">
                <a:tbl>
                  <a:tblPr firstRow="1" bandRow="1">
                    <a:tableStyleId>{5C22544A-7EE6-4342-B048-85BDC9FD1C3A}</a:tableStyleId>
                  </a:tblPr>
                  <a:tblGrid>
                    <a:gridCol w="1570318">
                      <a:extLst>
                        <a:ext uri="{9D8B030D-6E8A-4147-A177-3AD203B41FA5}">
                          <a16:colId xmlns:a16="http://schemas.microsoft.com/office/drawing/2014/main" val="3978875781"/>
                        </a:ext>
                      </a:extLst>
                    </a:gridCol>
                    <a:gridCol w="1570318">
                      <a:extLst>
                        <a:ext uri="{9D8B030D-6E8A-4147-A177-3AD203B41FA5}">
                          <a16:colId xmlns:a16="http://schemas.microsoft.com/office/drawing/2014/main" val="3737245174"/>
                        </a:ext>
                      </a:extLst>
                    </a:gridCol>
                  </a:tblGrid>
                  <a:tr h="600957">
                    <a:tc>
                      <a:txBody>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𝒙</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𝒇</m:t>
                                </m:r>
                                <m:r>
                                  <a:rPr lang="en-US" sz="2800" b="1" i="1" smtClean="0">
                                    <a:latin typeface="Cambria Math" panose="02040503050406030204" pitchFamily="18" charset="0"/>
                                  </a:rPr>
                                  <m:t>(</m:t>
                                </m:r>
                                <m:r>
                                  <a:rPr lang="en-US" sz="2800" b="1" i="1" smtClean="0">
                                    <a:latin typeface="Cambria Math" panose="02040503050406030204" pitchFamily="18" charset="0"/>
                                  </a:rPr>
                                  <m:t>𝒙</m:t>
                                </m:r>
                                <m:r>
                                  <a:rPr lang="en-US" sz="2800" b="1"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1654272107"/>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3787948698"/>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3083481563"/>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987290309"/>
                      </a:ext>
                    </a:extLst>
                  </a:tr>
                  <a:tr h="600957">
                    <a:tc>
                      <a:txBody>
                        <a:bodyPr/>
                        <a:lstStyle/>
                        <a:p>
                          <a:endParaRPr lang="en-US"/>
                        </a:p>
                      </a:txBody>
                      <a:tcPr/>
                    </a:tc>
                    <a:tc>
                      <a:txBody>
                        <a:bodyPr/>
                        <a:lstStyle/>
                        <a:p>
                          <a:endParaRPr lang="en-US" dirty="0"/>
                        </a:p>
                      </a:txBody>
                      <a:tcPr/>
                    </a:tc>
                    <a:extLst>
                      <a:ext uri="{0D108BD9-81ED-4DB2-BD59-A6C34878D82A}">
                        <a16:rowId xmlns:a16="http://schemas.microsoft.com/office/drawing/2014/main" val="39455024"/>
                      </a:ext>
                    </a:extLst>
                  </a:tr>
                </a:tbl>
              </a:graphicData>
            </a:graphic>
          </p:graphicFrame>
        </mc:Choice>
        <mc:Fallback xmlns="">
          <p:graphicFrame>
            <p:nvGraphicFramePr>
              <p:cNvPr id="6" name="Table 5">
                <a:extLst>
                  <a:ext uri="{FF2B5EF4-FFF2-40B4-BE49-F238E27FC236}">
                    <a16:creationId xmlns:a16="http://schemas.microsoft.com/office/drawing/2014/main" id="{310B630F-8EDE-6943-B891-7546C27C5273}"/>
                  </a:ext>
                </a:extLst>
              </p:cNvPr>
              <p:cNvGraphicFramePr>
                <a:graphicFrameLocks noGrp="1"/>
              </p:cNvGraphicFramePr>
              <p:nvPr>
                <p:extLst>
                  <p:ext uri="{D42A27DB-BD31-4B8C-83A1-F6EECF244321}">
                    <p14:modId xmlns:p14="http://schemas.microsoft.com/office/powerpoint/2010/main" val="1658006709"/>
                  </p:ext>
                </p:extLst>
              </p:nvPr>
            </p:nvGraphicFramePr>
            <p:xfrm>
              <a:off x="7041853" y="2669875"/>
              <a:ext cx="3140636" cy="3004785"/>
            </p:xfrm>
            <a:graphic>
              <a:graphicData uri="http://schemas.openxmlformats.org/drawingml/2006/table">
                <a:tbl>
                  <a:tblPr firstRow="1" bandRow="1">
                    <a:tableStyleId>{5C22544A-7EE6-4342-B048-85BDC9FD1C3A}</a:tableStyleId>
                  </a:tblPr>
                  <a:tblGrid>
                    <a:gridCol w="1570318">
                      <a:extLst>
                        <a:ext uri="{9D8B030D-6E8A-4147-A177-3AD203B41FA5}">
                          <a16:colId xmlns:a16="http://schemas.microsoft.com/office/drawing/2014/main" val="3978875781"/>
                        </a:ext>
                      </a:extLst>
                    </a:gridCol>
                    <a:gridCol w="1570318">
                      <a:extLst>
                        <a:ext uri="{9D8B030D-6E8A-4147-A177-3AD203B41FA5}">
                          <a16:colId xmlns:a16="http://schemas.microsoft.com/office/drawing/2014/main" val="3737245174"/>
                        </a:ext>
                      </a:extLst>
                    </a:gridCol>
                  </a:tblGrid>
                  <a:tr h="600957">
                    <a:tc>
                      <a:txBody>
                        <a:bodyPr/>
                        <a:lstStyle/>
                        <a:p>
                          <a:endParaRPr lang="en-US"/>
                        </a:p>
                      </a:txBody>
                      <a:tcPr>
                        <a:blipFill>
                          <a:blip r:embed="rId5"/>
                          <a:stretch>
                            <a:fillRect l="-806" t="-2128" r="-102419" b="-406383"/>
                          </a:stretch>
                        </a:blipFill>
                      </a:tcPr>
                    </a:tc>
                    <a:tc>
                      <a:txBody>
                        <a:bodyPr/>
                        <a:lstStyle/>
                        <a:p>
                          <a:endParaRPr lang="en-US"/>
                        </a:p>
                      </a:txBody>
                      <a:tcPr>
                        <a:blipFill>
                          <a:blip r:embed="rId5"/>
                          <a:stretch>
                            <a:fillRect l="-100806" t="-2128" r="-2419" b="-406383"/>
                          </a:stretch>
                        </a:blipFill>
                      </a:tcPr>
                    </a:tc>
                    <a:extLst>
                      <a:ext uri="{0D108BD9-81ED-4DB2-BD59-A6C34878D82A}">
                        <a16:rowId xmlns:a16="http://schemas.microsoft.com/office/drawing/2014/main" val="1654272107"/>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3787948698"/>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3083481563"/>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987290309"/>
                      </a:ext>
                    </a:extLst>
                  </a:tr>
                  <a:tr h="600957">
                    <a:tc>
                      <a:txBody>
                        <a:bodyPr/>
                        <a:lstStyle/>
                        <a:p>
                          <a:endParaRPr lang="en-US"/>
                        </a:p>
                      </a:txBody>
                      <a:tcPr/>
                    </a:tc>
                    <a:tc>
                      <a:txBody>
                        <a:bodyPr/>
                        <a:lstStyle/>
                        <a:p>
                          <a:endParaRPr lang="en-US" dirty="0"/>
                        </a:p>
                      </a:txBody>
                      <a:tcPr/>
                    </a:tc>
                    <a:extLst>
                      <a:ext uri="{0D108BD9-81ED-4DB2-BD59-A6C34878D82A}">
                        <a16:rowId xmlns:a16="http://schemas.microsoft.com/office/drawing/2014/main" val="39455024"/>
                      </a:ext>
                    </a:extLst>
                  </a:tr>
                </a:tbl>
              </a:graphicData>
            </a:graphic>
          </p:graphicFrame>
        </mc:Fallback>
      </mc:AlternateContent>
    </p:spTree>
    <p:extLst>
      <p:ext uri="{BB962C8B-B14F-4D97-AF65-F5344CB8AC3E}">
        <p14:creationId xmlns:p14="http://schemas.microsoft.com/office/powerpoint/2010/main" val="87014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5B9B343-F1F9-0045-AE14-B00C2F14A673}"/>
                  </a:ext>
                </a:extLst>
              </p:cNvPr>
              <p:cNvSpPr>
                <a:spLocks noGrp="1"/>
              </p:cNvSpPr>
              <p:nvPr>
                <p:ph idx="1"/>
              </p:nvPr>
            </p:nvSpPr>
            <p:spPr>
              <a:xfrm>
                <a:off x="738249" y="766482"/>
                <a:ext cx="10515600" cy="5112200"/>
              </a:xfrm>
            </p:spPr>
            <p:txBody>
              <a:bodyPr/>
              <a:lstStyle/>
              <a:p>
                <a:pPr marL="0" indent="0">
                  <a:buNone/>
                </a:pPr>
                <a:r>
                  <a:rPr lang="en-US" dirty="0"/>
                  <a:t>Construct a table of values and a graph for each of the following functions. Be sure to select at least two values in the interval </a:t>
                </a:r>
              </a:p>
              <a:p>
                <a:pPr marL="0" indent="0">
                  <a:buNone/>
                </a:pPr>
                <a14:m>
                  <m:oMath xmlns:m="http://schemas.openxmlformats.org/officeDocument/2006/math">
                    <m:r>
                      <a:rPr lang="en-US" i="1">
                        <a:latin typeface="Cambria Math" panose="02040503050406030204" pitchFamily="18" charset="0"/>
                      </a:rPr>
                      <m:t>0</m:t>
                    </m:r>
                    <m:r>
                      <a:rPr lang="en-US">
                        <a:latin typeface="Cambria Math" panose="02040503050406030204" pitchFamily="18" charset="0"/>
                      </a:rPr>
                      <m:t>&lt;</m:t>
                    </m:r>
                    <m:r>
                      <a:rPr lang="en-US" i="1">
                        <a:latin typeface="Cambria Math" panose="02040503050406030204" pitchFamily="18" charset="0"/>
                      </a:rPr>
                      <m:t>𝑥</m:t>
                    </m:r>
                    <m:r>
                      <a:rPr lang="en-US">
                        <a:latin typeface="Cambria Math" panose="02040503050406030204" pitchFamily="18" charset="0"/>
                      </a:rPr>
                      <m:t>&lt;</m:t>
                    </m:r>
                    <m:r>
                      <a:rPr lang="en-US" i="1">
                        <a:latin typeface="Cambria Math" panose="02040503050406030204" pitchFamily="18" charset="0"/>
                      </a:rPr>
                      <m:t>1</m:t>
                    </m:r>
                  </m:oMath>
                </a14:m>
                <a:r>
                  <a:rPr lang="en-US" dirty="0"/>
                  <a:t>.</a:t>
                </a:r>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3</m:t>
                          </m:r>
                        </m:sub>
                      </m:sSub>
                      <m:r>
                        <a:rPr lang="en-US" i="1">
                          <a:latin typeface="Cambria Math" panose="02040503050406030204" pitchFamily="18" charset="0"/>
                        </a:rPr>
                        <m:t>𝑥</m:t>
                      </m:r>
                    </m:oMath>
                  </m:oMathPara>
                </a14:m>
                <a:endParaRPr lang="en-US" dirty="0"/>
              </a:p>
              <a:p>
                <a:endParaRPr lang="en-US" dirty="0"/>
              </a:p>
            </p:txBody>
          </p:sp>
        </mc:Choice>
        <mc:Fallback xmlns="">
          <p:sp>
            <p:nvSpPr>
              <p:cNvPr id="2" name="Content Placeholder 1">
                <a:extLst>
                  <a:ext uri="{FF2B5EF4-FFF2-40B4-BE49-F238E27FC236}">
                    <a16:creationId xmlns:a16="http://schemas.microsoft.com/office/drawing/2014/main" id="{55B9B343-F1F9-0045-AE14-B00C2F14A673}"/>
                  </a:ext>
                </a:extLst>
              </p:cNvPr>
              <p:cNvSpPr>
                <a:spLocks noGrp="1" noRot="1" noChangeAspect="1" noMove="1" noResize="1" noEditPoints="1" noAdjustHandles="1" noChangeArrowheads="1" noChangeShapeType="1" noTextEdit="1"/>
              </p:cNvSpPr>
              <p:nvPr>
                <p:ph idx="1"/>
              </p:nvPr>
            </p:nvSpPr>
            <p:spPr>
              <a:xfrm>
                <a:off x="738249" y="766482"/>
                <a:ext cx="10515600" cy="5112200"/>
              </a:xfrm>
              <a:blipFill>
                <a:blip r:embed="rId3"/>
                <a:stretch>
                  <a:fillRect l="-1206" t="-1737" r="-84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54577B5-882F-7E46-B733-64CE69896EB1}"/>
              </a:ext>
            </a:extLst>
          </p:cNvPr>
          <p:cNvSpPr>
            <a:spLocks noGrp="1"/>
          </p:cNvSpPr>
          <p:nvPr>
            <p:ph type="ftr" sz="quarter" idx="11"/>
          </p:nvPr>
        </p:nvSpPr>
        <p:spPr/>
        <p:txBody>
          <a:bodyPr/>
          <a:lstStyle/>
          <a:p>
            <a:r>
              <a:rPr lang="en-US" dirty="0"/>
              <a:t>Unit 2 ● Lesson 2</a:t>
            </a:r>
          </a:p>
        </p:txBody>
      </p:sp>
      <p:pic>
        <p:nvPicPr>
          <p:cNvPr id="5" name="Picture">
            <a:extLst>
              <a:ext uri="{FF2B5EF4-FFF2-40B4-BE49-F238E27FC236}">
                <a16:creationId xmlns:a16="http://schemas.microsoft.com/office/drawing/2014/main" id="{22A16EB5-FA75-1F41-82C7-9CF2526A38F5}"/>
              </a:ext>
            </a:extLst>
          </p:cNvPr>
          <p:cNvPicPr/>
          <p:nvPr/>
        </p:nvPicPr>
        <p:blipFill>
          <a:blip r:embed="rId4"/>
          <a:stretch>
            <a:fillRect/>
          </a:stretch>
        </p:blipFill>
        <p:spPr bwMode="auto">
          <a:xfrm>
            <a:off x="2471456" y="2669876"/>
            <a:ext cx="3499037" cy="3098912"/>
          </a:xfrm>
          <a:prstGeom prst="rect">
            <a:avLst/>
          </a:prstGeom>
          <a:noFill/>
          <a:ln w="9525">
            <a:noFill/>
            <a:headEnd/>
            <a:tailEnd/>
          </a:ln>
        </p:spPr>
      </p:pic>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10B630F-8EDE-6943-B891-7546C27C5273}"/>
                  </a:ext>
                </a:extLst>
              </p:cNvPr>
              <p:cNvGraphicFramePr>
                <a:graphicFrameLocks noGrp="1"/>
              </p:cNvGraphicFramePr>
              <p:nvPr/>
            </p:nvGraphicFramePr>
            <p:xfrm>
              <a:off x="7041853" y="2669875"/>
              <a:ext cx="3140636" cy="3004785"/>
            </p:xfrm>
            <a:graphic>
              <a:graphicData uri="http://schemas.openxmlformats.org/drawingml/2006/table">
                <a:tbl>
                  <a:tblPr firstRow="1" bandRow="1">
                    <a:tableStyleId>{5C22544A-7EE6-4342-B048-85BDC9FD1C3A}</a:tableStyleId>
                  </a:tblPr>
                  <a:tblGrid>
                    <a:gridCol w="1570318">
                      <a:extLst>
                        <a:ext uri="{9D8B030D-6E8A-4147-A177-3AD203B41FA5}">
                          <a16:colId xmlns:a16="http://schemas.microsoft.com/office/drawing/2014/main" val="3978875781"/>
                        </a:ext>
                      </a:extLst>
                    </a:gridCol>
                    <a:gridCol w="1570318">
                      <a:extLst>
                        <a:ext uri="{9D8B030D-6E8A-4147-A177-3AD203B41FA5}">
                          <a16:colId xmlns:a16="http://schemas.microsoft.com/office/drawing/2014/main" val="3737245174"/>
                        </a:ext>
                      </a:extLst>
                    </a:gridCol>
                  </a:tblGrid>
                  <a:tr h="600957">
                    <a:tc>
                      <a:txBody>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𝒙</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𝒇</m:t>
                                </m:r>
                                <m:r>
                                  <a:rPr lang="en-US" sz="2800" b="1" i="1" smtClean="0">
                                    <a:latin typeface="Cambria Math" panose="02040503050406030204" pitchFamily="18" charset="0"/>
                                  </a:rPr>
                                  <m:t>(</m:t>
                                </m:r>
                                <m:r>
                                  <a:rPr lang="en-US" sz="2800" b="1" i="1" smtClean="0">
                                    <a:latin typeface="Cambria Math" panose="02040503050406030204" pitchFamily="18" charset="0"/>
                                  </a:rPr>
                                  <m:t>𝒙</m:t>
                                </m:r>
                                <m:r>
                                  <a:rPr lang="en-US" sz="2800" b="1"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1654272107"/>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3787948698"/>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3083481563"/>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987290309"/>
                      </a:ext>
                    </a:extLst>
                  </a:tr>
                  <a:tr h="600957">
                    <a:tc>
                      <a:txBody>
                        <a:bodyPr/>
                        <a:lstStyle/>
                        <a:p>
                          <a:endParaRPr lang="en-US"/>
                        </a:p>
                      </a:txBody>
                      <a:tcPr/>
                    </a:tc>
                    <a:tc>
                      <a:txBody>
                        <a:bodyPr/>
                        <a:lstStyle/>
                        <a:p>
                          <a:endParaRPr lang="en-US" dirty="0"/>
                        </a:p>
                      </a:txBody>
                      <a:tcPr/>
                    </a:tc>
                    <a:extLst>
                      <a:ext uri="{0D108BD9-81ED-4DB2-BD59-A6C34878D82A}">
                        <a16:rowId xmlns:a16="http://schemas.microsoft.com/office/drawing/2014/main" val="39455024"/>
                      </a:ext>
                    </a:extLst>
                  </a:tr>
                </a:tbl>
              </a:graphicData>
            </a:graphic>
          </p:graphicFrame>
        </mc:Choice>
        <mc:Fallback xmlns="">
          <p:graphicFrame>
            <p:nvGraphicFramePr>
              <p:cNvPr id="6" name="Table 5">
                <a:extLst>
                  <a:ext uri="{FF2B5EF4-FFF2-40B4-BE49-F238E27FC236}">
                    <a16:creationId xmlns:a16="http://schemas.microsoft.com/office/drawing/2014/main" id="{310B630F-8EDE-6943-B891-7546C27C5273}"/>
                  </a:ext>
                </a:extLst>
              </p:cNvPr>
              <p:cNvGraphicFramePr>
                <a:graphicFrameLocks noGrp="1"/>
              </p:cNvGraphicFramePr>
              <p:nvPr/>
            </p:nvGraphicFramePr>
            <p:xfrm>
              <a:off x="7041853" y="2669875"/>
              <a:ext cx="3140636" cy="3004785"/>
            </p:xfrm>
            <a:graphic>
              <a:graphicData uri="http://schemas.openxmlformats.org/drawingml/2006/table">
                <a:tbl>
                  <a:tblPr firstRow="1" bandRow="1">
                    <a:tableStyleId>{5C22544A-7EE6-4342-B048-85BDC9FD1C3A}</a:tableStyleId>
                  </a:tblPr>
                  <a:tblGrid>
                    <a:gridCol w="1570318">
                      <a:extLst>
                        <a:ext uri="{9D8B030D-6E8A-4147-A177-3AD203B41FA5}">
                          <a16:colId xmlns:a16="http://schemas.microsoft.com/office/drawing/2014/main" val="3978875781"/>
                        </a:ext>
                      </a:extLst>
                    </a:gridCol>
                    <a:gridCol w="1570318">
                      <a:extLst>
                        <a:ext uri="{9D8B030D-6E8A-4147-A177-3AD203B41FA5}">
                          <a16:colId xmlns:a16="http://schemas.microsoft.com/office/drawing/2014/main" val="3737245174"/>
                        </a:ext>
                      </a:extLst>
                    </a:gridCol>
                  </a:tblGrid>
                  <a:tr h="600957">
                    <a:tc>
                      <a:txBody>
                        <a:bodyPr/>
                        <a:lstStyle/>
                        <a:p>
                          <a:endParaRPr lang="en-US"/>
                        </a:p>
                      </a:txBody>
                      <a:tcPr>
                        <a:blipFill>
                          <a:blip r:embed="rId5"/>
                          <a:stretch>
                            <a:fillRect l="-806" t="-2128" r="-102419" b="-406383"/>
                          </a:stretch>
                        </a:blipFill>
                      </a:tcPr>
                    </a:tc>
                    <a:tc>
                      <a:txBody>
                        <a:bodyPr/>
                        <a:lstStyle/>
                        <a:p>
                          <a:endParaRPr lang="en-US"/>
                        </a:p>
                      </a:txBody>
                      <a:tcPr>
                        <a:blipFill>
                          <a:blip r:embed="rId5"/>
                          <a:stretch>
                            <a:fillRect l="-100806" t="-2128" r="-2419" b="-406383"/>
                          </a:stretch>
                        </a:blipFill>
                      </a:tcPr>
                    </a:tc>
                    <a:extLst>
                      <a:ext uri="{0D108BD9-81ED-4DB2-BD59-A6C34878D82A}">
                        <a16:rowId xmlns:a16="http://schemas.microsoft.com/office/drawing/2014/main" val="1654272107"/>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3787948698"/>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3083481563"/>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987290309"/>
                      </a:ext>
                    </a:extLst>
                  </a:tr>
                  <a:tr h="600957">
                    <a:tc>
                      <a:txBody>
                        <a:bodyPr/>
                        <a:lstStyle/>
                        <a:p>
                          <a:endParaRPr lang="en-US"/>
                        </a:p>
                      </a:txBody>
                      <a:tcPr/>
                    </a:tc>
                    <a:tc>
                      <a:txBody>
                        <a:bodyPr/>
                        <a:lstStyle/>
                        <a:p>
                          <a:endParaRPr lang="en-US" dirty="0"/>
                        </a:p>
                      </a:txBody>
                      <a:tcPr/>
                    </a:tc>
                    <a:extLst>
                      <a:ext uri="{0D108BD9-81ED-4DB2-BD59-A6C34878D82A}">
                        <a16:rowId xmlns:a16="http://schemas.microsoft.com/office/drawing/2014/main" val="39455024"/>
                      </a:ext>
                    </a:extLst>
                  </a:tr>
                </a:tbl>
              </a:graphicData>
            </a:graphic>
          </p:graphicFrame>
        </mc:Fallback>
      </mc:AlternateContent>
    </p:spTree>
    <p:extLst>
      <p:ext uri="{BB962C8B-B14F-4D97-AF65-F5344CB8AC3E}">
        <p14:creationId xmlns:p14="http://schemas.microsoft.com/office/powerpoint/2010/main" val="265697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5B9B343-F1F9-0045-AE14-B00C2F14A673}"/>
                  </a:ext>
                </a:extLst>
              </p:cNvPr>
              <p:cNvSpPr>
                <a:spLocks noGrp="1"/>
              </p:cNvSpPr>
              <p:nvPr>
                <p:ph idx="1"/>
              </p:nvPr>
            </p:nvSpPr>
            <p:spPr>
              <a:xfrm>
                <a:off x="738249" y="766482"/>
                <a:ext cx="10515600" cy="5112200"/>
              </a:xfrm>
            </p:spPr>
            <p:txBody>
              <a:bodyPr/>
              <a:lstStyle/>
              <a:p>
                <a:pPr marL="0" indent="0">
                  <a:buNone/>
                </a:pPr>
                <a:r>
                  <a:rPr lang="en-US" dirty="0"/>
                  <a:t>Construct a table of values and a graph for each of the following functions. Be sure to select at least two values in the interval </a:t>
                </a:r>
              </a:p>
              <a:p>
                <a:pPr marL="0" indent="0">
                  <a:buNone/>
                </a:pPr>
                <a14:m>
                  <m:oMath xmlns:m="http://schemas.openxmlformats.org/officeDocument/2006/math">
                    <m:r>
                      <a:rPr lang="en-US" i="1">
                        <a:latin typeface="Cambria Math" panose="02040503050406030204" pitchFamily="18" charset="0"/>
                      </a:rPr>
                      <m:t>0</m:t>
                    </m:r>
                    <m:r>
                      <a:rPr lang="en-US">
                        <a:latin typeface="Cambria Math" panose="02040503050406030204" pitchFamily="18" charset="0"/>
                      </a:rPr>
                      <m:t>&lt;</m:t>
                    </m:r>
                    <m:r>
                      <a:rPr lang="en-US" i="1">
                        <a:latin typeface="Cambria Math" panose="02040503050406030204" pitchFamily="18" charset="0"/>
                      </a:rPr>
                      <m:t>𝑥</m:t>
                    </m:r>
                    <m:r>
                      <a:rPr lang="en-US">
                        <a:latin typeface="Cambria Math" panose="02040503050406030204" pitchFamily="18" charset="0"/>
                      </a:rPr>
                      <m:t>&lt;</m:t>
                    </m:r>
                    <m:r>
                      <a:rPr lang="en-US" i="1">
                        <a:latin typeface="Cambria Math" panose="02040503050406030204" pitchFamily="18" charset="0"/>
                      </a:rPr>
                      <m:t>1</m:t>
                    </m:r>
                  </m:oMath>
                </a14:m>
                <a:r>
                  <a:rPr lang="en-US" dirty="0"/>
                  <a:t>.</a:t>
                </a:r>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𝑘</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r>
                        <a:rPr lang="en-US" i="1">
                          <a:latin typeface="Cambria Math" panose="02040503050406030204" pitchFamily="18" charset="0"/>
                        </a:rPr>
                        <m:t>𝑥</m:t>
                      </m:r>
                    </m:oMath>
                  </m:oMathPara>
                </a14:m>
                <a:endParaRPr lang="en-US" dirty="0"/>
              </a:p>
              <a:p>
                <a:endParaRPr lang="en-US" dirty="0"/>
              </a:p>
            </p:txBody>
          </p:sp>
        </mc:Choice>
        <mc:Fallback xmlns="">
          <p:sp>
            <p:nvSpPr>
              <p:cNvPr id="2" name="Content Placeholder 1">
                <a:extLst>
                  <a:ext uri="{FF2B5EF4-FFF2-40B4-BE49-F238E27FC236}">
                    <a16:creationId xmlns:a16="http://schemas.microsoft.com/office/drawing/2014/main" id="{55B9B343-F1F9-0045-AE14-B00C2F14A673}"/>
                  </a:ext>
                </a:extLst>
              </p:cNvPr>
              <p:cNvSpPr>
                <a:spLocks noGrp="1" noRot="1" noChangeAspect="1" noMove="1" noResize="1" noEditPoints="1" noAdjustHandles="1" noChangeArrowheads="1" noChangeShapeType="1" noTextEdit="1"/>
              </p:cNvSpPr>
              <p:nvPr>
                <p:ph idx="1"/>
              </p:nvPr>
            </p:nvSpPr>
            <p:spPr>
              <a:xfrm>
                <a:off x="738249" y="766482"/>
                <a:ext cx="10515600" cy="5112200"/>
              </a:xfrm>
              <a:blipFill>
                <a:blip r:embed="rId3"/>
                <a:stretch>
                  <a:fillRect l="-1206" t="-1737" r="-84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54577B5-882F-7E46-B733-64CE69896EB1}"/>
              </a:ext>
            </a:extLst>
          </p:cNvPr>
          <p:cNvSpPr>
            <a:spLocks noGrp="1"/>
          </p:cNvSpPr>
          <p:nvPr>
            <p:ph type="ftr" sz="quarter" idx="11"/>
          </p:nvPr>
        </p:nvSpPr>
        <p:spPr/>
        <p:txBody>
          <a:bodyPr/>
          <a:lstStyle/>
          <a:p>
            <a:r>
              <a:rPr lang="en-US" dirty="0"/>
              <a:t>Unit 2 ● Lesson 2</a:t>
            </a:r>
          </a:p>
        </p:txBody>
      </p:sp>
      <p:pic>
        <p:nvPicPr>
          <p:cNvPr id="5" name="Picture">
            <a:extLst>
              <a:ext uri="{FF2B5EF4-FFF2-40B4-BE49-F238E27FC236}">
                <a16:creationId xmlns:a16="http://schemas.microsoft.com/office/drawing/2014/main" id="{22A16EB5-FA75-1F41-82C7-9CF2526A38F5}"/>
              </a:ext>
            </a:extLst>
          </p:cNvPr>
          <p:cNvPicPr/>
          <p:nvPr/>
        </p:nvPicPr>
        <p:blipFill>
          <a:blip r:embed="rId4"/>
          <a:stretch>
            <a:fillRect/>
          </a:stretch>
        </p:blipFill>
        <p:spPr bwMode="auto">
          <a:xfrm>
            <a:off x="2471456" y="2669876"/>
            <a:ext cx="3499037" cy="3098912"/>
          </a:xfrm>
          <a:prstGeom prst="rect">
            <a:avLst/>
          </a:prstGeom>
          <a:noFill/>
          <a:ln w="9525">
            <a:noFill/>
            <a:headEnd/>
            <a:tailEnd/>
          </a:ln>
        </p:spPr>
      </p:pic>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10B630F-8EDE-6943-B891-7546C27C5273}"/>
                  </a:ext>
                </a:extLst>
              </p:cNvPr>
              <p:cNvGraphicFramePr>
                <a:graphicFrameLocks noGrp="1"/>
              </p:cNvGraphicFramePr>
              <p:nvPr/>
            </p:nvGraphicFramePr>
            <p:xfrm>
              <a:off x="7041853" y="2669875"/>
              <a:ext cx="3140636" cy="3004785"/>
            </p:xfrm>
            <a:graphic>
              <a:graphicData uri="http://schemas.openxmlformats.org/drawingml/2006/table">
                <a:tbl>
                  <a:tblPr firstRow="1" bandRow="1">
                    <a:tableStyleId>{5C22544A-7EE6-4342-B048-85BDC9FD1C3A}</a:tableStyleId>
                  </a:tblPr>
                  <a:tblGrid>
                    <a:gridCol w="1570318">
                      <a:extLst>
                        <a:ext uri="{9D8B030D-6E8A-4147-A177-3AD203B41FA5}">
                          <a16:colId xmlns:a16="http://schemas.microsoft.com/office/drawing/2014/main" val="3978875781"/>
                        </a:ext>
                      </a:extLst>
                    </a:gridCol>
                    <a:gridCol w="1570318">
                      <a:extLst>
                        <a:ext uri="{9D8B030D-6E8A-4147-A177-3AD203B41FA5}">
                          <a16:colId xmlns:a16="http://schemas.microsoft.com/office/drawing/2014/main" val="3737245174"/>
                        </a:ext>
                      </a:extLst>
                    </a:gridCol>
                  </a:tblGrid>
                  <a:tr h="600957">
                    <a:tc>
                      <a:txBody>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𝒙</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𝒇</m:t>
                                </m:r>
                                <m:r>
                                  <a:rPr lang="en-US" sz="2800" b="1" i="1" smtClean="0">
                                    <a:latin typeface="Cambria Math" panose="02040503050406030204" pitchFamily="18" charset="0"/>
                                  </a:rPr>
                                  <m:t>(</m:t>
                                </m:r>
                                <m:r>
                                  <a:rPr lang="en-US" sz="2800" b="1" i="1" smtClean="0">
                                    <a:latin typeface="Cambria Math" panose="02040503050406030204" pitchFamily="18" charset="0"/>
                                  </a:rPr>
                                  <m:t>𝒙</m:t>
                                </m:r>
                                <m:r>
                                  <a:rPr lang="en-US" sz="2800" b="1"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1654272107"/>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3787948698"/>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3083481563"/>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987290309"/>
                      </a:ext>
                    </a:extLst>
                  </a:tr>
                  <a:tr h="600957">
                    <a:tc>
                      <a:txBody>
                        <a:bodyPr/>
                        <a:lstStyle/>
                        <a:p>
                          <a:endParaRPr lang="en-US"/>
                        </a:p>
                      </a:txBody>
                      <a:tcPr/>
                    </a:tc>
                    <a:tc>
                      <a:txBody>
                        <a:bodyPr/>
                        <a:lstStyle/>
                        <a:p>
                          <a:endParaRPr lang="en-US" dirty="0"/>
                        </a:p>
                      </a:txBody>
                      <a:tcPr/>
                    </a:tc>
                    <a:extLst>
                      <a:ext uri="{0D108BD9-81ED-4DB2-BD59-A6C34878D82A}">
                        <a16:rowId xmlns:a16="http://schemas.microsoft.com/office/drawing/2014/main" val="39455024"/>
                      </a:ext>
                    </a:extLst>
                  </a:tr>
                </a:tbl>
              </a:graphicData>
            </a:graphic>
          </p:graphicFrame>
        </mc:Choice>
        <mc:Fallback xmlns="">
          <p:graphicFrame>
            <p:nvGraphicFramePr>
              <p:cNvPr id="6" name="Table 5">
                <a:extLst>
                  <a:ext uri="{FF2B5EF4-FFF2-40B4-BE49-F238E27FC236}">
                    <a16:creationId xmlns:a16="http://schemas.microsoft.com/office/drawing/2014/main" id="{310B630F-8EDE-6943-B891-7546C27C5273}"/>
                  </a:ext>
                </a:extLst>
              </p:cNvPr>
              <p:cNvGraphicFramePr>
                <a:graphicFrameLocks noGrp="1"/>
              </p:cNvGraphicFramePr>
              <p:nvPr/>
            </p:nvGraphicFramePr>
            <p:xfrm>
              <a:off x="7041853" y="2669875"/>
              <a:ext cx="3140636" cy="3004785"/>
            </p:xfrm>
            <a:graphic>
              <a:graphicData uri="http://schemas.openxmlformats.org/drawingml/2006/table">
                <a:tbl>
                  <a:tblPr firstRow="1" bandRow="1">
                    <a:tableStyleId>{5C22544A-7EE6-4342-B048-85BDC9FD1C3A}</a:tableStyleId>
                  </a:tblPr>
                  <a:tblGrid>
                    <a:gridCol w="1570318">
                      <a:extLst>
                        <a:ext uri="{9D8B030D-6E8A-4147-A177-3AD203B41FA5}">
                          <a16:colId xmlns:a16="http://schemas.microsoft.com/office/drawing/2014/main" val="3978875781"/>
                        </a:ext>
                      </a:extLst>
                    </a:gridCol>
                    <a:gridCol w="1570318">
                      <a:extLst>
                        <a:ext uri="{9D8B030D-6E8A-4147-A177-3AD203B41FA5}">
                          <a16:colId xmlns:a16="http://schemas.microsoft.com/office/drawing/2014/main" val="3737245174"/>
                        </a:ext>
                      </a:extLst>
                    </a:gridCol>
                  </a:tblGrid>
                  <a:tr h="600957">
                    <a:tc>
                      <a:txBody>
                        <a:bodyPr/>
                        <a:lstStyle/>
                        <a:p>
                          <a:endParaRPr lang="en-US"/>
                        </a:p>
                      </a:txBody>
                      <a:tcPr>
                        <a:blipFill>
                          <a:blip r:embed="rId5"/>
                          <a:stretch>
                            <a:fillRect l="-806" t="-2128" r="-102419" b="-406383"/>
                          </a:stretch>
                        </a:blipFill>
                      </a:tcPr>
                    </a:tc>
                    <a:tc>
                      <a:txBody>
                        <a:bodyPr/>
                        <a:lstStyle/>
                        <a:p>
                          <a:endParaRPr lang="en-US"/>
                        </a:p>
                      </a:txBody>
                      <a:tcPr>
                        <a:blipFill>
                          <a:blip r:embed="rId5"/>
                          <a:stretch>
                            <a:fillRect l="-100806" t="-2128" r="-2419" b="-406383"/>
                          </a:stretch>
                        </a:blipFill>
                      </a:tcPr>
                    </a:tc>
                    <a:extLst>
                      <a:ext uri="{0D108BD9-81ED-4DB2-BD59-A6C34878D82A}">
                        <a16:rowId xmlns:a16="http://schemas.microsoft.com/office/drawing/2014/main" val="1654272107"/>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3787948698"/>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3083481563"/>
                      </a:ext>
                    </a:extLst>
                  </a:tr>
                  <a:tr h="600957">
                    <a:tc>
                      <a:txBody>
                        <a:bodyPr/>
                        <a:lstStyle/>
                        <a:p>
                          <a:endParaRPr lang="en-US"/>
                        </a:p>
                      </a:txBody>
                      <a:tcPr/>
                    </a:tc>
                    <a:tc>
                      <a:txBody>
                        <a:bodyPr/>
                        <a:lstStyle/>
                        <a:p>
                          <a:endParaRPr lang="en-US"/>
                        </a:p>
                      </a:txBody>
                      <a:tcPr/>
                    </a:tc>
                    <a:extLst>
                      <a:ext uri="{0D108BD9-81ED-4DB2-BD59-A6C34878D82A}">
                        <a16:rowId xmlns:a16="http://schemas.microsoft.com/office/drawing/2014/main" val="987290309"/>
                      </a:ext>
                    </a:extLst>
                  </a:tr>
                  <a:tr h="600957">
                    <a:tc>
                      <a:txBody>
                        <a:bodyPr/>
                        <a:lstStyle/>
                        <a:p>
                          <a:endParaRPr lang="en-US"/>
                        </a:p>
                      </a:txBody>
                      <a:tcPr/>
                    </a:tc>
                    <a:tc>
                      <a:txBody>
                        <a:bodyPr/>
                        <a:lstStyle/>
                        <a:p>
                          <a:endParaRPr lang="en-US" dirty="0"/>
                        </a:p>
                      </a:txBody>
                      <a:tcPr/>
                    </a:tc>
                    <a:extLst>
                      <a:ext uri="{0D108BD9-81ED-4DB2-BD59-A6C34878D82A}">
                        <a16:rowId xmlns:a16="http://schemas.microsoft.com/office/drawing/2014/main" val="39455024"/>
                      </a:ext>
                    </a:extLst>
                  </a:tr>
                </a:tbl>
              </a:graphicData>
            </a:graphic>
          </p:graphicFrame>
        </mc:Fallback>
      </mc:AlternateContent>
    </p:spTree>
    <p:extLst>
      <p:ext uri="{BB962C8B-B14F-4D97-AF65-F5344CB8AC3E}">
        <p14:creationId xmlns:p14="http://schemas.microsoft.com/office/powerpoint/2010/main" val="1225195380"/>
      </p:ext>
    </p:extLst>
  </p:cSld>
  <p:clrMapOvr>
    <a:masterClrMapping/>
  </p:clrMapOvr>
</p:sld>
</file>

<file path=ppt/theme/theme1.xml><?xml version="1.0" encoding="utf-8"?>
<a:theme xmlns:a="http://schemas.openxmlformats.org/drawingml/2006/main" name="Office Theme">
  <a:themeElements>
    <a:clrScheme name="Unit 2">
      <a:dk1>
        <a:srgbClr val="00675E"/>
      </a:dk1>
      <a:lt1>
        <a:srgbClr val="FFFFFF"/>
      </a:lt1>
      <a:dk2>
        <a:srgbClr val="008470"/>
      </a:dk2>
      <a:lt2>
        <a:srgbClr val="FEFFFF"/>
      </a:lt2>
      <a:accent1>
        <a:srgbClr val="00A48B"/>
      </a:accent1>
      <a:accent2>
        <a:srgbClr val="008470"/>
      </a:accent2>
      <a:accent3>
        <a:srgbClr val="009192"/>
      </a:accent3>
      <a:accent4>
        <a:srgbClr val="008E78"/>
      </a:accent4>
      <a:accent5>
        <a:srgbClr val="008464"/>
      </a:accent5>
      <a:accent6>
        <a:srgbClr val="428868"/>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KST36QS7YUKS-17149278-85506</_dlc_DocId>
    <_dlc_DocIdUrl xmlns="e6b18dcd-00de-4a4b-a809-bf649cda40bd">
      <Url>https://k12mnps.sharepoint.com/sites/014-CMGS-CI/_layouts/15/DocIdRedir.aspx?ID=KST36QS7YUKS-17149278-85506</Url>
      <Description>KST36QS7YUKS-17149278-85506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3AB3EF-CC31-4020-AA78-5B5C87A4CEA1}">
  <ds:schemaRefs>
    <ds:schemaRef ds:uri="http://schemas.microsoft.com/sharepoint/events"/>
  </ds:schemaRefs>
</ds:datastoreItem>
</file>

<file path=customXml/itemProps2.xml><?xml version="1.0" encoding="utf-8"?>
<ds:datastoreItem xmlns:ds="http://schemas.openxmlformats.org/officeDocument/2006/customXml" ds:itemID="{057F20D6-AB91-47FE-91A8-E8BAF2ACB2FA}">
  <ds:schemaRefs>
    <ds:schemaRef ds:uri="http://schemas.microsoft.com/sharepoint/v3/contenttype/forms"/>
  </ds:schemaRefs>
</ds:datastoreItem>
</file>

<file path=customXml/itemProps3.xml><?xml version="1.0" encoding="utf-8"?>
<ds:datastoreItem xmlns:ds="http://schemas.openxmlformats.org/officeDocument/2006/customXml" ds:itemID="{133CBF5E-DE76-4D71-B410-54751C1F747E}">
  <ds:schemaRefs>
    <ds:schemaRef ds:uri="http://purl.org/dc/terms/"/>
    <ds:schemaRef ds:uri="http://www.w3.org/XML/1998/namespace"/>
    <ds:schemaRef ds:uri="http://schemas.openxmlformats.org/package/2006/metadata/core-properties"/>
    <ds:schemaRef ds:uri="8b135edc-aa13-4e9d-bff7-e67ebb7a4006"/>
    <ds:schemaRef ds:uri="eb208772-ddc5-4f6a-b383-d2629cd7e715"/>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dcmitype/"/>
    <ds:schemaRef ds:uri="b2c14416-9b3b-4ab9-bce7-0fcee5420287"/>
    <ds:schemaRef ds:uri="242144d6-166b-49e2-aa90-f25e9b00a53a"/>
    <ds:schemaRef ds:uri="e6b18dcd-00de-4a4b-a809-bf649cda40bd"/>
  </ds:schemaRefs>
</ds:datastoreItem>
</file>

<file path=customXml/itemProps4.xml><?xml version="1.0" encoding="utf-8"?>
<ds:datastoreItem xmlns:ds="http://schemas.openxmlformats.org/officeDocument/2006/customXml" ds:itemID="{3F59DFD6-FB15-4353-A409-C3FC18DD6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250</TotalTime>
  <Words>2906</Words>
  <Application>Microsoft Macintosh PowerPoint</Application>
  <PresentationFormat>Widescreen</PresentationFormat>
  <Paragraphs>201</Paragraphs>
  <Slides>39</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Avenir</vt:lpstr>
      <vt:lpstr>Avenir Black</vt:lpstr>
      <vt:lpstr>Avenir Book</vt:lpstr>
      <vt:lpstr>Calibri</vt:lpstr>
      <vt:lpstr>Cambria Math</vt:lpstr>
      <vt:lpstr>Century Gothic</vt:lpstr>
      <vt:lpstr>Office Theme</vt:lpstr>
      <vt:lpstr>Lesson 2: Falling off a Log</vt:lpstr>
      <vt:lpstr>Graph each pair of functions on the same graph.</vt:lpstr>
      <vt:lpstr>PowerPoint Presentation</vt:lpstr>
      <vt:lpstr>Falling off a Log</vt:lpstr>
      <vt:lpstr>Falling off a Log</vt:lpstr>
      <vt:lpstr>Falling off a Log</vt:lpstr>
      <vt:lpstr>PowerPoint Presentation</vt:lpstr>
      <vt:lpstr>PowerPoint Presentation</vt:lpstr>
      <vt:lpstr>PowerPoint Presentation</vt:lpstr>
      <vt:lpstr>PowerPoint Presentation</vt:lpstr>
      <vt:lpstr>Falling off a Log</vt:lpstr>
      <vt:lpstr>Falling off a Log </vt:lpstr>
      <vt:lpstr>Falling off the Log</vt:lpstr>
      <vt:lpstr>Falling off a Log </vt:lpstr>
      <vt:lpstr>Falling off a Log </vt:lpstr>
      <vt:lpstr>Falling of a Log</vt:lpstr>
      <vt:lpstr>Falling off a Log</vt:lpstr>
      <vt:lpstr>PowerPoint Presentation</vt:lpstr>
      <vt:lpstr>PowerPoint Presentation</vt:lpstr>
      <vt:lpstr>PowerPoint Presentation</vt:lpstr>
      <vt:lpstr>PowerPoint Presentation</vt:lpstr>
      <vt:lpstr>PowerPoint Presentation</vt:lpstr>
      <vt:lpstr>Lesson 7:  Logs Go Viral</vt:lpstr>
      <vt:lpstr>PowerPoint Presentation</vt:lpstr>
      <vt:lpstr>Logs Go Viral</vt:lpstr>
      <vt:lpstr>Logs Go Viral</vt:lpstr>
      <vt:lpstr>Logs Go Viral</vt:lpstr>
      <vt:lpstr>Logs Go Viral</vt:lpstr>
      <vt:lpstr>Logs Go Viral</vt:lpstr>
      <vt:lpstr>Logs Go Viral</vt:lpstr>
      <vt:lpstr>Logs Go Viral</vt:lpstr>
      <vt:lpstr>Logs Go Viral</vt:lpstr>
      <vt:lpstr>Logs Go Viral</vt:lpstr>
      <vt:lpstr>Logs Go Viral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43</cp:revision>
  <dcterms:created xsi:type="dcterms:W3CDTF">2023-05-09T17:17:08Z</dcterms:created>
  <dcterms:modified xsi:type="dcterms:W3CDTF">2024-08-17T03:20:05Z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5207dd98-e181-4ba9-8799-0f0dc4480933</vt:lpwstr>
  </property>
  <property fmtid="{D5CDD505-2E9C-101B-9397-08002B2CF9AE}" pid="5" name="Order">
    <vt:r8>2396300</vt:r8>
  </property>
  <property fmtid="{D5CDD505-2E9C-101B-9397-08002B2CF9AE}" pid="6" name="xd_Signature">
    <vt:bool>false</vt:bool>
  </property>
  <property fmtid="{D5CDD505-2E9C-101B-9397-08002B2CF9AE}" pid="7" name="xd_ProgID">
    <vt:lpwstr/>
  </property>
  <property fmtid="{D5CDD505-2E9C-101B-9397-08002B2CF9AE}" pid="8" name="_dlc_DocId">
    <vt:lpwstr>JYCHRTE472SJ-879839975-23963</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_dlc_DocIdUrl">
    <vt:lpwstr>https://k12mnps.sharepoint.com/sites/014-TEMG-TEAM-CIMathDepartment/_layouts/15/DocIdRedir.aspx?ID=JYCHRTE472SJ-879839975-23963, JYCHRTE472SJ-879839975-23963</vt:lpwstr>
  </property>
  <property fmtid="{D5CDD505-2E9C-101B-9397-08002B2CF9AE}" pid="14" name="_SourceUrl">
    <vt:lpwstr/>
  </property>
  <property fmtid="{D5CDD505-2E9C-101B-9397-08002B2CF9AE}" pid="15" name="_SharedFileIndex">
    <vt:lpwstr/>
  </property>
</Properties>
</file>