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0.png" ContentType="image/png ; charset=utf-8"/>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31.png" ContentType="image/png ; charset=utf-8"/>
  <Override PartName="/ppt/media/image32.png" ContentType="image/png ; charset=utf-8"/>
  <Override PartName="/ppt/notesSlides/notesSlide8.xml" ContentType="application/vnd.openxmlformats-officedocument.presentationml.notesSlide+xml"/>
  <Override PartName="/ppt/media/image33.png" ContentType="image/png ; charset=utf-8"/>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0"/>
  </p:notesMasterIdLst>
  <p:handoutMasterIdLst>
    <p:handoutMasterId r:id="rId21"/>
  </p:handoutMasterIdLst>
  <p:sldIdLst>
    <p:sldId id="355" r:id="rId6"/>
    <p:sldId id="357" r:id="rId7"/>
    <p:sldId id="356" r:id="rId8"/>
    <p:sldId id="358" r:id="rId9"/>
    <p:sldId id="366" r:id="rId10"/>
    <p:sldId id="359" r:id="rId11"/>
    <p:sldId id="360" r:id="rId12"/>
    <p:sldId id="361" r:id="rId13"/>
    <p:sldId id="367" r:id="rId14"/>
    <p:sldId id="368" r:id="rId15"/>
    <p:sldId id="362" r:id="rId16"/>
    <p:sldId id="363" r:id="rId17"/>
    <p:sldId id="364" r:id="rId18"/>
    <p:sldId id="3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AFD"/>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1"/>
    <p:restoredTop sz="67857"/>
  </p:normalViewPr>
  <p:slideViewPr>
    <p:cSldViewPr snapToGrid="0">
      <p:cViewPr varScale="1">
        <p:scale>
          <a:sx n="54" d="100"/>
          <a:sy n="54" d="100"/>
        </p:scale>
        <p:origin x="16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8/16/24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purpose of this lesson is to solidify students’ understanding of the relationship between functions and their inverses and to formalize a method for writing inverse functions. In this lesson, students are given a function and an input value z, and then asked to describe and write the function that will produce an output that is the original x value. The lesson relies on students’ prior experiences in solving equations using inverse operations, such as subtraction “undoing” addition or square roots “undoing” squaring. There are two exponential problems where students can describe “undoing” an exponential function and the teacher can support the writing of the inverse function using logarithmic notation. The definition of inverse functions is extended to include composition so students can verify inverses algebraically in the next lesson.</a:t>
            </a:r>
            <a:endParaRPr lang="en-US" dirty="0"/>
          </a:p>
        </p:txBody>
      </p:sp>
    </p:spTree>
    <p:extLst>
      <p:ext uri="{BB962C8B-B14F-4D97-AF65-F5344CB8AC3E}">
        <p14:creationId xmlns:p14="http://schemas.microsoft.com/office/powerpoint/2010/main" val="2955001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3570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401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94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935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Begin class by having students try the number trick at the beginning of the task. After they try it with their own numbers, help them to track through the operations to show why it works.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highlights the idea that inverse operations “undo” each other. A function may involve more than one operation, so if the inverse function is to “undo” the function, it may have more than one operation and those operations may need to be performed in a particular order. Students will be finding inverse functions, which will be described in words and then in symbols. Like the magic trick, the output of the inverse needs to be the same input as the original function. Work through the example with the class, and then have them begin working individually on the rest of the task.</a:t>
            </a:r>
            <a:endParaRPr lang="en-US" dirty="0"/>
          </a:p>
        </p:txBody>
      </p:sp>
    </p:spTree>
    <p:extLst>
      <p:ext uri="{BB962C8B-B14F-4D97-AF65-F5344CB8AC3E}">
        <p14:creationId xmlns:p14="http://schemas.microsoft.com/office/powerpoint/2010/main" val="396921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students are working individually on problem 1, do a quick check to see whether students are recognizing the inverse operation needed and writing an equation.</a:t>
            </a:r>
          </a:p>
          <a:p>
            <a:r>
              <a:rPr lang="en-US" sz="1200" b="0" i="0" kern="1200" dirty="0">
                <a:solidFill>
                  <a:schemeClr val="tx1"/>
                </a:solidFill>
                <a:effectLst/>
                <a:latin typeface="+mn-lt"/>
                <a:ea typeface="+mn-ea"/>
                <a:cs typeface="+mn-cs"/>
              </a:rPr>
              <a:t>Pause and Reflect: After most students have completed problem 2, stop work to pause and reflect.</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Ask students to work with partners, with one partner focused on problem 1 and the other partner focused on problem 2. </a:t>
            </a:r>
            <a:endParaRPr lang="en-US" dirty="0"/>
          </a:p>
          <a:p>
            <a:endParaRPr lang="en-US" sz="1200" b="0" i="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11113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After both partners have a chance to share, have students complete the task working with their partners or small groups.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Monitor Student Thinking</a:t>
            </a:r>
          </a:p>
          <a:p>
            <a:r>
              <a:rPr lang="en-US" sz="1200" b="0" i="0" kern="1200" dirty="0">
                <a:solidFill>
                  <a:schemeClr val="tx1"/>
                </a:solidFill>
                <a:effectLst/>
                <a:latin typeface="+mn-lt"/>
                <a:ea typeface="+mn-ea"/>
                <a:cs typeface="+mn-cs"/>
              </a:rPr>
              <a:t>Monitor students as they work to see that they are making sense of the inverse operations and considering the order that is needed on the functions that require two steps. (</a:t>
            </a:r>
            <a:r>
              <a:rPr lang="en-US" sz="1200" b="1" i="0" kern="1200" dirty="0">
                <a:solidFill>
                  <a:schemeClr val="tx1"/>
                </a:solidFill>
                <a:effectLst/>
                <a:latin typeface="+mn-lt"/>
                <a:ea typeface="+mn-ea"/>
                <a:cs typeface="+mn-cs"/>
              </a:rPr>
              <a:t>MP7</a:t>
            </a:r>
            <a:r>
              <a:rPr lang="en-US" sz="1200" b="0" i="0" kern="1200" dirty="0">
                <a:solidFill>
                  <a:schemeClr val="tx1"/>
                </a:solidFill>
                <a:effectLst/>
                <a:latin typeface="+mn-lt"/>
                <a:ea typeface="+mn-ea"/>
                <a:cs typeface="+mn-cs"/>
              </a:rPr>
              <a:t>) Encourage them to describe the operations in the correct order before they write the inverse function symbolically. (</a:t>
            </a:r>
            <a:r>
              <a:rPr lang="en-US" sz="1200" b="1" i="0" kern="1200" dirty="0">
                <a:solidFill>
                  <a:schemeClr val="tx1"/>
                </a:solidFill>
                <a:effectLst/>
                <a:latin typeface="+mn-lt"/>
                <a:ea typeface="+mn-ea"/>
                <a:cs typeface="+mn-cs"/>
              </a:rPr>
              <a:t>MP6</a:t>
            </a:r>
            <a:r>
              <a:rPr lang="en-US" sz="1200" b="0" i="0" kern="1200" dirty="0">
                <a:solidFill>
                  <a:schemeClr val="tx1"/>
                </a:solidFill>
                <a:effectLst/>
                <a:latin typeface="+mn-lt"/>
                <a:ea typeface="+mn-ea"/>
                <a:cs typeface="+mn-cs"/>
              </a:rPr>
              <a:t>) Because the notation for logarithmic functions has barely been introduced in the previous lesson, students may not know how to write the inverse function for problems 3 and 8. Tell them that it is acceptable as long as they have described the operation for the inverse in words. Accept informal expressions such as, “undo the exponential,” but challenge students who may say that the inverse of the exponential is some kind of root, such as an “</a:t>
            </a:r>
            <a:r>
              <a:rPr lang="en-US" sz="1200" b="0" i="0" kern="1200" dirty="0" err="1">
                <a:solidFill>
                  <a:schemeClr val="tx1"/>
                </a:solidFill>
                <a:effectLst/>
                <a:latin typeface="+mn-lt"/>
                <a:ea typeface="+mn-ea"/>
                <a:cs typeface="+mn-cs"/>
              </a:rPr>
              <a:t>xth</a:t>
            </a:r>
            <a:r>
              <a:rPr lang="en-US" sz="1200" b="0" i="0" kern="1200" dirty="0">
                <a:solidFill>
                  <a:schemeClr val="tx1"/>
                </a:solidFill>
                <a:effectLst/>
                <a:latin typeface="+mn-lt"/>
                <a:ea typeface="+mn-ea"/>
                <a:cs typeface="+mn-cs"/>
              </a:rPr>
              <a:t> root.”</a:t>
            </a:r>
          </a:p>
          <a:p>
            <a:r>
              <a:rPr lang="en-US" sz="1200" b="1" i="0" kern="1200" dirty="0">
                <a:solidFill>
                  <a:schemeClr val="tx1"/>
                </a:solidFill>
                <a:effectLst/>
                <a:latin typeface="+mn-lt"/>
                <a:ea typeface="+mn-ea"/>
                <a:cs typeface="+mn-cs"/>
              </a:rPr>
              <a:t>Select and Sequence Student Thinking</a:t>
            </a:r>
          </a:p>
          <a:p>
            <a:r>
              <a:rPr lang="en-US" sz="1200" b="0" i="0" kern="1200" dirty="0">
                <a:solidFill>
                  <a:schemeClr val="tx1"/>
                </a:solidFill>
                <a:effectLst/>
                <a:latin typeface="+mn-lt"/>
                <a:ea typeface="+mn-ea"/>
                <a:cs typeface="+mn-cs"/>
              </a:rPr>
              <a:t>Plan to begin the discussion with a student who found the inverse equation for problem 4. Identify a student for problem 6 who found the inverse by solving for x in terms of y in much the same way as they did in Lesson 2, and left the equation as x=</a:t>
            </a:r>
            <a:r>
              <a:rPr lang="en-US" sz="1200" b="0" i="0" kern="1200" dirty="0" err="1">
                <a:solidFill>
                  <a:schemeClr val="tx1"/>
                </a:solidFill>
                <a:effectLst/>
                <a:latin typeface="+mn-lt"/>
                <a:ea typeface="+mn-ea"/>
                <a:cs typeface="+mn-cs"/>
              </a:rPr>
              <a:t>sqrty</a:t>
            </a:r>
            <a:r>
              <a:rPr lang="en-US" sz="1200" b="0" i="0" kern="1200" dirty="0">
                <a:solidFill>
                  <a:schemeClr val="tx1"/>
                </a:solidFill>
                <a:effectLst/>
                <a:latin typeface="+mn-lt"/>
                <a:ea typeface="+mn-ea"/>
                <a:cs typeface="+mn-cs"/>
              </a:rPr>
              <a:t> +3, so the class can discuss a method for writing f^-1(x) from this form. For problem 3, select a student who has correctly written the inverse. If none are available, choose a student who has described the inverse without writing an equation with logarithmic notation. Choose a student for problem 8 who has tried to write the steps for creating the inverse as a logarithm, even if their notation is not quite correct.</a:t>
            </a:r>
          </a:p>
          <a:p>
            <a:endParaRPr lang="en-US" sz="1200" b="0" i="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5186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focus of the discussion will be on finding the inverse of a function. Students are ready to discuss when they have completed problem 8.</a:t>
            </a:r>
          </a:p>
          <a:p>
            <a:br>
              <a:rPr lang="en-US" dirty="0"/>
            </a:br>
            <a:endParaRPr lang="en-US" dirty="0"/>
          </a:p>
        </p:txBody>
      </p:sp>
    </p:spTree>
    <p:extLst>
      <p:ext uri="{BB962C8B-B14F-4D97-AF65-F5344CB8AC3E}">
        <p14:creationId xmlns:p14="http://schemas.microsoft.com/office/powerpoint/2010/main" val="75161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Problems 8 should be discussed so students are familiar with log notation and know that the logarithmic function is the inverse of an exponential function. Finding values for log expressions, graphing logarithmic functions, and using log properties are all topics for Unit 2.</a:t>
            </a:r>
            <a:endParaRPr lang="en-US" dirty="0"/>
          </a:p>
        </p:txBody>
      </p:sp>
    </p:spTree>
    <p:extLst>
      <p:ext uri="{BB962C8B-B14F-4D97-AF65-F5344CB8AC3E}">
        <p14:creationId xmlns:p14="http://schemas.microsoft.com/office/powerpoint/2010/main" val="402878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2245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9.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Master" Target="../slideMasters/slideMaster1.xml"/><Relationship Id="rId5" Type="http://schemas.microsoft.com/office/2007/relationships/hdphoto" Target="../media/hdphoto12.wdp"/><Relationship Id="rId4"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microsoft.com/office/2007/relationships/hdphoto" Target="../media/hdphoto12.wdp"/><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0.png"/><Relationship Id="rId4" Type="http://schemas.microsoft.com/office/2007/relationships/hdphoto" Target="../media/hdphoto14.wdp"/><Relationship Id="rId9" Type="http://schemas.microsoft.com/office/2007/relationships/hdphoto" Target="../media/hdphoto15.wdp"/></Relationships>
</file>

<file path=ppt/slideLayouts/_rels/slideLayout23.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4" Type="http://schemas.microsoft.com/office/2007/relationships/hdphoto" Target="../media/hdphoto17.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3E2895-F5B6-8852-A5C8-CB3C4624B8CF}"/>
              </a:ext>
            </a:extLst>
          </p:cNvPr>
          <p:cNvSpPr>
            <a:spLocks noGrp="1"/>
          </p:cNvSpPr>
          <p:nvPr>
            <p:ph type="ftr" sz="quarter" idx="10"/>
          </p:nvPr>
        </p:nvSpPr>
        <p:spPr/>
        <p:txBody>
          <a:bodyPr/>
          <a:lstStyle/>
          <a:p>
            <a:r>
              <a:rPr lang="en-US"/>
              <a:t>Unit 1 ● Lesson #</a:t>
            </a:r>
          </a:p>
        </p:txBody>
      </p:sp>
      <p:grpSp>
        <p:nvGrpSpPr>
          <p:cNvPr id="4" name="Group 3">
            <a:extLst>
              <a:ext uri="{FF2B5EF4-FFF2-40B4-BE49-F238E27FC236}">
                <a16:creationId xmlns:a16="http://schemas.microsoft.com/office/drawing/2014/main" id="{FD6C7443-FFC0-CF67-B8D5-7EE84B611AE6}"/>
              </a:ext>
            </a:extLst>
          </p:cNvPr>
          <p:cNvGrpSpPr/>
          <p:nvPr userDrawn="1"/>
        </p:nvGrpSpPr>
        <p:grpSpPr>
          <a:xfrm>
            <a:off x="1665288" y="619761"/>
            <a:ext cx="8926285" cy="640080"/>
            <a:chOff x="8138886" y="968650"/>
            <a:chExt cx="2079176" cy="541065"/>
          </a:xfrm>
          <a:solidFill>
            <a:schemeClr val="accent2">
              <a:lumMod val="75000"/>
            </a:schemeClr>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248680" y="642619"/>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747252"/>
            <a:ext cx="10515600" cy="5099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picture containing sketch, drawing, kitchenware, linedrawing&#10;&#10;Description automatically generated">
            <a:extLst>
              <a:ext uri="{FF2B5EF4-FFF2-40B4-BE49-F238E27FC236}">
                <a16:creationId xmlns:a16="http://schemas.microsoft.com/office/drawing/2014/main" id="{641DD804-D7DF-C574-30B5-0EFA583C0AE9}"/>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73160" y="0"/>
            <a:ext cx="918840" cy="659403"/>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Lesson Title Slide H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907FA3E-479D-EAFE-DA1E-B75F8F0BF232}"/>
              </a:ext>
            </a:extLst>
          </p:cNvPr>
          <p:cNvGrpSpPr/>
          <p:nvPr userDrawn="1"/>
        </p:nvGrpSpPr>
        <p:grpSpPr>
          <a:xfrm>
            <a:off x="682752" y="758125"/>
            <a:ext cx="10826496" cy="5425783"/>
            <a:chOff x="682752" y="758125"/>
            <a:chExt cx="10826496" cy="5425783"/>
          </a:xfrm>
        </p:grpSpPr>
        <p:pic>
          <p:nvPicPr>
            <p:cNvPr id="8" name="Picture 2" descr="Mathematical Symbols&quot; Images – Browse 1,531 Stock Photos, Vectors, and  Video | Adobe Stock">
              <a:extLst>
                <a:ext uri="{FF2B5EF4-FFF2-40B4-BE49-F238E27FC236}">
                  <a16:creationId xmlns:a16="http://schemas.microsoft.com/office/drawing/2014/main" id="{CD243B21-5764-930A-FA41-A2F55C59D2D1}"/>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ematical Symbols&quot; Images – Browse 1,531 Stock Photos, Vectors, and  Video | Adobe Stock">
              <a:extLst>
                <a:ext uri="{FF2B5EF4-FFF2-40B4-BE49-F238E27FC236}">
                  <a16:creationId xmlns:a16="http://schemas.microsoft.com/office/drawing/2014/main" id="{3C99CF4B-108D-F1EA-362F-A6AAF7927A51}"/>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lstStyle>
            <a:lvl1pPr algn="l">
              <a:defRPr sz="6000" b="1" i="0">
                <a:latin typeface="Avenir Black" panose="02000503020000020003" pitchFamily="2" charset="0"/>
              </a:defRPr>
            </a:lvl1pPr>
          </a:lstStyle>
          <a:p>
            <a:r>
              <a:rPr lang="en-US"/>
              <a:t>Lesson # - 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IM3</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2759202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701643"/>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33267"/>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81332"/>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8504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75378"/>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328097" y="1070866"/>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srcRect t="5962" r="8122"/>
          <a:stretch/>
        </p:blipFill>
        <p:spPr>
          <a:xfrm>
            <a:off x="11003579" y="0"/>
            <a:ext cx="1188421" cy="759158"/>
          </a:xfrm>
          <a:prstGeom prst="rect">
            <a:avLst/>
          </a:prstGeom>
        </p:spPr>
      </p:pic>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78688"/>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827313"/>
            <a:ext cx="924853" cy="710041"/>
          </a:xfrm>
          <a:prstGeom prst="rect">
            <a:avLst/>
          </a:prstGeom>
        </p:spPr>
      </p:pic>
    </p:spTree>
    <p:extLst>
      <p:ext uri="{BB962C8B-B14F-4D97-AF65-F5344CB8AC3E}">
        <p14:creationId xmlns:p14="http://schemas.microsoft.com/office/powerpoint/2010/main" val="1775141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164222" y="1616968"/>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5445" y="874831"/>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4923" y="957474"/>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41815" y="1568877"/>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87162" y="2927015"/>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9359" y="4282412"/>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9429" y="1064760"/>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4"/>
          <a:stretch>
            <a:fillRect/>
          </a:stretch>
        </p:blipFill>
        <p:spPr>
          <a:xfrm>
            <a:off x="11131035" y="45387"/>
            <a:ext cx="1028284" cy="554379"/>
          </a:xfrm>
          <a:prstGeom prst="rect">
            <a:avLst/>
          </a:prstGeom>
        </p:spPr>
      </p:pic>
      <p:sp>
        <p:nvSpPr>
          <p:cNvPr id="17" name="Google Shape;540;p46">
            <a:extLst>
              <a:ext uri="{FF2B5EF4-FFF2-40B4-BE49-F238E27FC236}">
                <a16:creationId xmlns:a16="http://schemas.microsoft.com/office/drawing/2014/main" id="{92B2DFFD-E675-FB6F-A86D-02A625BABFF1}"/>
              </a:ext>
            </a:extLst>
          </p:cNvPr>
          <p:cNvSpPr/>
          <p:nvPr userDrawn="1"/>
        </p:nvSpPr>
        <p:spPr>
          <a:xfrm>
            <a:off x="1175693" y="1945288"/>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3433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1041541" y="3818788"/>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135524" y="1558491"/>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96747" y="862957"/>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36225" y="945600"/>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13117" y="1557003"/>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1006539" y="1843557"/>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97741" y="2856148"/>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214180" y="3904638"/>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260731" y="1052886"/>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rgbClr val="659037"/>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rgbClr val="659037"/>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rgbClr val="659037"/>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stretch>
            <a:fillRect/>
          </a:stretch>
        </p:blipFill>
        <p:spPr>
          <a:xfrm>
            <a:off x="11321833" y="15433"/>
            <a:ext cx="857658" cy="655856"/>
          </a:xfrm>
          <a:prstGeom prst="rect">
            <a:avLst/>
          </a:prstGeom>
        </p:spPr>
      </p:pic>
      <p:pic>
        <p:nvPicPr>
          <p:cNvPr id="4" name="Picture 3" descr="A picture containing sketch, drawing, child art, line art&#10;&#10;Description automatically generated">
            <a:extLst>
              <a:ext uri="{FF2B5EF4-FFF2-40B4-BE49-F238E27FC236}">
                <a16:creationId xmlns:a16="http://schemas.microsoft.com/office/drawing/2014/main" id="{6C1ADA5A-0329-A7AC-8C3C-D72CC4B0343B}"/>
              </a:ext>
            </a:extLst>
          </p:cNvPr>
          <p:cNvPicPr>
            <a:picLocks noChangeAspect="1"/>
          </p:cNvPicPr>
          <p:nvPr userDrawn="1"/>
        </p:nvPicPr>
        <p:blipFill>
          <a:blip r:embed="rId3">
            <a:clrChange>
              <a:clrFrom>
                <a:srgbClr val="FFFEFF"/>
              </a:clrFrom>
              <a:clrTo>
                <a:srgbClr val="FFFEFF">
                  <a:alpha val="0"/>
                </a:srgbClr>
              </a:clrTo>
            </a:clrChange>
            <a:duotone>
              <a:prstClr val="black"/>
              <a:srgbClr val="7030A0">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1291449" y="756739"/>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Tree>
    <p:extLst>
      <p:ext uri="{BB962C8B-B14F-4D97-AF65-F5344CB8AC3E}">
        <p14:creationId xmlns:p14="http://schemas.microsoft.com/office/powerpoint/2010/main" val="3927187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9" name="Title 1">
            <a:extLst>
              <a:ext uri="{FF2B5EF4-FFF2-40B4-BE49-F238E27FC236}">
                <a16:creationId xmlns:a16="http://schemas.microsoft.com/office/drawing/2014/main" id="{FC5753EE-4FB4-904D-BB26-91441229F343}"/>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375262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143064" y="1419842"/>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89818" y="849627"/>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29296" y="849627"/>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11313" y="1419842"/>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90863" y="4095553"/>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88487" y="2794894"/>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143064" y="1616651"/>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253802" y="1207264"/>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7629"/>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195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D0F6B107-7B16-7040-856E-36757670A026}"/>
              </a:ext>
            </a:extLst>
          </p:cNvPr>
          <p:cNvSpPr>
            <a:spLocks noGrp="1"/>
          </p:cNvSpPr>
          <p:nvPr>
            <p:ph type="ftr" sz="quarter" idx="11"/>
          </p:nvPr>
        </p:nvSpPr>
        <p:spPr>
          <a:xfrm>
            <a:off x="4038600" y="6492874"/>
            <a:ext cx="4114800" cy="365125"/>
          </a:xfrm>
        </p:spPr>
        <p:txBody>
          <a:bodyPr/>
          <a:lstStyle/>
          <a:p>
            <a:r>
              <a:rPr lang="en-US"/>
              <a:t>Unit 1 ● Lesson #</a:t>
            </a:r>
          </a:p>
        </p:txBody>
      </p:sp>
    </p:spTree>
    <p:extLst>
      <p:ext uri="{BB962C8B-B14F-4D97-AF65-F5344CB8AC3E}">
        <p14:creationId xmlns:p14="http://schemas.microsoft.com/office/powerpoint/2010/main" val="397475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2349661" y="2546447"/>
            <a:ext cx="7461994" cy="2835781"/>
          </a:xfrm>
        </p:spPr>
        <p:txBody>
          <a:bodyPr>
            <a:normAutofit/>
          </a:bodyPr>
          <a:lstStyle>
            <a:lvl1pPr marL="0" indent="0" algn="ctr">
              <a:buNone/>
              <a:defRPr sz="3600"/>
            </a:lvl1pPr>
          </a:lstStyle>
          <a:p>
            <a:pPr lvl="0"/>
            <a:r>
              <a:rPr lang="en-US"/>
              <a:t>Click to edit Master text styles</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rm-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4329" y="14947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61987" y="-461985"/>
            <a:ext cx="413213" cy="133718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9665" y="31670"/>
            <a:ext cx="1337186" cy="369332"/>
          </a:xfrm>
          <a:prstGeom prst="rect">
            <a:avLst/>
          </a:prstGeom>
          <a:noFill/>
        </p:spPr>
        <p:txBody>
          <a:bodyPr wrap="square" rtlCol="0">
            <a:spAutoFit/>
          </a:bodyPr>
          <a:lstStyle/>
          <a:p>
            <a:r>
              <a:rPr lang="en-US" b="1">
                <a:solidFill>
                  <a:schemeClr val="bg1"/>
                </a:solidFill>
                <a:latin typeface="Avenir Book" panose="02000503020000020003" pitchFamily="2" charset="0"/>
              </a:rPr>
              <a:t>Warm-up</a:t>
            </a:r>
          </a:p>
        </p:txBody>
      </p:sp>
      <p:sp>
        <p:nvSpPr>
          <p:cNvPr id="4" name="Title 1">
            <a:extLst>
              <a:ext uri="{FF2B5EF4-FFF2-40B4-BE49-F238E27FC236}">
                <a16:creationId xmlns:a16="http://schemas.microsoft.com/office/drawing/2014/main" id="{A02DF53E-6090-7B8D-ED04-7A57FCF930DD}"/>
              </a:ext>
            </a:extLst>
          </p:cNvPr>
          <p:cNvSpPr>
            <a:spLocks noGrp="1"/>
          </p:cNvSpPr>
          <p:nvPr>
            <p:ph type="title" hasCustomPrompt="1"/>
          </p:nvPr>
        </p:nvSpPr>
        <p:spPr>
          <a:xfrm>
            <a:off x="719446" y="681037"/>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clipart, symbol&#10;&#10;Description automatically generated">
            <a:extLst>
              <a:ext uri="{FF2B5EF4-FFF2-40B4-BE49-F238E27FC236}">
                <a16:creationId xmlns:a16="http://schemas.microsoft.com/office/drawing/2014/main" id="{678B8826-C998-4D14-BECA-C2D2E360F811}"/>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606480" y="43803"/>
            <a:ext cx="536357" cy="719161"/>
          </a:xfrm>
          <a:prstGeom prst="rect">
            <a:avLst/>
          </a:prstGeom>
        </p:spPr>
      </p:pic>
    </p:spTree>
    <p:extLst>
      <p:ext uri="{BB962C8B-B14F-4D97-AF65-F5344CB8AC3E}">
        <p14:creationId xmlns:p14="http://schemas.microsoft.com/office/powerpoint/2010/main" val="347160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749568"/>
            <a:ext cx="10515600" cy="5077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310"/>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5" y="-424929"/>
            <a:ext cx="369332" cy="1219198"/>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2" name="Picture 1" descr="A picture containing sketch, drawing, kitchenware, linedrawing&#10;&#10;Description automatically generated">
            <a:extLst>
              <a:ext uri="{FF2B5EF4-FFF2-40B4-BE49-F238E27FC236}">
                <a16:creationId xmlns:a16="http://schemas.microsoft.com/office/drawing/2014/main" id="{4EE7EB5B-D4E2-243C-1A8C-8815D4E696D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6">
            <a:alphaModFix/>
          </a:blip>
          <a:srcRect/>
          <a:stretch/>
        </p:blipFill>
        <p:spPr>
          <a:xfrm>
            <a:off x="0" y="-1"/>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a:t>Unit 1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7"/>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8"/>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50" r:id="rId3"/>
    <p:sldLayoutId id="2147483667" r:id="rId4"/>
    <p:sldLayoutId id="2147483658" r:id="rId5"/>
    <p:sldLayoutId id="2147483677" r:id="rId6"/>
    <p:sldLayoutId id="2147483662" r:id="rId7"/>
    <p:sldLayoutId id="2147483668" r:id="rId8"/>
    <p:sldLayoutId id="2147483678" r:id="rId9"/>
    <p:sldLayoutId id="2147483679" r:id="rId10"/>
    <p:sldLayoutId id="2147483680" r:id="rId11"/>
    <p:sldLayoutId id="2147483673" r:id="rId12"/>
    <p:sldLayoutId id="2147483676" r:id="rId13"/>
    <p:sldLayoutId id="2147483674" r:id="rId14"/>
    <p:sldLayoutId id="2147483697" r:id="rId15"/>
    <p:sldLayoutId id="2147483683" r:id="rId16"/>
    <p:sldLayoutId id="2147483684" r:id="rId17"/>
    <p:sldLayoutId id="2147483699" r:id="rId18"/>
    <p:sldLayoutId id="2147483690" r:id="rId19"/>
    <p:sldLayoutId id="2147483705" r:id="rId20"/>
    <p:sldLayoutId id="2147483653" r:id="rId21"/>
    <p:sldLayoutId id="2147483693" r:id="rId22"/>
    <p:sldLayoutId id="2147483691" r:id="rId23"/>
    <p:sldLayoutId id="2147483692" r:id="rId24"/>
    <p:sldLayoutId id="2147483685" r:id="rId25"/>
    <p:sldLayoutId id="2147483686" r:id="rId26"/>
    <p:sldLayoutId id="2147483687" r:id="rId27"/>
    <p:sldLayoutId id="2147483688" r:id="rId28"/>
    <p:sldLayoutId id="2147483689" r:id="rId29"/>
    <p:sldLayoutId id="2147483698" r:id="rId30"/>
    <p:sldLayoutId id="2147483706" r:id="rId31"/>
    <p:sldLayoutId id="2147483708" r:id="rId32"/>
    <p:sldLayoutId id="2147483709" r:id="rId33"/>
    <p:sldLayoutId id="2147483707" r:id="rId34"/>
  </p:sldLayoutIdLst>
  <p:hf sldNum="0" hdr="0" dt="0"/>
  <p:txStyles>
    <p:titleStyle>
      <a:lvl1pPr algn="l" defTabSz="914400" rtl="0" eaLnBrk="1" latinLnBrk="0" hangingPunct="1">
        <a:lnSpc>
          <a:spcPct val="90000"/>
        </a:lnSpc>
        <a:spcBef>
          <a:spcPct val="0"/>
        </a:spcBef>
        <a:buNone/>
        <a:defRPr sz="4400" b="1" i="0" kern="1200">
          <a:solidFill>
            <a:schemeClr val="accent4"/>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890C-A255-294B-8622-31879C7FC045}"/>
              </a:ext>
            </a:extLst>
          </p:cNvPr>
          <p:cNvSpPr>
            <a:spLocks noGrp="1"/>
          </p:cNvSpPr>
          <p:nvPr>
            <p:ph type="ctrTitle"/>
          </p:nvPr>
        </p:nvSpPr>
        <p:spPr/>
        <p:txBody>
          <a:bodyPr>
            <a:normAutofit fontScale="90000"/>
          </a:bodyPr>
          <a:lstStyle/>
          <a:p>
            <a:r>
              <a:rPr lang="en-US" dirty="0"/>
              <a:t>Lesson 4</a:t>
            </a:r>
            <a:br>
              <a:rPr lang="en-US" dirty="0"/>
            </a:br>
            <a:r>
              <a:rPr lang="en-US" dirty="0"/>
              <a:t>Pulling a Rabbit Out of the Hat</a:t>
            </a:r>
          </a:p>
        </p:txBody>
      </p:sp>
      <p:sp>
        <p:nvSpPr>
          <p:cNvPr id="3" name="Subtitle 2">
            <a:extLst>
              <a:ext uri="{FF2B5EF4-FFF2-40B4-BE49-F238E27FC236}">
                <a16:creationId xmlns:a16="http://schemas.microsoft.com/office/drawing/2014/main" id="{8FEEB953-8103-3049-9BBB-53EAAF916E26}"/>
              </a:ext>
            </a:extLst>
          </p:cNvPr>
          <p:cNvSpPr>
            <a:spLocks noGrp="1"/>
          </p:cNvSpPr>
          <p:nvPr>
            <p:ph type="subTitle" idx="1"/>
          </p:nvPr>
        </p:nvSpPr>
        <p:spPr/>
        <p:txBody>
          <a:bodyPr/>
          <a:lstStyle/>
          <a:p>
            <a:r>
              <a:rPr lang="en-US" dirty="0"/>
              <a:t>Functions and Their Inverses</a:t>
            </a:r>
          </a:p>
        </p:txBody>
      </p:sp>
    </p:spTree>
    <p:extLst>
      <p:ext uri="{BB962C8B-B14F-4D97-AF65-F5344CB8AC3E}">
        <p14:creationId xmlns:p14="http://schemas.microsoft.com/office/powerpoint/2010/main" val="977645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0766B6-7C74-7F42-92F4-9A4C3B8E8238}"/>
              </a:ext>
            </a:extLst>
          </p:cNvPr>
          <p:cNvSpPr>
            <a:spLocks noGrp="1"/>
          </p:cNvSpPr>
          <p:nvPr>
            <p:ph idx="1"/>
          </p:nvPr>
        </p:nvSpPr>
        <p:spPr/>
        <p:txBody>
          <a:bodyPr/>
          <a:lstStyle/>
          <a:p>
            <a:pPr marL="0" indent="0">
              <a:buNone/>
            </a:pPr>
            <a:r>
              <a:rPr lang="en-US" dirty="0"/>
              <a:t>8. Complete: </a:t>
            </a:r>
          </a:p>
        </p:txBody>
      </p:sp>
      <p:sp>
        <p:nvSpPr>
          <p:cNvPr id="3" name="Footer Placeholder 2">
            <a:extLst>
              <a:ext uri="{FF2B5EF4-FFF2-40B4-BE49-F238E27FC236}">
                <a16:creationId xmlns:a16="http://schemas.microsoft.com/office/drawing/2014/main" id="{4EC8C2C0-C761-164A-9E93-8BDF715A7775}"/>
              </a:ext>
            </a:extLst>
          </p:cNvPr>
          <p:cNvSpPr>
            <a:spLocks noGrp="1"/>
          </p:cNvSpPr>
          <p:nvPr>
            <p:ph type="ftr" sz="quarter" idx="11"/>
          </p:nvPr>
        </p:nvSpPr>
        <p:spPr/>
        <p:txBody>
          <a:bodyPr/>
          <a:lstStyle/>
          <a:p>
            <a:r>
              <a:rPr lang="en-US" dirty="0"/>
              <a:t>Unit 1 ● Lesson 4</a:t>
            </a:r>
          </a:p>
        </p:txBody>
      </p:sp>
      <p:sp>
        <p:nvSpPr>
          <p:cNvPr id="4" name="Title 3">
            <a:extLst>
              <a:ext uri="{FF2B5EF4-FFF2-40B4-BE49-F238E27FC236}">
                <a16:creationId xmlns:a16="http://schemas.microsoft.com/office/drawing/2014/main" id="{8CEE6193-4CDA-E44F-AE27-5D054A693B6F}"/>
              </a:ext>
            </a:extLst>
          </p:cNvPr>
          <p:cNvSpPr>
            <a:spLocks noGrp="1"/>
          </p:cNvSpPr>
          <p:nvPr>
            <p:ph type="title"/>
          </p:nvPr>
        </p:nvSpPr>
        <p:spPr/>
        <p:txBody>
          <a:bodyPr/>
          <a:lstStyle/>
          <a:p>
            <a:r>
              <a:rPr lang="en-US" dirty="0"/>
              <a:t>Pulling a Rabbit Out of the Hat</a:t>
            </a:r>
          </a:p>
        </p:txBody>
      </p:sp>
      <p:pic>
        <p:nvPicPr>
          <p:cNvPr id="5" name="Picture">
            <a:extLst>
              <a:ext uri="{FF2B5EF4-FFF2-40B4-BE49-F238E27FC236}">
                <a16:creationId xmlns:a16="http://schemas.microsoft.com/office/drawing/2014/main" id="{E23FBA88-8B7A-8149-868C-08304A563F22}"/>
              </a:ext>
            </a:extLst>
          </p:cNvPr>
          <p:cNvPicPr/>
          <p:nvPr/>
        </p:nvPicPr>
        <p:blipFill>
          <a:blip r:embed="rId3"/>
          <a:stretch>
            <a:fillRect/>
          </a:stretch>
        </p:blipFill>
        <p:spPr bwMode="auto">
          <a:xfrm>
            <a:off x="2115014" y="2260396"/>
            <a:ext cx="7961971" cy="3618286"/>
          </a:xfrm>
          <a:prstGeom prst="rect">
            <a:avLst/>
          </a:prstGeom>
          <a:noFill/>
          <a:ln w="9525">
            <a:noFill/>
            <a:headEnd/>
            <a:tailEnd/>
          </a:ln>
        </p:spPr>
      </p:pic>
    </p:spTree>
    <p:extLst>
      <p:ext uri="{BB962C8B-B14F-4D97-AF65-F5344CB8AC3E}">
        <p14:creationId xmlns:p14="http://schemas.microsoft.com/office/powerpoint/2010/main" val="4030730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0AB53-C526-AD47-BB2D-7DC5DB96D46B}"/>
              </a:ext>
            </a:extLst>
          </p:cNvPr>
          <p:cNvSpPr>
            <a:spLocks noGrp="1"/>
          </p:cNvSpPr>
          <p:nvPr>
            <p:ph idx="1"/>
          </p:nvPr>
        </p:nvSpPr>
        <p:spPr/>
        <p:txBody>
          <a:bodyPr/>
          <a:lstStyle/>
          <a:p>
            <a:pPr marL="0" indent="0">
              <a:buNone/>
            </a:pPr>
            <a:r>
              <a:rPr lang="en-US" dirty="0"/>
              <a:t>The task began with a magic number trick. Impress your friends by writing your own magic number trick that includes as many operations as you can. Write the trick in words, and then use symbols to show why it works algebraically.</a:t>
            </a:r>
          </a:p>
          <a:p>
            <a:pPr marL="0" indent="0">
              <a:buNone/>
            </a:pPr>
            <a:endParaRPr lang="en-US" dirty="0"/>
          </a:p>
        </p:txBody>
      </p:sp>
      <p:sp>
        <p:nvSpPr>
          <p:cNvPr id="3" name="Footer Placeholder 2">
            <a:extLst>
              <a:ext uri="{FF2B5EF4-FFF2-40B4-BE49-F238E27FC236}">
                <a16:creationId xmlns:a16="http://schemas.microsoft.com/office/drawing/2014/main" id="{9111FD02-CB25-F146-BFFA-BE75A84BA864}"/>
              </a:ext>
            </a:extLst>
          </p:cNvPr>
          <p:cNvSpPr>
            <a:spLocks noGrp="1"/>
          </p:cNvSpPr>
          <p:nvPr>
            <p:ph type="ftr" sz="quarter" idx="11"/>
          </p:nvPr>
        </p:nvSpPr>
        <p:spPr/>
        <p:txBody>
          <a:bodyPr/>
          <a:lstStyle/>
          <a:p>
            <a:r>
              <a:rPr lang="en-US" dirty="0"/>
              <a:t>Unit 1 ● Lesson 4</a:t>
            </a:r>
          </a:p>
        </p:txBody>
      </p:sp>
    </p:spTree>
    <p:extLst>
      <p:ext uri="{BB962C8B-B14F-4D97-AF65-F5344CB8AC3E}">
        <p14:creationId xmlns:p14="http://schemas.microsoft.com/office/powerpoint/2010/main" val="367590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70CCE-AB27-F245-A108-DEECFA286D02}"/>
              </a:ext>
            </a:extLst>
          </p:cNvPr>
          <p:cNvSpPr>
            <a:spLocks noGrp="1"/>
          </p:cNvSpPr>
          <p:nvPr>
            <p:ph idx="1"/>
          </p:nvPr>
        </p:nvSpPr>
        <p:spPr/>
        <p:txBody>
          <a:bodyPr/>
          <a:lstStyle/>
          <a:p>
            <a:pPr marL="0" indent="0">
              <a:buNone/>
            </a:pPr>
            <a:r>
              <a:rPr lang="en-US" b="1" dirty="0"/>
              <a:t>The definition of inverse functions:</a:t>
            </a:r>
            <a:endParaRPr lang="en-US" dirty="0"/>
          </a:p>
          <a:p>
            <a:pPr marL="0" indent="0">
              <a:buNone/>
            </a:pPr>
            <a:endParaRPr lang="en-US" dirty="0"/>
          </a:p>
        </p:txBody>
      </p:sp>
      <p:sp>
        <p:nvSpPr>
          <p:cNvPr id="3" name="Footer Placeholder 2">
            <a:extLst>
              <a:ext uri="{FF2B5EF4-FFF2-40B4-BE49-F238E27FC236}">
                <a16:creationId xmlns:a16="http://schemas.microsoft.com/office/drawing/2014/main" id="{DB49FF58-7B94-0546-B12C-F7EFEEDDE2C0}"/>
              </a:ext>
            </a:extLst>
          </p:cNvPr>
          <p:cNvSpPr>
            <a:spLocks noGrp="1"/>
          </p:cNvSpPr>
          <p:nvPr>
            <p:ph type="ftr" sz="quarter" idx="11"/>
          </p:nvPr>
        </p:nvSpPr>
        <p:spPr/>
        <p:txBody>
          <a:bodyPr/>
          <a:lstStyle/>
          <a:p>
            <a:r>
              <a:rPr lang="en-US" dirty="0"/>
              <a:t>Unit 1 ● Lesson 4</a:t>
            </a:r>
          </a:p>
        </p:txBody>
      </p:sp>
    </p:spTree>
    <p:extLst>
      <p:ext uri="{BB962C8B-B14F-4D97-AF65-F5344CB8AC3E}">
        <p14:creationId xmlns:p14="http://schemas.microsoft.com/office/powerpoint/2010/main" val="1682262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DFE28FB-A0F5-5946-A26D-AD2BC64E2EC1}"/>
                  </a:ext>
                </a:extLst>
              </p:cNvPr>
              <p:cNvSpPr>
                <a:spLocks noGrp="1"/>
              </p:cNvSpPr>
              <p:nvPr>
                <p:ph idx="1"/>
              </p:nvPr>
            </p:nvSpPr>
            <p:spPr/>
            <p:txBody>
              <a:bodyPr/>
              <a:lstStyle/>
              <a:p>
                <a:pPr marL="0" indent="0">
                  <a:buNone/>
                </a:pPr>
                <a:r>
                  <a:rPr lang="en-US" dirty="0"/>
                  <a:t>Find the inverses of each function:</a:t>
                </a:r>
              </a:p>
              <a:p>
                <a:pPr marL="514350" indent="-514350">
                  <a:buFont typeface="+mj-lt"/>
                  <a:buAutoNum type="alphaLcPeriod"/>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r>
                      <a:rPr lang="en-US" b="0" i="1" smtClean="0">
                        <a:latin typeface="Cambria Math" panose="02040503050406030204" pitchFamily="18" charset="0"/>
                      </a:rPr>
                      <m:t>𝑥</m:t>
                    </m:r>
                    <m:r>
                      <a:rPr lang="en-US" b="0" i="1" smtClean="0">
                        <a:latin typeface="Cambria Math" panose="02040503050406030204" pitchFamily="18" charset="0"/>
                      </a:rPr>
                      <m:t>−7</m:t>
                    </m:r>
                  </m:oMath>
                </a14:m>
                <a:endParaRPr lang="en-US" b="0" dirty="0"/>
              </a:p>
              <a:p>
                <a:pPr marL="514350" indent="-514350">
                  <a:buFont typeface="+mj-lt"/>
                  <a:buAutoNum type="alphaLcPeriod"/>
                </a:pPr>
                <a:endParaRPr lang="en-US" b="0" dirty="0"/>
              </a:p>
              <a:p>
                <a:pPr marL="514350" indent="-514350">
                  <a:buFont typeface="+mj-lt"/>
                  <a:buAutoNum type="alphaLcPeriod"/>
                </a:pP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−1)</m:t>
                        </m:r>
                      </m:e>
                      <m:sup>
                        <m:r>
                          <a:rPr lang="en-US" b="0" i="1" smtClean="0">
                            <a:latin typeface="Cambria Math" panose="02040503050406030204" pitchFamily="18" charset="0"/>
                          </a:rPr>
                          <m:t>2</m:t>
                        </m:r>
                      </m:sup>
                    </m:sSup>
                    <m:r>
                      <a:rPr lang="en-US" b="0" i="1" smtClean="0">
                        <a:latin typeface="Cambria Math" panose="02040503050406030204" pitchFamily="18" charset="0"/>
                      </a:rPr>
                      <m:t>+3</m:t>
                    </m:r>
                  </m:oMath>
                </a14:m>
                <a:endParaRPr lang="en-US" dirty="0"/>
              </a:p>
              <a:p>
                <a:pPr marL="514350" indent="-514350">
                  <a:buFont typeface="+mj-lt"/>
                  <a:buAutoNum type="alphaLcPeriod"/>
                </a:pPr>
                <a:endParaRPr lang="en-US" dirty="0"/>
              </a:p>
              <a:p>
                <a:pPr marL="514350" indent="-514350">
                  <a:buFont typeface="+mj-lt"/>
                  <a:buAutoNum type="alphaLcPeriod"/>
                </a:pP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𝑥</m:t>
                        </m:r>
                      </m:sup>
                    </m:sSup>
                  </m:oMath>
                </a14:m>
                <a:endParaRPr lang="en-US" dirty="0"/>
              </a:p>
            </p:txBody>
          </p:sp>
        </mc:Choice>
        <mc:Fallback xmlns="">
          <p:sp>
            <p:nvSpPr>
              <p:cNvPr id="2" name="Content Placeholder 1">
                <a:extLst>
                  <a:ext uri="{FF2B5EF4-FFF2-40B4-BE49-F238E27FC236}">
                    <a16:creationId xmlns:a16="http://schemas.microsoft.com/office/drawing/2014/main" id="{7DFE28FB-A0F5-5946-A26D-AD2BC64E2EC1}"/>
                  </a:ext>
                </a:extLst>
              </p:cNvPr>
              <p:cNvSpPr>
                <a:spLocks noGrp="1" noRot="1" noChangeAspect="1" noMove="1" noResize="1" noEditPoints="1" noAdjustHandles="1" noChangeArrowheads="1" noChangeShapeType="1" noTextEdit="1"/>
              </p:cNvSpPr>
              <p:nvPr>
                <p:ph idx="1"/>
              </p:nvPr>
            </p:nvSpPr>
            <p:spPr>
              <a:blipFill>
                <a:blip r:embed="rId3"/>
                <a:stretch>
                  <a:fillRect l="-1269" t="-2597"/>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B651EB98-3697-1943-8EA8-671A1670C2AA}"/>
              </a:ext>
            </a:extLst>
          </p:cNvPr>
          <p:cNvSpPr>
            <a:spLocks noGrp="1"/>
          </p:cNvSpPr>
          <p:nvPr>
            <p:ph type="ftr" sz="quarter" idx="11"/>
          </p:nvPr>
        </p:nvSpPr>
        <p:spPr/>
        <p:txBody>
          <a:bodyPr/>
          <a:lstStyle/>
          <a:p>
            <a:r>
              <a:rPr lang="en-US" dirty="0"/>
              <a:t>Unit 1 ● Lesson 4</a:t>
            </a:r>
          </a:p>
        </p:txBody>
      </p:sp>
    </p:spTree>
    <p:extLst>
      <p:ext uri="{BB962C8B-B14F-4D97-AF65-F5344CB8AC3E}">
        <p14:creationId xmlns:p14="http://schemas.microsoft.com/office/powerpoint/2010/main" val="3188393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E6DD655-9A7E-5E4C-BA91-EE9719F8F0A2}"/>
                  </a:ext>
                </a:extLst>
              </p:cNvPr>
              <p:cNvSpPr>
                <a:spLocks noGrp="1"/>
              </p:cNvSpPr>
              <p:nvPr>
                <p:ph idx="1"/>
              </p:nvPr>
            </p:nvSpPr>
            <p:spPr/>
            <p:txBody>
              <a:bodyPr/>
              <a:lstStyle/>
              <a:p>
                <a:pPr marL="0" lvl="0" indent="0">
                  <a:buNone/>
                </a:pPr>
                <a:r>
                  <a:rPr lang="en-US" dirty="0"/>
                  <a:t>1. Write an equivalent expression 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7</m:t>
                        </m:r>
                      </m:e>
                      <m:sup>
                        <m:r>
                          <a:rPr lang="en-US" i="1">
                            <a:latin typeface="Cambria Math" panose="02040503050406030204" pitchFamily="18" charset="0"/>
                          </a:rPr>
                          <m:t>−9</m:t>
                        </m:r>
                      </m:sup>
                    </m:sSup>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7</m:t>
                        </m:r>
                      </m:e>
                      <m:sup>
                        <m:r>
                          <a:rPr lang="en-US" i="1">
                            <a:latin typeface="Cambria Math" panose="02040503050406030204" pitchFamily="18" charset="0"/>
                          </a:rPr>
                          <m:t>4</m:t>
                        </m:r>
                      </m:sup>
                    </m:sSup>
                  </m:oMath>
                </a14:m>
                <a:r>
                  <a:rPr lang="en-US" dirty="0"/>
                  <a:t>. Leave your answer in exponential form with only positive exponents.</a:t>
                </a:r>
                <a:br>
                  <a:rPr lang="en-US" dirty="0"/>
                </a:br>
                <a:br>
                  <a:rPr lang="en-US" dirty="0"/>
                </a:br>
                <a:endParaRPr lang="en-US" dirty="0"/>
              </a:p>
              <a:p>
                <a:pPr marL="0" lvl="0" indent="0">
                  <a:buNone/>
                </a:pPr>
                <a:r>
                  <a:rPr lang="en-US" dirty="0"/>
                  <a:t>2.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d>
                          <m:dPr>
                            <m:ctrlPr>
                              <a:rPr lang="en-US" i="1">
                                <a:latin typeface="Cambria Math" panose="02040503050406030204" pitchFamily="18" charset="0"/>
                              </a:rPr>
                            </m:ctrlPr>
                          </m:dPr>
                          <m:e>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3</m:t>
                            </m:r>
                          </m:e>
                        </m:d>
                      </m:num>
                      <m:den>
                        <m:r>
                          <a:rPr lang="en-US" i="1">
                            <a:latin typeface="Cambria Math" panose="02040503050406030204" pitchFamily="18" charset="0"/>
                          </a:rPr>
                          <m:t>6</m:t>
                        </m:r>
                      </m:den>
                    </m:f>
                  </m:oMath>
                </a14:m>
                <a:r>
                  <a:rPr lang="en-US" dirty="0"/>
                  <a:t> and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6</m:t>
                        </m:r>
                        <m:r>
                          <a:rPr lang="en-US" i="1">
                            <a:latin typeface="Cambria Math" panose="02040503050406030204" pitchFamily="18" charset="0"/>
                          </a:rPr>
                          <m:t>𝑥</m:t>
                        </m:r>
                      </m:num>
                      <m:den>
                        <m:r>
                          <a:rPr lang="en-US" i="1">
                            <a:latin typeface="Cambria Math" panose="02040503050406030204" pitchFamily="18" charset="0"/>
                          </a:rPr>
                          <m:t>−2</m:t>
                        </m:r>
                      </m:den>
                    </m:f>
                    <m:r>
                      <a:rPr lang="en-US" i="1">
                        <a:latin typeface="Cambria Math" panose="02040503050406030204" pitchFamily="18" charset="0"/>
                      </a:rPr>
                      <m:t>−3</m:t>
                    </m:r>
                  </m:oMath>
                </a14:m>
                <a:endParaRPr lang="en-US" dirty="0"/>
              </a:p>
              <a:p>
                <a:pPr marL="0" lvl="0" indent="0">
                  <a:buNone/>
                </a:pPr>
                <a:r>
                  <a:rPr lang="en-US" dirty="0"/>
                  <a:t>Calculate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e>
                    </m:d>
                  </m:oMath>
                </a14:m>
                <a:r>
                  <a:rPr lang="en-US" dirty="0"/>
                  <a:t> and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e>
                    </m:d>
                  </m:oMath>
                </a14:m>
                <a:r>
                  <a:rPr lang="en-US" dirty="0"/>
                  <a:t>.</a:t>
                </a:r>
              </a:p>
              <a:p>
                <a:endParaRPr lang="en-US" dirty="0"/>
              </a:p>
            </p:txBody>
          </p:sp>
        </mc:Choice>
        <mc:Fallback xmlns="">
          <p:sp>
            <p:nvSpPr>
              <p:cNvPr id="2" name="Content Placeholder 1">
                <a:extLst>
                  <a:ext uri="{FF2B5EF4-FFF2-40B4-BE49-F238E27FC236}">
                    <a16:creationId xmlns:a16="http://schemas.microsoft.com/office/drawing/2014/main" id="{4E6DD655-9A7E-5E4C-BA91-EE9719F8F0A2}"/>
                  </a:ext>
                </a:extLst>
              </p:cNvPr>
              <p:cNvSpPr>
                <a:spLocks noGrp="1" noRot="1" noChangeAspect="1" noMove="1" noResize="1" noEditPoints="1" noAdjustHandles="1" noChangeArrowheads="1" noChangeShapeType="1" noTextEdit="1"/>
              </p:cNvSpPr>
              <p:nvPr>
                <p:ph idx="1"/>
              </p:nvPr>
            </p:nvSpPr>
            <p:spPr>
              <a:blipFill>
                <a:blip r:embed="rId2"/>
                <a:stretch>
                  <a:fillRect l="-1124" t="-267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8FECB05-52DD-0643-9A53-A7CE11DB9EE3}"/>
              </a:ext>
            </a:extLst>
          </p:cNvPr>
          <p:cNvSpPr>
            <a:spLocks noGrp="1"/>
          </p:cNvSpPr>
          <p:nvPr>
            <p:ph type="ftr" sz="quarter" idx="11"/>
          </p:nvPr>
        </p:nvSpPr>
        <p:spPr/>
        <p:txBody>
          <a:bodyPr/>
          <a:lstStyle/>
          <a:p>
            <a:r>
              <a:rPr lang="en-US" dirty="0"/>
              <a:t>Unit 1 ● Lesson 4</a:t>
            </a:r>
          </a:p>
        </p:txBody>
      </p:sp>
    </p:spTree>
    <p:extLst>
      <p:ext uri="{BB962C8B-B14F-4D97-AF65-F5344CB8AC3E}">
        <p14:creationId xmlns:p14="http://schemas.microsoft.com/office/powerpoint/2010/main" val="346033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D7C201F-3843-A04A-A76D-606B999F8435}"/>
                  </a:ext>
                </a:extLst>
              </p:cNvPr>
              <p:cNvSpPr>
                <a:spLocks noGrp="1"/>
              </p:cNvSpPr>
              <p:nvPr>
                <p:ph idx="1"/>
              </p:nvPr>
            </p:nvSpPr>
            <p:spPr/>
            <p:txBody>
              <a:bodyPr/>
              <a:lstStyle/>
              <a:p>
                <a:pPr marL="0" indent="0">
                  <a:buNone/>
                </a:pPr>
                <a:r>
                  <a:rPr lang="en-US" dirty="0"/>
                  <a:t>Fill in the blanks with words, numbers, or algebraic expressions that make the statement true.</a:t>
                </a:r>
              </a:p>
              <a:p>
                <a:pPr marL="0" indent="0">
                  <a:buNone/>
                </a:pPr>
                <a:endParaRPr lang="en-US" dirty="0"/>
              </a:p>
              <a:p>
                <a:pPr marL="0" indent="0">
                  <a:buNone/>
                </a:pPr>
                <a:r>
                  <a:rPr lang="en-US" dirty="0"/>
                  <a:t>If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limLow>
                          <m:limLowPr>
                            <m:ctrlPr>
                              <a:rPr lang="en-US" i="1">
                                <a:latin typeface="Cambria Math" panose="02040503050406030204" pitchFamily="18" charset="0"/>
                              </a:rPr>
                            </m:ctrlPr>
                          </m:limLowPr>
                          <m:e>
                            <m:r>
                              <a:rPr lang="en-US" i="1">
                                <a:latin typeface="Cambria Math" panose="02040503050406030204" pitchFamily="18" charset="0"/>
                              </a:rPr>
                              <m:t>  </m:t>
                            </m:r>
                          </m:e>
                          <m:lim>
                            <m:r>
                              <a:rPr lang="en-US">
                                <a:latin typeface="Cambria Math" panose="02040503050406030204" pitchFamily="18" charset="0"/>
                              </a:rPr>
                              <m:t>―</m:t>
                            </m:r>
                          </m:lim>
                        </m:limLow>
                      </m:e>
                    </m:d>
                    <m:r>
                      <a:rPr lang="en-US">
                        <a:latin typeface="Cambria Math" panose="02040503050406030204" pitchFamily="18" charset="0"/>
                      </a:rPr>
                      <m:t>=</m:t>
                    </m:r>
                    <m:limLow>
                      <m:limLowPr>
                        <m:ctrlPr>
                          <a:rPr lang="en-US" i="1">
                            <a:latin typeface="Cambria Math" panose="02040503050406030204" pitchFamily="18" charset="0"/>
                          </a:rPr>
                        </m:ctrlPr>
                      </m:limLowPr>
                      <m:e>
                        <m:r>
                          <a:rPr lang="en-US" i="1">
                            <a:latin typeface="Cambria Math" panose="02040503050406030204" pitchFamily="18" charset="0"/>
                          </a:rPr>
                          <m:t>  </m:t>
                        </m:r>
                      </m:e>
                      <m:lim>
                        <m:r>
                          <a:rPr lang="en-US">
                            <a:latin typeface="Cambria Math" panose="02040503050406030204" pitchFamily="18" charset="0"/>
                          </a:rPr>
                          <m:t>―</m:t>
                        </m:r>
                      </m:lim>
                    </m:limLow>
                  </m:oMath>
                </a14:m>
                <a:r>
                  <a:rPr lang="en-US" dirty="0"/>
                  <a:t>, then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−1</m:t>
                        </m:r>
                      </m:sup>
                    </m:sSup>
                    <m:d>
                      <m:dPr>
                        <m:ctrlPr>
                          <a:rPr lang="en-US" i="1">
                            <a:latin typeface="Cambria Math" panose="02040503050406030204" pitchFamily="18" charset="0"/>
                          </a:rPr>
                        </m:ctrlPr>
                      </m:dPr>
                      <m:e>
                        <m:limLow>
                          <m:limLowPr>
                            <m:ctrlPr>
                              <a:rPr lang="en-US" i="1">
                                <a:latin typeface="Cambria Math" panose="02040503050406030204" pitchFamily="18" charset="0"/>
                              </a:rPr>
                            </m:ctrlPr>
                          </m:limLowPr>
                          <m:e>
                            <m:r>
                              <a:rPr lang="en-US" i="1">
                                <a:latin typeface="Cambria Math" panose="02040503050406030204" pitchFamily="18" charset="0"/>
                              </a:rPr>
                              <m:t>  </m:t>
                            </m:r>
                          </m:e>
                          <m:lim>
                            <m:r>
                              <a:rPr lang="en-US">
                                <a:latin typeface="Cambria Math" panose="02040503050406030204" pitchFamily="18" charset="0"/>
                              </a:rPr>
                              <m:t>―</m:t>
                            </m:r>
                          </m:lim>
                        </m:limLow>
                      </m:e>
                    </m:d>
                    <m:r>
                      <a:rPr lang="en-US">
                        <a:latin typeface="Cambria Math" panose="02040503050406030204" pitchFamily="18" charset="0"/>
                      </a:rPr>
                      <m:t>=</m:t>
                    </m:r>
                    <m:limLow>
                      <m:limLowPr>
                        <m:ctrlPr>
                          <a:rPr lang="en-US" i="1">
                            <a:latin typeface="Cambria Math" panose="02040503050406030204" pitchFamily="18" charset="0"/>
                          </a:rPr>
                        </m:ctrlPr>
                      </m:limLowPr>
                      <m:e>
                        <m:r>
                          <a:rPr lang="en-US" i="1">
                            <a:latin typeface="Cambria Math" panose="02040503050406030204" pitchFamily="18" charset="0"/>
                          </a:rPr>
                          <m:t>  </m:t>
                        </m:r>
                      </m:e>
                      <m:lim>
                        <m:r>
                          <a:rPr lang="en-US">
                            <a:latin typeface="Cambria Math" panose="02040503050406030204" pitchFamily="18" charset="0"/>
                          </a:rPr>
                          <m:t>―</m:t>
                        </m:r>
                      </m:lim>
                    </m:limLow>
                  </m:oMath>
                </a14:m>
                <a:r>
                  <a:rPr lang="en-US" dirty="0"/>
                  <a:t>.</a:t>
                </a:r>
              </a:p>
              <a:p>
                <a:pPr marL="0" indent="0">
                  <a:buNone/>
                </a:pPr>
                <a:endParaRPr lang="en-US" dirty="0"/>
              </a:p>
              <a:p>
                <a:pPr marL="0" indent="0">
                  <a:buNone/>
                </a:pPr>
                <a:r>
                  <a:rPr lang="en-US" dirty="0"/>
                  <a:t>Explain why your statement is true.</a:t>
                </a:r>
              </a:p>
              <a:p>
                <a:pPr marL="0" indent="0">
                  <a:buNone/>
                </a:pPr>
                <a:br>
                  <a:rPr lang="en-US" dirty="0"/>
                </a:br>
                <a:endParaRPr lang="en-US" dirty="0"/>
              </a:p>
            </p:txBody>
          </p:sp>
        </mc:Choice>
        <mc:Fallback xmlns="">
          <p:sp>
            <p:nvSpPr>
              <p:cNvPr id="2" name="Content Placeholder 1">
                <a:extLst>
                  <a:ext uri="{FF2B5EF4-FFF2-40B4-BE49-F238E27FC236}">
                    <a16:creationId xmlns:a16="http://schemas.microsoft.com/office/drawing/2014/main" id="{9D7C201F-3843-A04A-A76D-606B999F8435}"/>
                  </a:ext>
                </a:extLst>
              </p:cNvPr>
              <p:cNvSpPr>
                <a:spLocks noGrp="1" noRot="1" noChangeAspect="1" noMove="1" noResize="1" noEditPoints="1" noAdjustHandles="1" noChangeArrowheads="1" noChangeShapeType="1" noTextEdit="1"/>
              </p:cNvSpPr>
              <p:nvPr>
                <p:ph idx="1"/>
              </p:nvPr>
            </p:nvSpPr>
            <p:spPr>
              <a:blipFill>
                <a:blip r:embed="rId3"/>
                <a:stretch>
                  <a:fillRect l="-1206" t="-174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B8BAE46-B114-5542-98B7-756DE5B298B3}"/>
              </a:ext>
            </a:extLst>
          </p:cNvPr>
          <p:cNvSpPr>
            <a:spLocks noGrp="1"/>
          </p:cNvSpPr>
          <p:nvPr>
            <p:ph type="ftr" sz="quarter" idx="11"/>
          </p:nvPr>
        </p:nvSpPr>
        <p:spPr/>
        <p:txBody>
          <a:bodyPr/>
          <a:lstStyle/>
          <a:p>
            <a:r>
              <a:rPr lang="en-US" dirty="0"/>
              <a:t>Unit 1 ● Lesson 4</a:t>
            </a:r>
          </a:p>
        </p:txBody>
      </p:sp>
    </p:spTree>
    <p:extLst>
      <p:ext uri="{BB962C8B-B14F-4D97-AF65-F5344CB8AC3E}">
        <p14:creationId xmlns:p14="http://schemas.microsoft.com/office/powerpoint/2010/main" val="982940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E7A83F-D45E-FC4A-A085-87DD687024EA}"/>
              </a:ext>
            </a:extLst>
          </p:cNvPr>
          <p:cNvSpPr>
            <a:spLocks noGrp="1"/>
          </p:cNvSpPr>
          <p:nvPr>
            <p:ph idx="1"/>
          </p:nvPr>
        </p:nvSpPr>
        <p:spPr>
          <a:xfrm>
            <a:off x="2007455" y="2211911"/>
            <a:ext cx="8177090" cy="2835781"/>
          </a:xfrm>
        </p:spPr>
        <p:txBody>
          <a:bodyPr/>
          <a:lstStyle/>
          <a:p>
            <a:r>
              <a:rPr lang="en-US" dirty="0"/>
              <a:t>Understand the input-output relationship between a function and its inverse.</a:t>
            </a:r>
          </a:p>
          <a:p>
            <a:endParaRPr lang="en-US" dirty="0"/>
          </a:p>
          <a:p>
            <a:r>
              <a:rPr lang="en-US" dirty="0"/>
              <a:t>Find the inverse of a function.</a:t>
            </a:r>
          </a:p>
          <a:p>
            <a:endParaRPr lang="en-US" dirty="0"/>
          </a:p>
        </p:txBody>
      </p:sp>
      <p:sp>
        <p:nvSpPr>
          <p:cNvPr id="3" name="Footer Placeholder 2">
            <a:extLst>
              <a:ext uri="{FF2B5EF4-FFF2-40B4-BE49-F238E27FC236}">
                <a16:creationId xmlns:a16="http://schemas.microsoft.com/office/drawing/2014/main" id="{527AAF81-AE58-874A-B94B-1A44EF865AC6}"/>
              </a:ext>
            </a:extLst>
          </p:cNvPr>
          <p:cNvSpPr>
            <a:spLocks noGrp="1"/>
          </p:cNvSpPr>
          <p:nvPr>
            <p:ph type="ftr" sz="quarter" idx="11"/>
          </p:nvPr>
        </p:nvSpPr>
        <p:spPr/>
        <p:txBody>
          <a:bodyPr/>
          <a:lstStyle/>
          <a:p>
            <a:r>
              <a:rPr lang="en-US" dirty="0"/>
              <a:t>Unit 1 ● Lesson 4</a:t>
            </a:r>
          </a:p>
        </p:txBody>
      </p:sp>
    </p:spTree>
    <p:extLst>
      <p:ext uri="{BB962C8B-B14F-4D97-AF65-F5344CB8AC3E}">
        <p14:creationId xmlns:p14="http://schemas.microsoft.com/office/powerpoint/2010/main" val="4007322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4AB90B6-8E9B-2646-A6BA-D52D40534313}"/>
                  </a:ext>
                </a:extLst>
              </p:cNvPr>
              <p:cNvSpPr>
                <a:spLocks noGrp="1"/>
              </p:cNvSpPr>
              <p:nvPr>
                <p:ph idx="1"/>
              </p:nvPr>
            </p:nvSpPr>
            <p:spPr/>
            <p:txBody>
              <a:bodyPr/>
              <a:lstStyle/>
              <a:p>
                <a:pPr marL="0" indent="0">
                  <a:buNone/>
                </a:pPr>
                <a:r>
                  <a:rPr lang="en-US" dirty="0"/>
                  <a:t>I have a magic trick for you:</a:t>
                </a:r>
              </a:p>
              <a:p>
                <a:pPr lvl="1"/>
                <a:r>
                  <a:rPr lang="en-US" sz="2800" dirty="0"/>
                  <a:t>Pick a number, any number</a:t>
                </a:r>
              </a:p>
              <a:p>
                <a:pPr lvl="1"/>
                <a:r>
                  <a:rPr lang="en-US" sz="2800" dirty="0"/>
                  <a:t>Add </a:t>
                </a:r>
                <a14:m>
                  <m:oMath xmlns:m="http://schemas.openxmlformats.org/officeDocument/2006/math">
                    <m:r>
                      <a:rPr lang="en-US" sz="2800" i="1">
                        <a:latin typeface="Cambria Math" panose="02040503050406030204" pitchFamily="18" charset="0"/>
                      </a:rPr>
                      <m:t>6</m:t>
                    </m:r>
                  </m:oMath>
                </a14:m>
                <a:endParaRPr lang="en-US" sz="2800" dirty="0"/>
              </a:p>
              <a:p>
                <a:pPr lvl="1"/>
                <a:r>
                  <a:rPr lang="en-US" sz="2800" dirty="0"/>
                  <a:t>Multiply the result by </a:t>
                </a:r>
                <a14:m>
                  <m:oMath xmlns:m="http://schemas.openxmlformats.org/officeDocument/2006/math">
                    <m:r>
                      <a:rPr lang="en-US" sz="2800" i="1">
                        <a:latin typeface="Cambria Math" panose="02040503050406030204" pitchFamily="18" charset="0"/>
                      </a:rPr>
                      <m:t>2</m:t>
                    </m:r>
                  </m:oMath>
                </a14:m>
                <a:endParaRPr lang="en-US" sz="2800" dirty="0"/>
              </a:p>
              <a:p>
                <a:pPr lvl="1"/>
                <a:r>
                  <a:rPr lang="en-US" sz="2800" dirty="0"/>
                  <a:t>Subtract </a:t>
                </a:r>
                <a14:m>
                  <m:oMath xmlns:m="http://schemas.openxmlformats.org/officeDocument/2006/math">
                    <m:r>
                      <a:rPr lang="en-US" sz="2800" i="1">
                        <a:latin typeface="Cambria Math" panose="02040503050406030204" pitchFamily="18" charset="0"/>
                      </a:rPr>
                      <m:t>12</m:t>
                    </m:r>
                  </m:oMath>
                </a14:m>
                <a:endParaRPr lang="en-US" sz="2800" dirty="0"/>
              </a:p>
              <a:p>
                <a:pPr lvl="1"/>
                <a:r>
                  <a:rPr lang="en-US" sz="2800" dirty="0"/>
                  <a:t>Divide by </a:t>
                </a:r>
                <a14:m>
                  <m:oMath xmlns:m="http://schemas.openxmlformats.org/officeDocument/2006/math">
                    <m:r>
                      <a:rPr lang="en-US" sz="2800" i="1">
                        <a:latin typeface="Cambria Math" panose="02040503050406030204" pitchFamily="18" charset="0"/>
                      </a:rPr>
                      <m:t>2</m:t>
                    </m:r>
                  </m:oMath>
                </a14:m>
                <a:endParaRPr lang="en-US" sz="2800" dirty="0"/>
              </a:p>
              <a:p>
                <a:endParaRPr lang="en-US" dirty="0"/>
              </a:p>
            </p:txBody>
          </p:sp>
        </mc:Choice>
        <mc:Fallback xmlns="">
          <p:sp>
            <p:nvSpPr>
              <p:cNvPr id="2" name="Content Placeholder 1">
                <a:extLst>
                  <a:ext uri="{FF2B5EF4-FFF2-40B4-BE49-F238E27FC236}">
                    <a16:creationId xmlns:a16="http://schemas.microsoft.com/office/drawing/2014/main" id="{F4AB90B6-8E9B-2646-A6BA-D52D40534313}"/>
                  </a:ext>
                </a:extLst>
              </p:cNvPr>
              <p:cNvSpPr>
                <a:spLocks noGrp="1" noRot="1" noChangeAspect="1" noMove="1" noResize="1" noEditPoints="1" noAdjustHandles="1" noChangeArrowheads="1" noChangeShapeType="1" noTextEdit="1"/>
              </p:cNvSpPr>
              <p:nvPr>
                <p:ph idx="1"/>
              </p:nvPr>
            </p:nvSpPr>
            <p:spPr>
              <a:blipFill>
                <a:blip r:embed="rId3"/>
                <a:stretch>
                  <a:fillRect l="-1206" t="-203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C27BFFD-F41F-D741-A200-54C1AA5F6800}"/>
              </a:ext>
            </a:extLst>
          </p:cNvPr>
          <p:cNvSpPr>
            <a:spLocks noGrp="1"/>
          </p:cNvSpPr>
          <p:nvPr>
            <p:ph type="ftr" sz="quarter" idx="11"/>
          </p:nvPr>
        </p:nvSpPr>
        <p:spPr/>
        <p:txBody>
          <a:bodyPr/>
          <a:lstStyle/>
          <a:p>
            <a:r>
              <a:rPr lang="en-US" dirty="0"/>
              <a:t>Unit 1 ● Lesson 4</a:t>
            </a:r>
          </a:p>
        </p:txBody>
      </p:sp>
      <p:sp>
        <p:nvSpPr>
          <p:cNvPr id="4" name="Title 3">
            <a:extLst>
              <a:ext uri="{FF2B5EF4-FFF2-40B4-BE49-F238E27FC236}">
                <a16:creationId xmlns:a16="http://schemas.microsoft.com/office/drawing/2014/main" id="{AF618015-31CB-A047-8788-2E19F53E63B2}"/>
              </a:ext>
            </a:extLst>
          </p:cNvPr>
          <p:cNvSpPr>
            <a:spLocks noGrp="1"/>
          </p:cNvSpPr>
          <p:nvPr>
            <p:ph type="title"/>
          </p:nvPr>
        </p:nvSpPr>
        <p:spPr/>
        <p:txBody>
          <a:bodyPr>
            <a:normAutofit/>
          </a:bodyPr>
          <a:lstStyle/>
          <a:p>
            <a:r>
              <a:rPr lang="en-US" dirty="0"/>
              <a:t>Pulling a Rabbit Out of the Hat</a:t>
            </a:r>
          </a:p>
        </p:txBody>
      </p:sp>
    </p:spTree>
    <p:extLst>
      <p:ext uri="{BB962C8B-B14F-4D97-AF65-F5344CB8AC3E}">
        <p14:creationId xmlns:p14="http://schemas.microsoft.com/office/powerpoint/2010/main" val="361887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3BD020-D62A-6043-B97D-A63AC973558B}"/>
              </a:ext>
            </a:extLst>
          </p:cNvPr>
          <p:cNvSpPr>
            <a:spLocks noGrp="1"/>
          </p:cNvSpPr>
          <p:nvPr>
            <p:ph idx="1"/>
          </p:nvPr>
        </p:nvSpPr>
        <p:spPr/>
        <p:txBody>
          <a:bodyPr/>
          <a:lstStyle/>
          <a:p>
            <a:pPr marL="0" indent="0">
              <a:buNone/>
            </a:pPr>
            <a:r>
              <a:rPr lang="en-US" dirty="0"/>
              <a:t>People are often mystified by such tricks, but those of us who have studied inverse operations and inverse functions can easily figure out how they work and even create our own number tricks. Let’s get started by figuring out how inverse functions work together.</a:t>
            </a:r>
          </a:p>
          <a:p>
            <a:endParaRPr lang="en-US" dirty="0"/>
          </a:p>
        </p:txBody>
      </p:sp>
      <p:sp>
        <p:nvSpPr>
          <p:cNvPr id="3" name="Footer Placeholder 2">
            <a:extLst>
              <a:ext uri="{FF2B5EF4-FFF2-40B4-BE49-F238E27FC236}">
                <a16:creationId xmlns:a16="http://schemas.microsoft.com/office/drawing/2014/main" id="{5FFC6D57-D6DE-7442-83A8-41D28CC90DEB}"/>
              </a:ext>
            </a:extLst>
          </p:cNvPr>
          <p:cNvSpPr>
            <a:spLocks noGrp="1"/>
          </p:cNvSpPr>
          <p:nvPr>
            <p:ph type="ftr" sz="quarter" idx="11"/>
          </p:nvPr>
        </p:nvSpPr>
        <p:spPr/>
        <p:txBody>
          <a:bodyPr/>
          <a:lstStyle/>
          <a:p>
            <a:r>
              <a:rPr lang="en-US" dirty="0"/>
              <a:t>Unit 1 ● Lesson 4</a:t>
            </a:r>
          </a:p>
        </p:txBody>
      </p:sp>
      <p:sp>
        <p:nvSpPr>
          <p:cNvPr id="4" name="Title 3">
            <a:extLst>
              <a:ext uri="{FF2B5EF4-FFF2-40B4-BE49-F238E27FC236}">
                <a16:creationId xmlns:a16="http://schemas.microsoft.com/office/drawing/2014/main" id="{5228F8AC-1B7D-CF42-922F-2EE36D0DED1E}"/>
              </a:ext>
            </a:extLst>
          </p:cNvPr>
          <p:cNvSpPr>
            <a:spLocks noGrp="1"/>
          </p:cNvSpPr>
          <p:nvPr>
            <p:ph type="title"/>
          </p:nvPr>
        </p:nvSpPr>
        <p:spPr/>
        <p:txBody>
          <a:bodyPr/>
          <a:lstStyle/>
          <a:p>
            <a:r>
              <a:rPr lang="en-US" dirty="0"/>
              <a:t>Pulling a Rabbit Out of the Hat</a:t>
            </a:r>
          </a:p>
        </p:txBody>
      </p:sp>
      <p:pic>
        <p:nvPicPr>
          <p:cNvPr id="5" name="Picture">
            <a:extLst>
              <a:ext uri="{FF2B5EF4-FFF2-40B4-BE49-F238E27FC236}">
                <a16:creationId xmlns:a16="http://schemas.microsoft.com/office/drawing/2014/main" id="{2EAFBA42-59CB-B049-97C9-EC280B72B1B4}"/>
              </a:ext>
            </a:extLst>
          </p:cNvPr>
          <p:cNvPicPr/>
          <p:nvPr/>
        </p:nvPicPr>
        <p:blipFill>
          <a:blip r:embed="rId2"/>
          <a:stretch>
            <a:fillRect/>
          </a:stretch>
        </p:blipFill>
        <p:spPr bwMode="auto">
          <a:xfrm>
            <a:off x="2778047" y="3454548"/>
            <a:ext cx="6432860" cy="2503567"/>
          </a:xfrm>
          <a:prstGeom prst="rect">
            <a:avLst/>
          </a:prstGeom>
          <a:noFill/>
          <a:ln w="9525">
            <a:noFill/>
            <a:headEnd/>
            <a:tailEnd/>
          </a:ln>
        </p:spPr>
      </p:pic>
    </p:spTree>
    <p:extLst>
      <p:ext uri="{BB962C8B-B14F-4D97-AF65-F5344CB8AC3E}">
        <p14:creationId xmlns:p14="http://schemas.microsoft.com/office/powerpoint/2010/main" val="907329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73EFA4-87FE-D147-B01A-D150F446CC11}"/>
              </a:ext>
            </a:extLst>
          </p:cNvPr>
          <p:cNvSpPr>
            <a:spLocks noGrp="1"/>
          </p:cNvSpPr>
          <p:nvPr>
            <p:ph idx="1"/>
          </p:nvPr>
        </p:nvSpPr>
        <p:spPr/>
        <p:txBody>
          <a:bodyPr/>
          <a:lstStyle/>
          <a:p>
            <a:pPr marL="0" indent="0">
              <a:buNone/>
            </a:pPr>
            <a:r>
              <a:rPr lang="en-US" dirty="0"/>
              <a:t>Independently, begin working on problem 1 and 2. </a:t>
            </a:r>
          </a:p>
        </p:txBody>
      </p:sp>
      <p:sp>
        <p:nvSpPr>
          <p:cNvPr id="3" name="Footer Placeholder 2">
            <a:extLst>
              <a:ext uri="{FF2B5EF4-FFF2-40B4-BE49-F238E27FC236}">
                <a16:creationId xmlns:a16="http://schemas.microsoft.com/office/drawing/2014/main" id="{BB7DC8A5-4AB4-7746-B4BB-AC7F7D045394}"/>
              </a:ext>
            </a:extLst>
          </p:cNvPr>
          <p:cNvSpPr>
            <a:spLocks noGrp="1"/>
          </p:cNvSpPr>
          <p:nvPr>
            <p:ph type="ftr" sz="quarter" idx="11"/>
          </p:nvPr>
        </p:nvSpPr>
        <p:spPr/>
        <p:txBody>
          <a:bodyPr/>
          <a:lstStyle/>
          <a:p>
            <a:r>
              <a:rPr lang="en-US" dirty="0"/>
              <a:t>Unit 1 ● Lesson 4</a:t>
            </a:r>
          </a:p>
        </p:txBody>
      </p:sp>
      <p:sp>
        <p:nvSpPr>
          <p:cNvPr id="4" name="Title 3">
            <a:extLst>
              <a:ext uri="{FF2B5EF4-FFF2-40B4-BE49-F238E27FC236}">
                <a16:creationId xmlns:a16="http://schemas.microsoft.com/office/drawing/2014/main" id="{04EF1780-B959-DD48-9D7A-AECCA22D382B}"/>
              </a:ext>
            </a:extLst>
          </p:cNvPr>
          <p:cNvSpPr>
            <a:spLocks noGrp="1"/>
          </p:cNvSpPr>
          <p:nvPr>
            <p:ph type="title"/>
          </p:nvPr>
        </p:nvSpPr>
        <p:spPr/>
        <p:txBody>
          <a:bodyPr/>
          <a:lstStyle/>
          <a:p>
            <a:r>
              <a:rPr lang="en-US" dirty="0"/>
              <a:t>Pulling a Rabbit Out of the Hat</a:t>
            </a:r>
          </a:p>
        </p:txBody>
      </p:sp>
    </p:spTree>
    <p:extLst>
      <p:ext uri="{BB962C8B-B14F-4D97-AF65-F5344CB8AC3E}">
        <p14:creationId xmlns:p14="http://schemas.microsoft.com/office/powerpoint/2010/main" val="549606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4724E1-CAF0-B246-8B85-672212F533FC}"/>
              </a:ext>
            </a:extLst>
          </p:cNvPr>
          <p:cNvSpPr>
            <a:spLocks noGrp="1"/>
          </p:cNvSpPr>
          <p:nvPr>
            <p:ph idx="1"/>
          </p:nvPr>
        </p:nvSpPr>
        <p:spPr/>
        <p:txBody>
          <a:bodyPr/>
          <a:lstStyle/>
          <a:p>
            <a:pPr marL="0" indent="0">
              <a:buNone/>
            </a:pPr>
            <a:r>
              <a:rPr lang="en-US" dirty="0"/>
              <a:t>With a partner, continue working on problems 1-11.  </a:t>
            </a:r>
          </a:p>
        </p:txBody>
      </p:sp>
      <p:sp>
        <p:nvSpPr>
          <p:cNvPr id="3" name="Footer Placeholder 2">
            <a:extLst>
              <a:ext uri="{FF2B5EF4-FFF2-40B4-BE49-F238E27FC236}">
                <a16:creationId xmlns:a16="http://schemas.microsoft.com/office/drawing/2014/main" id="{B6FE9B66-6EFE-7D49-AB39-430A82DE2297}"/>
              </a:ext>
            </a:extLst>
          </p:cNvPr>
          <p:cNvSpPr>
            <a:spLocks noGrp="1"/>
          </p:cNvSpPr>
          <p:nvPr>
            <p:ph type="ftr" sz="quarter" idx="11"/>
          </p:nvPr>
        </p:nvSpPr>
        <p:spPr/>
        <p:txBody>
          <a:bodyPr/>
          <a:lstStyle/>
          <a:p>
            <a:r>
              <a:rPr lang="en-US" dirty="0"/>
              <a:t>Unit 1 ● Lesson 4</a:t>
            </a:r>
          </a:p>
        </p:txBody>
      </p:sp>
      <p:sp>
        <p:nvSpPr>
          <p:cNvPr id="4" name="Title 3">
            <a:extLst>
              <a:ext uri="{FF2B5EF4-FFF2-40B4-BE49-F238E27FC236}">
                <a16:creationId xmlns:a16="http://schemas.microsoft.com/office/drawing/2014/main" id="{FACFA307-4D64-9048-BDC8-988A27B00183}"/>
              </a:ext>
            </a:extLst>
          </p:cNvPr>
          <p:cNvSpPr>
            <a:spLocks noGrp="1"/>
          </p:cNvSpPr>
          <p:nvPr>
            <p:ph type="title"/>
          </p:nvPr>
        </p:nvSpPr>
        <p:spPr/>
        <p:txBody>
          <a:bodyPr/>
          <a:lstStyle/>
          <a:p>
            <a:r>
              <a:rPr lang="en-US" dirty="0"/>
              <a:t>Pulling a Rabbit Out of the Hat</a:t>
            </a:r>
          </a:p>
        </p:txBody>
      </p:sp>
    </p:spTree>
    <p:extLst>
      <p:ext uri="{BB962C8B-B14F-4D97-AF65-F5344CB8AC3E}">
        <p14:creationId xmlns:p14="http://schemas.microsoft.com/office/powerpoint/2010/main" val="137626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6136F2-14D5-F84E-8918-487022C78F74}"/>
              </a:ext>
            </a:extLst>
          </p:cNvPr>
          <p:cNvSpPr>
            <a:spLocks noGrp="1"/>
          </p:cNvSpPr>
          <p:nvPr>
            <p:ph idx="1"/>
          </p:nvPr>
        </p:nvSpPr>
        <p:spPr/>
        <p:txBody>
          <a:bodyPr/>
          <a:lstStyle/>
          <a:p>
            <a:pPr marL="0" indent="0">
              <a:buNone/>
            </a:pPr>
            <a:r>
              <a:rPr lang="en-US" dirty="0"/>
              <a:t>4. Complete:</a:t>
            </a:r>
          </a:p>
          <a:p>
            <a:pPr marL="0" indent="0">
              <a:buNone/>
            </a:pPr>
            <a:endParaRPr lang="en-US" dirty="0"/>
          </a:p>
        </p:txBody>
      </p:sp>
      <p:sp>
        <p:nvSpPr>
          <p:cNvPr id="3" name="Footer Placeholder 2">
            <a:extLst>
              <a:ext uri="{FF2B5EF4-FFF2-40B4-BE49-F238E27FC236}">
                <a16:creationId xmlns:a16="http://schemas.microsoft.com/office/drawing/2014/main" id="{329C30F5-7B03-9942-BC89-6A8C0D2543AE}"/>
              </a:ext>
            </a:extLst>
          </p:cNvPr>
          <p:cNvSpPr>
            <a:spLocks noGrp="1"/>
          </p:cNvSpPr>
          <p:nvPr>
            <p:ph type="ftr" sz="quarter" idx="11"/>
          </p:nvPr>
        </p:nvSpPr>
        <p:spPr/>
        <p:txBody>
          <a:bodyPr/>
          <a:lstStyle/>
          <a:p>
            <a:r>
              <a:rPr lang="en-US" dirty="0"/>
              <a:t>Unit 1 ● Lesson 4</a:t>
            </a:r>
          </a:p>
        </p:txBody>
      </p:sp>
      <p:sp>
        <p:nvSpPr>
          <p:cNvPr id="4" name="Title 3">
            <a:extLst>
              <a:ext uri="{FF2B5EF4-FFF2-40B4-BE49-F238E27FC236}">
                <a16:creationId xmlns:a16="http://schemas.microsoft.com/office/drawing/2014/main" id="{4B37F275-3E2E-0D4D-A763-67E67A471F21}"/>
              </a:ext>
            </a:extLst>
          </p:cNvPr>
          <p:cNvSpPr>
            <a:spLocks noGrp="1"/>
          </p:cNvSpPr>
          <p:nvPr>
            <p:ph type="title"/>
          </p:nvPr>
        </p:nvSpPr>
        <p:spPr/>
        <p:txBody>
          <a:bodyPr/>
          <a:lstStyle/>
          <a:p>
            <a:r>
              <a:rPr lang="en-US" dirty="0"/>
              <a:t>Pulling a Rabbit Out of the Hat</a:t>
            </a:r>
          </a:p>
        </p:txBody>
      </p:sp>
      <p:pic>
        <p:nvPicPr>
          <p:cNvPr id="5" name="Picture">
            <a:extLst>
              <a:ext uri="{FF2B5EF4-FFF2-40B4-BE49-F238E27FC236}">
                <a16:creationId xmlns:a16="http://schemas.microsoft.com/office/drawing/2014/main" id="{CF7212A1-9006-B546-8644-82C63D5B3010}"/>
              </a:ext>
            </a:extLst>
          </p:cNvPr>
          <p:cNvPicPr/>
          <p:nvPr/>
        </p:nvPicPr>
        <p:blipFill>
          <a:blip r:embed="rId3"/>
          <a:stretch>
            <a:fillRect/>
          </a:stretch>
        </p:blipFill>
        <p:spPr bwMode="auto">
          <a:xfrm>
            <a:off x="2488115" y="2207941"/>
            <a:ext cx="7324958" cy="3670741"/>
          </a:xfrm>
          <a:prstGeom prst="rect">
            <a:avLst/>
          </a:prstGeom>
          <a:noFill/>
          <a:ln w="9525">
            <a:noFill/>
            <a:headEnd/>
            <a:tailEnd/>
          </a:ln>
        </p:spPr>
      </p:pic>
    </p:spTree>
    <p:extLst>
      <p:ext uri="{BB962C8B-B14F-4D97-AF65-F5344CB8AC3E}">
        <p14:creationId xmlns:p14="http://schemas.microsoft.com/office/powerpoint/2010/main" val="337617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18F987-988D-3F49-9D47-6B8F2C4152F6}"/>
              </a:ext>
            </a:extLst>
          </p:cNvPr>
          <p:cNvSpPr>
            <a:spLocks noGrp="1"/>
          </p:cNvSpPr>
          <p:nvPr>
            <p:ph idx="1"/>
          </p:nvPr>
        </p:nvSpPr>
        <p:spPr/>
        <p:txBody>
          <a:bodyPr/>
          <a:lstStyle/>
          <a:p>
            <a:pPr marL="0" indent="0">
              <a:buNone/>
            </a:pPr>
            <a:r>
              <a:rPr lang="en-US" dirty="0"/>
              <a:t>6. Complete:</a:t>
            </a:r>
          </a:p>
          <a:p>
            <a:pPr marL="0" indent="0">
              <a:buNone/>
            </a:pPr>
            <a:endParaRPr lang="en-US" dirty="0"/>
          </a:p>
        </p:txBody>
      </p:sp>
      <p:sp>
        <p:nvSpPr>
          <p:cNvPr id="3" name="Footer Placeholder 2">
            <a:extLst>
              <a:ext uri="{FF2B5EF4-FFF2-40B4-BE49-F238E27FC236}">
                <a16:creationId xmlns:a16="http://schemas.microsoft.com/office/drawing/2014/main" id="{555DAEFA-8170-4244-9FF5-C24FCB1A734F}"/>
              </a:ext>
            </a:extLst>
          </p:cNvPr>
          <p:cNvSpPr>
            <a:spLocks noGrp="1"/>
          </p:cNvSpPr>
          <p:nvPr>
            <p:ph type="ftr" sz="quarter" idx="11"/>
          </p:nvPr>
        </p:nvSpPr>
        <p:spPr/>
        <p:txBody>
          <a:bodyPr/>
          <a:lstStyle/>
          <a:p>
            <a:r>
              <a:rPr lang="en-US" dirty="0"/>
              <a:t>Unit 1 ● Lesson 4</a:t>
            </a:r>
          </a:p>
        </p:txBody>
      </p:sp>
      <p:sp>
        <p:nvSpPr>
          <p:cNvPr id="4" name="Title 3">
            <a:extLst>
              <a:ext uri="{FF2B5EF4-FFF2-40B4-BE49-F238E27FC236}">
                <a16:creationId xmlns:a16="http://schemas.microsoft.com/office/drawing/2014/main" id="{CC9460B9-A715-3E48-B871-D888CA203F3F}"/>
              </a:ext>
            </a:extLst>
          </p:cNvPr>
          <p:cNvSpPr>
            <a:spLocks noGrp="1"/>
          </p:cNvSpPr>
          <p:nvPr>
            <p:ph type="title"/>
          </p:nvPr>
        </p:nvSpPr>
        <p:spPr/>
        <p:txBody>
          <a:bodyPr/>
          <a:lstStyle/>
          <a:p>
            <a:r>
              <a:rPr lang="en-US" dirty="0"/>
              <a:t>Pulling a Rabbit Out of the Hat</a:t>
            </a:r>
          </a:p>
        </p:txBody>
      </p:sp>
      <p:pic>
        <p:nvPicPr>
          <p:cNvPr id="5" name="Picture">
            <a:extLst>
              <a:ext uri="{FF2B5EF4-FFF2-40B4-BE49-F238E27FC236}">
                <a16:creationId xmlns:a16="http://schemas.microsoft.com/office/drawing/2014/main" id="{B5566402-EEC3-084A-BB84-D98BF87F6770}"/>
              </a:ext>
            </a:extLst>
          </p:cNvPr>
          <p:cNvPicPr/>
          <p:nvPr/>
        </p:nvPicPr>
        <p:blipFill>
          <a:blip r:embed="rId2"/>
          <a:stretch>
            <a:fillRect/>
          </a:stretch>
        </p:blipFill>
        <p:spPr bwMode="auto">
          <a:xfrm>
            <a:off x="2258818" y="2337358"/>
            <a:ext cx="7375835" cy="3349764"/>
          </a:xfrm>
          <a:prstGeom prst="rect">
            <a:avLst/>
          </a:prstGeom>
          <a:noFill/>
          <a:ln w="9525">
            <a:noFill/>
            <a:headEnd/>
            <a:tailEnd/>
          </a:ln>
        </p:spPr>
      </p:pic>
    </p:spTree>
    <p:extLst>
      <p:ext uri="{BB962C8B-B14F-4D97-AF65-F5344CB8AC3E}">
        <p14:creationId xmlns:p14="http://schemas.microsoft.com/office/powerpoint/2010/main" val="1139484771"/>
      </p:ext>
    </p:extLst>
  </p:cSld>
  <p:clrMapOvr>
    <a:masterClrMapping/>
  </p:clrMapOvr>
</p:sld>
</file>

<file path=ppt/theme/theme1.xml><?xml version="1.0" encoding="utf-8"?>
<a:theme xmlns:a="http://schemas.openxmlformats.org/drawingml/2006/main" name="Office Theme">
  <a:themeElements>
    <a:clrScheme name="Unit 1">
      <a:dk1>
        <a:srgbClr val="22680B"/>
      </a:dk1>
      <a:lt1>
        <a:srgbClr val="FFFFFF"/>
      </a:lt1>
      <a:dk2>
        <a:srgbClr val="436400"/>
      </a:dk2>
      <a:lt2>
        <a:srgbClr val="FEFFFF"/>
      </a:lt2>
      <a:accent1>
        <a:srgbClr val="78A64B"/>
      </a:accent1>
      <a:accent2>
        <a:srgbClr val="8AB833"/>
      </a:accent2>
      <a:accent3>
        <a:srgbClr val="C0CF3A"/>
      </a:accent3>
      <a:accent4>
        <a:srgbClr val="447E03"/>
      </a:accent4>
      <a:accent5>
        <a:srgbClr val="94C268"/>
      </a:accent5>
      <a:accent6>
        <a:srgbClr val="708839"/>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
        <AccountId xsi:nil="true"/>
        <AccountType/>
      </UserInfo>
    </SharedWithUsers>
    <MediaLengthInSeconds xmlns="242144d6-166b-49e2-aa90-f25e9b00a53a" xsi:nil="true"/>
    <Information xmlns="242144d6-166b-49e2-aa90-f25e9b00a53a" xsi:nil="true"/>
    <_dlc_DocId xmlns="e6b18dcd-00de-4a4b-a809-bf649cda40bd">KST36QS7YUKS-17149278-85093</_dlc_DocId>
    <_dlc_DocIdUrl xmlns="e6b18dcd-00de-4a4b-a809-bf649cda40bd">
      <Url>https://k12mnps.sharepoint.com/sites/014-CMGS-CI/_layouts/15/DocIdRedir.aspx?ID=KST36QS7YUKS-17149278-85093</Url>
      <Description>KST36QS7YUKS-17149278-85093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33CBF5E-DE76-4D71-B410-54751C1F747E}">
  <ds:schemaRefs>
    <ds:schemaRef ds:uri="http://purl.org/dc/elements/1.1/"/>
    <ds:schemaRef ds:uri="eb208772-ddc5-4f6a-b383-d2629cd7e715"/>
    <ds:schemaRef ds:uri="http://schemas.microsoft.com/office/infopath/2007/PartnerControl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8b135edc-aa13-4e9d-bff7-e67ebb7a4006"/>
    <ds:schemaRef ds:uri="http://www.w3.org/XML/1998/namespace"/>
    <ds:schemaRef ds:uri="http://purl.org/dc/terms/"/>
    <ds:schemaRef ds:uri="b2c14416-9b3b-4ab9-bce7-0fcee5420287"/>
    <ds:schemaRef ds:uri="242144d6-166b-49e2-aa90-f25e9b00a53a"/>
    <ds:schemaRef ds:uri="e6b18dcd-00de-4a4b-a809-bf649cda40bd"/>
  </ds:schemaRefs>
</ds:datastoreItem>
</file>

<file path=customXml/itemProps2.xml><?xml version="1.0" encoding="utf-8"?>
<ds:datastoreItem xmlns:ds="http://schemas.openxmlformats.org/officeDocument/2006/customXml" ds:itemID="{DF5A152E-0A4E-4C40-AFD8-3D338349B3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7F20D6-AB91-47FE-91A8-E8BAF2ACB2FA}">
  <ds:schemaRefs>
    <ds:schemaRef ds:uri="http://schemas.microsoft.com/sharepoint/v3/contenttype/forms"/>
  </ds:schemaRefs>
</ds:datastoreItem>
</file>

<file path=customXml/itemProps4.xml><?xml version="1.0" encoding="utf-8"?>
<ds:datastoreItem xmlns:ds="http://schemas.openxmlformats.org/officeDocument/2006/customXml" ds:itemID="{8C42B1F2-5180-419F-8934-D9C06B274C4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408</TotalTime>
  <Words>1169</Words>
  <Application>Microsoft Macintosh PowerPoint</Application>
  <PresentationFormat>Widescreen</PresentationFormat>
  <Paragraphs>73</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Avenir Black</vt:lpstr>
      <vt:lpstr>Avenir Book</vt:lpstr>
      <vt:lpstr>Calibri</vt:lpstr>
      <vt:lpstr>Cambria Math</vt:lpstr>
      <vt:lpstr>Century Gothic</vt:lpstr>
      <vt:lpstr>Office Theme</vt:lpstr>
      <vt:lpstr>Lesson 4 Pulling a Rabbit Out of the Hat</vt:lpstr>
      <vt:lpstr>PowerPoint Presentation</vt:lpstr>
      <vt:lpstr>PowerPoint Presentation</vt:lpstr>
      <vt:lpstr>Pulling a Rabbit Out of the Hat</vt:lpstr>
      <vt:lpstr>Pulling a Rabbit Out of the Hat</vt:lpstr>
      <vt:lpstr>Pulling a Rabbit Out of the Hat</vt:lpstr>
      <vt:lpstr>Pulling a Rabbit Out of the Hat</vt:lpstr>
      <vt:lpstr>Pulling a Rabbit Out of the Hat</vt:lpstr>
      <vt:lpstr>Pulling a Rabbit Out of the Hat</vt:lpstr>
      <vt:lpstr>Pulling a Rabbit Out of the Hat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17</cp:revision>
  <dcterms:created xsi:type="dcterms:W3CDTF">2023-05-09T17:17:08Z</dcterms:created>
  <dcterms:modified xsi:type="dcterms:W3CDTF">2024-08-17T02:00:22Z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3201e860-5da8-427d-b621-f1c9c5a42e51</vt:lpwstr>
  </property>
  <property fmtid="{D5CDD505-2E9C-101B-9397-08002B2CF9AE}" pid="3" name="ContentTypeId">
    <vt:lpwstr>0x010100E2B1E48FDA06D248B1EDF07E7820037D</vt:lpwstr>
  </property>
  <property fmtid="{D5CDD505-2E9C-101B-9397-08002B2CF9AE}" pid="4" name="MediaServiceImageTags">
    <vt:lpwstr/>
  </property>
  <property fmtid="{D5CDD505-2E9C-101B-9397-08002B2CF9AE}" pid="5" name="Order">
    <vt:r8>2489700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_SourceUrl">
    <vt:lpwstr/>
  </property>
  <property fmtid="{D5CDD505-2E9C-101B-9397-08002B2CF9AE}" pid="13" name="_SharedFileIndex">
    <vt:lpwstr/>
  </property>
</Properties>
</file>