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handoutMasterIdLst>
    <p:handoutMasterId r:id="rId21"/>
  </p:handoutMasterIdLst>
  <p:sldIdLst>
    <p:sldId id="279" r:id="rId6"/>
    <p:sldId id="318" r:id="rId7"/>
    <p:sldId id="317" r:id="rId8"/>
    <p:sldId id="313" r:id="rId9"/>
    <p:sldId id="312" r:id="rId10"/>
    <p:sldId id="346" r:id="rId11"/>
    <p:sldId id="350" r:id="rId12"/>
    <p:sldId id="382" r:id="rId13"/>
    <p:sldId id="321" r:id="rId14"/>
    <p:sldId id="322" r:id="rId15"/>
    <p:sldId id="325" r:id="rId16"/>
    <p:sldId id="302" r:id="rId17"/>
    <p:sldId id="301" r:id="rId18"/>
    <p:sldId id="3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FD"/>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1"/>
    <p:restoredTop sz="67785"/>
  </p:normalViewPr>
  <p:slideViewPr>
    <p:cSldViewPr snapToGrid="0">
      <p:cViewPr varScale="1">
        <p:scale>
          <a:sx n="54" d="100"/>
          <a:sy n="54" d="100"/>
        </p:scale>
        <p:origin x="1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8/12/24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ccess.openupresources.org/curricula/our-hs-math-tn/tn-aga/algebra-2/unit-1/lesson-2/teacher_five_practices.html#lesson-56246-launch-char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cess.openupresources.org/curricula/our-hs-math-tn/tn-aga/algebra-2/unit-1/lesson-2/teacher_five_practices.html#lesson-56246-launch-char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purpose of this lesson is to extend students’ understanding of inverse functions to include quadratic functions and square roots. In the lesson, students are given the equation of a quadratic function for braking distance and use the equation to find the distance needed to stop safely for a given speed. The logic is then turned around and students model the speed the car was going for a given braking distance. In the previous lesson, students generally used a table or graph to write the equation of the inverse function. In this lesson, students will use the equation of a quadratic function to find the equation of its inverse. They will use either a table of values or the equation of the inverse to produce a graph of the inverse. After students have worked with the inverse relationships with the limited domain [0,217] (assuming that 217 mph is the maximum speed of the car), then students consider the quadratic function and its inverse on the entire domain. This is to elicit a discussion of when, and under what conditions, the inverse of a function is also a function.</a:t>
            </a:r>
            <a:endParaRPr lang="en-US" dirty="0"/>
          </a:p>
        </p:txBody>
      </p:sp>
    </p:spTree>
    <p:extLst>
      <p:ext uri="{BB962C8B-B14F-4D97-AF65-F5344CB8AC3E}">
        <p14:creationId xmlns:p14="http://schemas.microsoft.com/office/powerpoint/2010/main" val="11039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852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the lesson by introducing the context and sharing student ideas about problem 1. Some factors that students may suggest are: the kind of tires on the car, the type of road surface, the angle of the road surface, the weather, the speed of the car, etc. It is not important to identify which factors could be considered; the question is designed to foster thinking about the problem situation. Explain to students that when one is driving, one wants to be sure that there is plenty of room between them and the car in front of them to be sure they don’t hit the car if they both have to stop suddenly. </a:t>
            </a:r>
            <a:endParaRPr lang="en-US" dirty="0"/>
          </a:p>
        </p:txBody>
      </p:sp>
    </p:spTree>
    <p:extLst>
      <p:ext uri="{BB962C8B-B14F-4D97-AF65-F5344CB8AC3E}">
        <p14:creationId xmlns:p14="http://schemas.microsoft.com/office/powerpoint/2010/main" val="176014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this background, have students start working on problems 1–4, allowing them to work with partners once they complete problems 1 and 2.</a:t>
            </a:r>
            <a:endParaRPr lang="en-US" dirty="0"/>
          </a:p>
        </p:txBody>
      </p:sp>
    </p:spTree>
    <p:extLst>
      <p:ext uri="{BB962C8B-B14F-4D97-AF65-F5344CB8AC3E}">
        <p14:creationId xmlns:p14="http://schemas.microsoft.com/office/powerpoint/2010/main" val="237072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this background, have students start working on problems 1–4, allowing them to work with partners once they complete problems 1 and 2.</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Monitor Student Thinking</a:t>
            </a:r>
          </a:p>
          <a:p>
            <a:r>
              <a:rPr lang="en-US" sz="1200" b="0" i="0" kern="1200" dirty="0">
                <a:solidFill>
                  <a:schemeClr val="tx1"/>
                </a:solidFill>
                <a:effectLst/>
                <a:latin typeface="+mn-lt"/>
                <a:ea typeface="+mn-ea"/>
                <a:cs typeface="+mn-cs"/>
              </a:rPr>
              <a:t>Support students in making sense of the function and what the values mean. Problem 2 is designed to help students get a sense of the function and how it describes stopping distance. As students are working on the problem, they should be using the equation to find function values. Ask questions to see that they are making sense of the results, such as, How far away is 91 feet?</a:t>
            </a:r>
          </a:p>
          <a:p>
            <a:r>
              <a:rPr lang="en-US" sz="1200" b="0" i="0" kern="1200" dirty="0">
                <a:solidFill>
                  <a:schemeClr val="tx1"/>
                </a:solidFill>
                <a:effectLst/>
                <a:latin typeface="+mn-lt"/>
                <a:ea typeface="+mn-ea"/>
                <a:cs typeface="+mn-cs"/>
              </a:rPr>
              <a:t>Encourage students to use graphing technology as it becomes useful. (</a:t>
            </a:r>
            <a:r>
              <a:rPr lang="en-US" sz="1200" b="1" i="0" kern="1200" dirty="0">
                <a:solidFill>
                  <a:schemeClr val="tx1"/>
                </a:solidFill>
                <a:effectLst/>
                <a:latin typeface="+mn-lt"/>
                <a:ea typeface="+mn-ea"/>
                <a:cs typeface="+mn-cs"/>
              </a:rPr>
              <a:t>MP5</a:t>
            </a:r>
            <a:r>
              <a:rPr lang="en-US" sz="1200" b="0" i="0" kern="1200" dirty="0">
                <a:solidFill>
                  <a:schemeClr val="tx1"/>
                </a:solidFill>
                <a:effectLst/>
                <a:latin typeface="+mn-lt"/>
                <a:ea typeface="+mn-ea"/>
                <a:cs typeface="+mn-cs"/>
              </a:rPr>
              <a:t>) If students use technology to graph without calculating any other values, ask them what specific points on the graph mean, eliciting the idea that the inputs are the speed of the car and the outputs are the distance it takes to stop after the brakes are applied.</a:t>
            </a:r>
          </a:p>
          <a:p>
            <a:r>
              <a:rPr lang="en-US" sz="1200" b="0" i="0" kern="1200" dirty="0">
                <a:solidFill>
                  <a:schemeClr val="tx1"/>
                </a:solidFill>
                <a:effectLst/>
                <a:latin typeface="+mn-lt"/>
                <a:ea typeface="+mn-ea"/>
                <a:cs typeface="+mn-cs"/>
              </a:rPr>
              <a:t>Support students in using correct interval or set builder notation they learned in IM1 as they work on problem 4. In this case, the domain is restricted by the maximum speed of the car, so the range will also be limited.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Connect Student Thinking</a:t>
            </a:r>
          </a:p>
          <a:p>
            <a:r>
              <a:rPr lang="en-US" sz="1200" b="0" i="0" kern="1200" dirty="0">
                <a:solidFill>
                  <a:schemeClr val="tx1"/>
                </a:solidFill>
                <a:effectLst/>
                <a:latin typeface="+mn-lt"/>
                <a:ea typeface="+mn-ea"/>
                <a:cs typeface="+mn-cs"/>
              </a:rPr>
              <a:t>After most students have worked on problem 4, stop the exploration and have a discussion of the problems. Focus the discussion on problems 3 and 4, with students sharing tables and graphs. Discuss how they determined a scale for the graph, and be sure the axes are properly labeled. Discuss the features of the function, and relate the graph and the features to those of the parent function for quadratics, y=x^2.</a:t>
            </a:r>
          </a:p>
          <a:p>
            <a:r>
              <a:rPr lang="en-US" sz="1200" b="0" i="0" kern="1200" dirty="0">
                <a:solidFill>
                  <a:schemeClr val="tx1"/>
                </a:solidFill>
                <a:effectLst/>
                <a:latin typeface="+mn-lt"/>
                <a:ea typeface="+mn-ea"/>
                <a:cs typeface="+mn-cs"/>
              </a:rPr>
              <a:t>After discussing problems 3 and 4, ask students to begin working individually to complete the task.</a:t>
            </a:r>
          </a:p>
          <a:p>
            <a:endParaRPr lang="en-US" dirty="0"/>
          </a:p>
        </p:txBody>
      </p:sp>
    </p:spTree>
    <p:extLst>
      <p:ext uri="{BB962C8B-B14F-4D97-AF65-F5344CB8AC3E}">
        <p14:creationId xmlns:p14="http://schemas.microsoft.com/office/powerpoint/2010/main" val="8064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discussing problems 3 and 4, ask students to begin working individually to complete the task.</a:t>
            </a:r>
          </a:p>
          <a:p>
            <a:br>
              <a:rPr lang="en-US" sz="1200" b="0" i="0" u="none" strike="noStrike" kern="1200" dirty="0">
                <a:solidFill>
                  <a:schemeClr val="tx1"/>
                </a:solidFill>
                <a:effectLst/>
                <a:latin typeface="+mn-lt"/>
                <a:ea typeface="+mn-ea"/>
                <a:cs typeface="+mn-cs"/>
                <a:hlinkClick r:id="rId3"/>
              </a:rPr>
            </a:br>
            <a:endParaRPr lang="en-US" dirty="0"/>
          </a:p>
        </p:txBody>
      </p:sp>
    </p:spTree>
    <p:extLst>
      <p:ext uri="{BB962C8B-B14F-4D97-AF65-F5344CB8AC3E}">
        <p14:creationId xmlns:p14="http://schemas.microsoft.com/office/powerpoint/2010/main" val="36498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discussing problems 3 and 4, ask students to begin working individually to complete the task.</a:t>
            </a:r>
          </a:p>
          <a:p>
            <a:br>
              <a:rPr lang="en-US" sz="1200" b="0" i="0" u="none" strike="noStrike" kern="1200" dirty="0">
                <a:solidFill>
                  <a:schemeClr val="tx1"/>
                </a:solidFill>
                <a:effectLst/>
                <a:latin typeface="+mn-lt"/>
                <a:ea typeface="+mn-ea"/>
                <a:cs typeface="+mn-cs"/>
                <a:hlinkClick r:id="rId3"/>
              </a:rPr>
            </a:br>
            <a:endParaRPr lang="en-US" dirty="0"/>
          </a:p>
        </p:txBody>
      </p:sp>
    </p:spTree>
    <p:extLst>
      <p:ext uri="{BB962C8B-B14F-4D97-AF65-F5344CB8AC3E}">
        <p14:creationId xmlns:p14="http://schemas.microsoft.com/office/powerpoint/2010/main" val="321291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Ask students to finish problems 5 and 6, have them share their results with their partners, and continue working together to complete the task. This part of the task requires a little more algebraic skill, so watch for how students use the equation. There are a couple numeric examples that students work before being asked to solve a literal equation to find the inverse.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Monitor Student Thinking</a:t>
            </a:r>
          </a:p>
          <a:p>
            <a:r>
              <a:rPr lang="en-US" sz="1200" b="0" i="0" kern="1200" dirty="0">
                <a:solidFill>
                  <a:schemeClr val="tx1"/>
                </a:solidFill>
                <a:effectLst/>
                <a:latin typeface="+mn-lt"/>
                <a:ea typeface="+mn-ea"/>
                <a:cs typeface="+mn-cs"/>
              </a:rPr>
              <a:t>Technology will be useful in thinking about problems 8–10 but may also lead to a misconception. If students graph the function d(s) over the entire domain of real numbers, they will see both sides of the parabola. When they graph s(d), they will see only the positive values. This will be a topic of the discussion, so listen to how students are making sense of the idea that the graph of the inverse seems to be only half of the values, rather than reflecting the whole graph across y=x.</a:t>
            </a:r>
          </a:p>
          <a:p>
            <a:endParaRPr lang="en-US" dirty="0"/>
          </a:p>
        </p:txBody>
      </p:sp>
    </p:spTree>
    <p:extLst>
      <p:ext uri="{BB962C8B-B14F-4D97-AF65-F5344CB8AC3E}">
        <p14:creationId xmlns:p14="http://schemas.microsoft.com/office/powerpoint/2010/main" val="425097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Start the discussion with problem 6 by selecting a student who made a table by noticing the inputs and outputs can be switched from the first part of the task. </a:t>
            </a:r>
            <a:endParaRPr lang="en-US" dirty="0"/>
          </a:p>
        </p:txBody>
      </p:sp>
    </p:spTree>
    <p:extLst>
      <p:ext uri="{BB962C8B-B14F-4D97-AF65-F5344CB8AC3E}">
        <p14:creationId xmlns:p14="http://schemas.microsoft.com/office/powerpoint/2010/main" val="321650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Next, identify a student to share who has written an equation of the inverse by solving for . Follow with a student who has graphed s(d), either using technology or by hand, and can describe how they found an appropriate scale for the graph. For problem 8, look for a student who has identified the mathematical features of s(d) and relates them to the context of the problem. Finally, choose a student who expresses concern that the calculator seems to show only one side of the inverse, so the idea of invertibility can be discussed.</a:t>
            </a:r>
            <a:endParaRPr lang="en-US" dirty="0"/>
          </a:p>
        </p:txBody>
      </p:sp>
    </p:spTree>
    <p:extLst>
      <p:ext uri="{BB962C8B-B14F-4D97-AF65-F5344CB8AC3E}">
        <p14:creationId xmlns:p14="http://schemas.microsoft.com/office/powerpoint/2010/main" val="146330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1.xml"/><Relationship Id="rId5" Type="http://schemas.microsoft.com/office/2007/relationships/hdphoto" Target="../media/hdphoto12.wdp"/><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0.png"/><Relationship Id="rId4" Type="http://schemas.microsoft.com/office/2007/relationships/hdphoto" Target="../media/hdphoto14.wdp"/><Relationship Id="rId9" Type="http://schemas.microsoft.com/office/2007/relationships/hdphoto" Target="../media/hdphoto15.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microsoft.com/office/2007/relationships/hdphoto" Target="../media/hdphoto1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19761"/>
            <a:ext cx="8926285" cy="640080"/>
            <a:chOff x="8138886" y="968650"/>
            <a:chExt cx="2079176" cy="541065"/>
          </a:xfrm>
          <a:solidFill>
            <a:schemeClr val="accent2">
              <a:lumMod val="75000"/>
            </a:schemeClr>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47252"/>
            <a:ext cx="10515600" cy="5099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641DD804-D7DF-C574-30B5-0EFA583C0AE9}"/>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73160" y="0"/>
            <a:ext cx="918840" cy="659403"/>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Lesson Title Slide H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07FA3E-479D-EAFE-DA1E-B75F8F0BF232}"/>
              </a:ext>
            </a:extLst>
          </p:cNvPr>
          <p:cNvGrpSpPr/>
          <p:nvPr userDrawn="1"/>
        </p:nvGrpSpPr>
        <p:grpSpPr>
          <a:xfrm>
            <a:off x="682752" y="758125"/>
            <a:ext cx="10826496" cy="5425783"/>
            <a:chOff x="682752" y="758125"/>
            <a:chExt cx="10826496" cy="5425783"/>
          </a:xfrm>
        </p:grpSpPr>
        <p:pic>
          <p:nvPicPr>
            <p:cNvPr id="8" name="Picture 2" descr="Mathematical Symbols&quot; Images – Browse 1,531 Stock Photos, Vectors, and  Video | Adobe Stock">
              <a:extLst>
                <a:ext uri="{FF2B5EF4-FFF2-40B4-BE49-F238E27FC236}">
                  <a16:creationId xmlns:a16="http://schemas.microsoft.com/office/drawing/2014/main" id="{CD243B21-5764-930A-FA41-A2F55C59D2D1}"/>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ematical Symbols&quot; Images – Browse 1,531 Stock Photos, Vectors, and  Video | Adobe Stock">
              <a:extLst>
                <a:ext uri="{FF2B5EF4-FFF2-40B4-BE49-F238E27FC236}">
                  <a16:creationId xmlns:a16="http://schemas.microsoft.com/office/drawing/2014/main" id="{3C99CF4B-108D-F1EA-362F-A6AAF7927A51}"/>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lstStyle>
            <a:lvl1pPr algn="l">
              <a:defRPr sz="6000" b="1" i="0">
                <a:latin typeface="Avenir Black" panose="02000503020000020003" pitchFamily="2" charset="0"/>
              </a:defRPr>
            </a:lvl1pPr>
          </a:lstStyle>
          <a:p>
            <a:r>
              <a:rPr lang="en-US"/>
              <a:t>Lesson # - 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7592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701643"/>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81332"/>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8504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75378"/>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328097" y="1070866"/>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srcRect t="5962" r="8122"/>
          <a:stretch/>
        </p:blipFill>
        <p:spPr>
          <a:xfrm>
            <a:off x="11003579" y="0"/>
            <a:ext cx="1188421" cy="759158"/>
          </a:xfrm>
          <a:prstGeom prst="rect">
            <a:avLst/>
          </a:prstGeom>
        </p:spPr>
      </p:pic>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78688"/>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827313"/>
            <a:ext cx="924853" cy="710041"/>
          </a:xfrm>
          <a:prstGeom prst="rect">
            <a:avLst/>
          </a:prstGeom>
        </p:spPr>
      </p:pic>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64222" y="1616968"/>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5445" y="874831"/>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4923" y="957474"/>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41815" y="1568877"/>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87162" y="2927015"/>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9359" y="4282412"/>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9429" y="1064760"/>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4"/>
          <a:stretch>
            <a:fillRect/>
          </a:stretch>
        </p:blipFill>
        <p:spPr>
          <a:xfrm>
            <a:off x="11131035" y="45387"/>
            <a:ext cx="1028284" cy="554379"/>
          </a:xfrm>
          <a:prstGeom prst="rect">
            <a:avLst/>
          </a:prstGeom>
        </p:spPr>
      </p:pic>
      <p:sp>
        <p:nvSpPr>
          <p:cNvPr id="17" name="Google Shape;540;p46">
            <a:extLst>
              <a:ext uri="{FF2B5EF4-FFF2-40B4-BE49-F238E27FC236}">
                <a16:creationId xmlns:a16="http://schemas.microsoft.com/office/drawing/2014/main" id="{92B2DFFD-E675-FB6F-A86D-02A625BABFF1}"/>
              </a:ext>
            </a:extLst>
          </p:cNvPr>
          <p:cNvSpPr/>
          <p:nvPr userDrawn="1"/>
        </p:nvSpPr>
        <p:spPr>
          <a:xfrm>
            <a:off x="1175693" y="1945288"/>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1041541" y="3818788"/>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35524" y="1558491"/>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96747" y="86295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36225" y="945600"/>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3117" y="1557003"/>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1006539" y="1843557"/>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97741" y="2856148"/>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214180" y="3904638"/>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260731" y="1052886"/>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rgbClr val="659037"/>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stretch>
            <a:fillRect/>
          </a:stretch>
        </p:blipFill>
        <p:spPr>
          <a:xfrm>
            <a:off x="11321833" y="15433"/>
            <a:ext cx="857658" cy="655856"/>
          </a:xfrm>
          <a:prstGeom prst="rect">
            <a:avLst/>
          </a:prstGeom>
        </p:spPr>
      </p:pic>
      <p:pic>
        <p:nvPicPr>
          <p:cNvPr id="4" name="Picture 3" descr="A picture containing sketch, drawing, child art, line art&#10;&#10;Description automatically generated">
            <a:extLst>
              <a:ext uri="{FF2B5EF4-FFF2-40B4-BE49-F238E27FC236}">
                <a16:creationId xmlns:a16="http://schemas.microsoft.com/office/drawing/2014/main" id="{6C1ADA5A-0329-A7AC-8C3C-D72CC4B0343B}"/>
              </a:ext>
            </a:extLst>
          </p:cNvPr>
          <p:cNvPicPr>
            <a:picLocks noChangeAspect="1"/>
          </p:cNvPicPr>
          <p:nvPr userDrawn="1"/>
        </p:nvPicPr>
        <p:blipFill>
          <a:blip r:embed="rId3">
            <a:clrChange>
              <a:clrFrom>
                <a:srgbClr val="FFFEFF"/>
              </a:clrFrom>
              <a:clrTo>
                <a:srgbClr val="FFFEFF">
                  <a:alpha val="0"/>
                </a:srgbClr>
              </a:clrTo>
            </a:clrChange>
            <a:duotone>
              <a:prstClr val="black"/>
              <a:srgbClr val="7030A0">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291449" y="756739"/>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Title 1">
            <a:extLst>
              <a:ext uri="{FF2B5EF4-FFF2-40B4-BE49-F238E27FC236}">
                <a16:creationId xmlns:a16="http://schemas.microsoft.com/office/drawing/2014/main" id="{FC5753EE-4FB4-904D-BB26-91441229F343}"/>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43064" y="1419842"/>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89818" y="84962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29296" y="849627"/>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1313" y="1419842"/>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90863" y="4095553"/>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88487" y="2794894"/>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143064" y="1616651"/>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253802" y="1207264"/>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0F6B107-7B16-7040-856E-36757670A026}"/>
              </a:ext>
            </a:extLst>
          </p:cNvPr>
          <p:cNvSpPr>
            <a:spLocks noGrp="1"/>
          </p:cNvSpPr>
          <p:nvPr>
            <p:ph type="ftr" sz="quarter" idx="11"/>
          </p:nvPr>
        </p:nvSpPr>
        <p:spPr>
          <a:xfrm>
            <a:off x="4038600" y="6492874"/>
            <a:ext cx="4114800" cy="365125"/>
          </a:xfrm>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2349661" y="2546447"/>
            <a:ext cx="7461994" cy="2835781"/>
          </a:xfrm>
        </p:spPr>
        <p:txBody>
          <a:bodyPr>
            <a:normAutofit/>
          </a:bodyPr>
          <a:lstStyle>
            <a:lvl1pPr marL="0" indent="0" algn="ctr">
              <a:buNone/>
              <a:defRPr sz="3600"/>
            </a:lvl1pPr>
          </a:lstStyle>
          <a:p>
            <a:pPr lvl="0"/>
            <a:r>
              <a:rPr lang="en-US"/>
              <a:t>Click to edit Master text styles</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749568"/>
            <a:ext cx="10515600" cy="5077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4EE7EB5B-D4E2-243C-1A8C-8815D4E696D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accent4"/>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0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6CD6-45C2-D44D-95CE-F78262CD87E7}"/>
              </a:ext>
            </a:extLst>
          </p:cNvPr>
          <p:cNvSpPr>
            <a:spLocks noGrp="1"/>
          </p:cNvSpPr>
          <p:nvPr>
            <p:ph type="ctrTitle"/>
          </p:nvPr>
        </p:nvSpPr>
        <p:spPr/>
        <p:txBody>
          <a:bodyPr>
            <a:normAutofit/>
          </a:bodyPr>
          <a:lstStyle/>
          <a:p>
            <a:r>
              <a:rPr lang="en-US" dirty="0">
                <a:latin typeface="avenir"/>
              </a:rPr>
              <a:t>Lesson</a:t>
            </a:r>
            <a:r>
              <a:rPr lang="en-US" dirty="0">
                <a:latin typeface="Avenir Black"/>
              </a:rPr>
              <a:t> 2:</a:t>
            </a:r>
            <a:br>
              <a:rPr lang="en-US" dirty="0"/>
            </a:br>
            <a:r>
              <a:rPr lang="en-US" dirty="0">
                <a:latin typeface="Avenir Black"/>
              </a:rPr>
              <a:t>Flipping Ferraris</a:t>
            </a:r>
          </a:p>
        </p:txBody>
      </p:sp>
      <p:sp>
        <p:nvSpPr>
          <p:cNvPr id="3" name="Subtitle 2">
            <a:extLst>
              <a:ext uri="{FF2B5EF4-FFF2-40B4-BE49-F238E27FC236}">
                <a16:creationId xmlns:a16="http://schemas.microsoft.com/office/drawing/2014/main" id="{E414FF75-24C1-CC4A-820A-B8329A6833B4}"/>
              </a:ext>
            </a:extLst>
          </p:cNvPr>
          <p:cNvSpPr>
            <a:spLocks noGrp="1"/>
          </p:cNvSpPr>
          <p:nvPr>
            <p:ph type="subTitle" idx="1"/>
          </p:nvPr>
        </p:nvSpPr>
        <p:spPr/>
        <p:txBody>
          <a:bodyPr/>
          <a:lstStyle/>
          <a:p>
            <a:r>
              <a:rPr lang="en-US"/>
              <a:t>Functions and Their Inverses</a:t>
            </a:r>
          </a:p>
        </p:txBody>
      </p:sp>
    </p:spTree>
    <p:extLst>
      <p:ext uri="{BB962C8B-B14F-4D97-AF65-F5344CB8AC3E}">
        <p14:creationId xmlns:p14="http://schemas.microsoft.com/office/powerpoint/2010/main" val="114016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2</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Flipping Ferraris</a:t>
            </a:r>
            <a:endParaRPr lang="en-US" b="0" dirty="0">
              <a:latin typeface="Avenir Black"/>
            </a:endParaRPr>
          </a:p>
        </p:txBody>
      </p:sp>
      <p:sp>
        <p:nvSpPr>
          <p:cNvPr id="5" name="Content Placeholder 4">
            <a:extLst>
              <a:ext uri="{FF2B5EF4-FFF2-40B4-BE49-F238E27FC236}">
                <a16:creationId xmlns:a16="http://schemas.microsoft.com/office/drawing/2014/main" id="{5744BE72-ACEC-9E39-3F7D-E4DED3278319}"/>
              </a:ext>
            </a:extLst>
          </p:cNvPr>
          <p:cNvSpPr>
            <a:spLocks noGrp="1"/>
          </p:cNvSpPr>
          <p:nvPr>
            <p:ph idx="1"/>
          </p:nvPr>
        </p:nvSpPr>
        <p:spPr/>
        <p:txBody>
          <a:bodyPr vert="horz" lIns="91440" tIns="45720" rIns="91440" bIns="45720" rtlCol="0" anchor="t">
            <a:normAutofit/>
          </a:bodyPr>
          <a:lstStyle/>
          <a:p>
            <a:pPr marL="0" indent="0">
              <a:buNone/>
            </a:pPr>
            <a:r>
              <a:rPr lang="en-US" dirty="0"/>
              <a:t>7. </a:t>
            </a:r>
            <a:r>
              <a:rPr lang="en-US" dirty="0">
                <a:latin typeface="Avenir Book"/>
              </a:rPr>
              <a:t>Write an equation of the function s(d), that gives the speed the car was traveling for a given braking distance.</a:t>
            </a:r>
            <a:br>
              <a:rPr lang="en-US" dirty="0"/>
            </a:br>
            <a:endParaRPr lang="en-US" dirty="0"/>
          </a:p>
          <a:p>
            <a:pPr marL="0" indent="0">
              <a:buNone/>
            </a:pPr>
            <a:r>
              <a:rPr lang="en-US" dirty="0">
                <a:latin typeface="Avenir Book"/>
              </a:rPr>
              <a:t>8. Graph the function s(d), and describe its features, including domain, range, any intercepts, maximums, minimums, or intervals of increase or decrease.</a:t>
            </a:r>
          </a:p>
          <a:p>
            <a:endParaRPr lang="en-US" dirty="0"/>
          </a:p>
        </p:txBody>
      </p:sp>
    </p:spTree>
    <p:extLst>
      <p:ext uri="{BB962C8B-B14F-4D97-AF65-F5344CB8AC3E}">
        <p14:creationId xmlns:p14="http://schemas.microsoft.com/office/powerpoint/2010/main" val="274722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2</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idx="4294967295"/>
          </p:nvPr>
        </p:nvSpPr>
        <p:spPr>
          <a:xfrm>
            <a:off x="838447" y="699801"/>
            <a:ext cx="10515600" cy="711200"/>
          </a:xfrm>
        </p:spPr>
        <p:txBody>
          <a:bodyPr>
            <a:normAutofit fontScale="90000"/>
          </a:bodyPr>
          <a:lstStyle/>
          <a:p>
            <a:r>
              <a:rPr lang="en-US" dirty="0">
                <a:latin typeface="Avenir Black"/>
              </a:rPr>
              <a:t>Flipping Ferraris</a:t>
            </a:r>
            <a:endParaRPr lang="en-US" b="0" dirty="0">
              <a:latin typeface="Avenir Black"/>
            </a:endParaRPr>
          </a:p>
        </p:txBody>
      </p:sp>
      <p:sp>
        <p:nvSpPr>
          <p:cNvPr id="5" name="Content Placeholder 4">
            <a:extLst>
              <a:ext uri="{FF2B5EF4-FFF2-40B4-BE49-F238E27FC236}">
                <a16:creationId xmlns:a16="http://schemas.microsoft.com/office/drawing/2014/main" id="{8C74E958-375C-0AEE-EF2F-DC34D76B6634}"/>
              </a:ext>
            </a:extLst>
          </p:cNvPr>
          <p:cNvSpPr>
            <a:spLocks noGrp="1"/>
          </p:cNvSpPr>
          <p:nvPr>
            <p:ph idx="1"/>
          </p:nvPr>
        </p:nvSpPr>
        <p:spPr>
          <a:xfrm>
            <a:off x="838447" y="1411001"/>
            <a:ext cx="10515600" cy="4735065"/>
          </a:xfrm>
        </p:spPr>
        <p:txBody>
          <a:bodyPr vert="horz" lIns="91440" tIns="45720" rIns="91440" bIns="45720" rtlCol="0" anchor="t">
            <a:normAutofit/>
          </a:bodyPr>
          <a:lstStyle/>
          <a:p>
            <a:pPr marL="0" indent="0">
              <a:buNone/>
            </a:pPr>
            <a:r>
              <a:rPr lang="en-US" dirty="0">
                <a:latin typeface="Avenir Book"/>
              </a:rPr>
              <a:t>Find a domain that makes the function invertible, and then find the inverse.</a:t>
            </a:r>
            <a:endParaRPr lang="en-US" dirty="0"/>
          </a:p>
          <a:p>
            <a:endParaRPr lang="en-US" dirty="0"/>
          </a:p>
        </p:txBody>
      </p:sp>
    </p:spTree>
    <p:extLst>
      <p:ext uri="{BB962C8B-B14F-4D97-AF65-F5344CB8AC3E}">
        <p14:creationId xmlns:p14="http://schemas.microsoft.com/office/powerpoint/2010/main" val="226824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B0BAE-F60E-6F4B-B088-0EBA724909D1}"/>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Characteristics of functions and their inverses:</a:t>
            </a:r>
            <a:endParaRPr lang="en-US"/>
          </a:p>
          <a:p>
            <a:endParaRPr lang="en-US"/>
          </a:p>
        </p:txBody>
      </p:sp>
      <p:sp>
        <p:nvSpPr>
          <p:cNvPr id="3" name="Footer Placeholder 2">
            <a:extLst>
              <a:ext uri="{FF2B5EF4-FFF2-40B4-BE49-F238E27FC236}">
                <a16:creationId xmlns:a16="http://schemas.microsoft.com/office/drawing/2014/main" id="{68A98BA1-E37D-144F-BB97-BABF8E131666}"/>
              </a:ext>
            </a:extLst>
          </p:cNvPr>
          <p:cNvSpPr>
            <a:spLocks noGrp="1"/>
          </p:cNvSpPr>
          <p:nvPr>
            <p:ph type="ftr" sz="quarter" idx="11"/>
          </p:nvPr>
        </p:nvSpPr>
        <p:spPr/>
        <p:txBody>
          <a:bodyPr/>
          <a:lstStyle/>
          <a:p>
            <a:r>
              <a:rPr lang="en-US" dirty="0"/>
              <a:t>Unit 1 ● Lesson 2</a:t>
            </a:r>
          </a:p>
        </p:txBody>
      </p:sp>
    </p:spTree>
    <p:extLst>
      <p:ext uri="{BB962C8B-B14F-4D97-AF65-F5344CB8AC3E}">
        <p14:creationId xmlns:p14="http://schemas.microsoft.com/office/powerpoint/2010/main" val="94765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215BBD54-9F6C-1445-9BDD-BBD84FEE43A1}"/>
                  </a:ext>
                </a:extLst>
              </p:cNvPr>
              <p:cNvSpPr>
                <a:spLocks noGrp="1"/>
              </p:cNvSpPr>
              <p:nvPr>
                <p:ph idx="1"/>
              </p:nvPr>
            </p:nvSpPr>
            <p:spPr/>
            <p:txBody>
              <a:bodyPr/>
              <a:lstStyle/>
              <a:p>
                <a:pPr marL="0" indent="0">
                  <a:buNone/>
                </a:pPr>
                <a:r>
                  <a:rPr lang="en-US" dirty="0"/>
                  <a:t>Find the inverse of each function:</a:t>
                </a:r>
              </a:p>
              <a:p>
                <a:pPr marL="0" indent="0">
                  <a:buNone/>
                </a:pPr>
                <a:r>
                  <a:rPr lang="en-US" dirty="0"/>
                  <a:t>a.						b.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𝑥</m:t>
                        </m:r>
                      </m:e>
                    </m:rad>
                  </m:oMath>
                </a14:m>
                <a:r>
                  <a:rPr lang="en-US" dirty="0"/>
                  <a:t> </a:t>
                </a:r>
              </a:p>
            </p:txBody>
          </p:sp>
        </mc:Choice>
        <mc:Fallback xmlns="">
          <p:sp>
            <p:nvSpPr>
              <p:cNvPr id="2" name="Content Placeholder 1">
                <a:extLst>
                  <a:ext uri="{FF2B5EF4-FFF2-40B4-BE49-F238E27FC236}">
                    <a16:creationId xmlns:a16="http://schemas.microsoft.com/office/drawing/2014/main" id="{215BBD54-9F6C-1445-9BDD-BBD84FEE43A1}"/>
                  </a:ext>
                </a:extLst>
              </p:cNvPr>
              <p:cNvSpPr>
                <a:spLocks noGrp="1" noRot="1" noChangeAspect="1" noMove="1" noResize="1" noEditPoints="1" noAdjustHandles="1" noChangeArrowheads="1" noChangeShapeType="1" noTextEdit="1"/>
              </p:cNvSpPr>
              <p:nvPr>
                <p:ph idx="1"/>
              </p:nvPr>
            </p:nvSpPr>
            <p:spPr>
              <a:blipFill>
                <a:blip r:embed="rId2"/>
                <a:stretch>
                  <a:fillRect l="-1269" t="-259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E20B178-C8F4-B040-811C-9A4200787150}"/>
              </a:ext>
            </a:extLst>
          </p:cNvPr>
          <p:cNvSpPr>
            <a:spLocks noGrp="1"/>
          </p:cNvSpPr>
          <p:nvPr>
            <p:ph type="ftr" sz="quarter" idx="11"/>
          </p:nvPr>
        </p:nvSpPr>
        <p:spPr/>
        <p:txBody>
          <a:bodyPr/>
          <a:lstStyle/>
          <a:p>
            <a:r>
              <a:rPr lang="en-US" dirty="0"/>
              <a:t>Unit 1 ● Lesson 2</a:t>
            </a:r>
          </a:p>
        </p:txBody>
      </p:sp>
      <p:pic>
        <p:nvPicPr>
          <p:cNvPr id="10" name="Picture 10" descr="Table&#10;&#10;Description automatically generated">
            <a:extLst>
              <a:ext uri="{FF2B5EF4-FFF2-40B4-BE49-F238E27FC236}">
                <a16:creationId xmlns:a16="http://schemas.microsoft.com/office/drawing/2014/main" id="{C0D1719B-9213-A8EB-6287-10FE931F7B82}"/>
              </a:ext>
            </a:extLst>
          </p:cNvPr>
          <p:cNvPicPr>
            <a:picLocks noChangeAspect="1"/>
          </p:cNvPicPr>
          <p:nvPr/>
        </p:nvPicPr>
        <p:blipFill rotWithShape="1">
          <a:blip r:embed="rId3"/>
          <a:srcRect l="13376" t="12978" r="25378" b="10332"/>
          <a:stretch/>
        </p:blipFill>
        <p:spPr>
          <a:xfrm>
            <a:off x="2008681" y="2362995"/>
            <a:ext cx="2338466" cy="3372787"/>
          </a:xfrm>
          <a:prstGeom prst="rect">
            <a:avLst/>
          </a:prstGeom>
        </p:spPr>
      </p:pic>
    </p:spTree>
    <p:extLst>
      <p:ext uri="{BB962C8B-B14F-4D97-AF65-F5344CB8AC3E}">
        <p14:creationId xmlns:p14="http://schemas.microsoft.com/office/powerpoint/2010/main" val="201264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05799C9-6173-074B-82C2-C58541D6AC65}"/>
                  </a:ext>
                </a:extLst>
              </p:cNvPr>
              <p:cNvSpPr>
                <a:spLocks noGrp="1"/>
              </p:cNvSpPr>
              <p:nvPr>
                <p:ph idx="1"/>
              </p:nvPr>
            </p:nvSpPr>
            <p:spPr/>
            <p:txBody>
              <a:bodyPr/>
              <a:lstStyle/>
              <a:p>
                <a:pPr marL="514350" indent="-514350">
                  <a:buAutoNum type="arabicPeriod"/>
                </a:pPr>
                <a14:m>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−11</m:t>
                        </m:r>
                      </m:e>
                    </m:rad>
                    <m:r>
                      <a:rPr lang="en-US" b="0" i="1" smtClean="0">
                        <a:latin typeface="Cambria Math" panose="02040503050406030204" pitchFamily="18" charset="0"/>
                      </a:rPr>
                      <m:t>=3</m:t>
                    </m:r>
                  </m:oMath>
                </a14:m>
                <a:endParaRPr lang="en-US" b="0" dirty="0"/>
              </a:p>
              <a:p>
                <a:pPr marL="514350" indent="-514350">
                  <a:buAutoNum type="arabicPeriod"/>
                </a:pPr>
                <a:endParaRPr lang="en-US" dirty="0"/>
              </a:p>
              <a:p>
                <a:pPr marL="514350" indent="-514350">
                  <a:buAutoNum type="arabicPeriod"/>
                </a:pPr>
                <a:r>
                  <a:rPr lang="en-US" dirty="0"/>
                  <a:t>Given: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oMath>
                </a14:m>
                <a:r>
                  <a:rPr lang="en-US" dirty="0"/>
                  <a:t> Find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p:txBody>
          </p:sp>
        </mc:Choice>
        <mc:Fallback xmlns="">
          <p:sp>
            <p:nvSpPr>
              <p:cNvPr id="2" name="Content Placeholder 1">
                <a:extLst>
                  <a:ext uri="{FF2B5EF4-FFF2-40B4-BE49-F238E27FC236}">
                    <a16:creationId xmlns:a16="http://schemas.microsoft.com/office/drawing/2014/main" id="{605799C9-6173-074B-82C2-C58541D6AC65}"/>
                  </a:ext>
                </a:extLst>
              </p:cNvPr>
              <p:cNvSpPr>
                <a:spLocks noGrp="1" noRot="1" noChangeAspect="1" noMove="1" noResize="1" noEditPoints="1" noAdjustHandles="1" noChangeArrowheads="1" noChangeShapeType="1" noTextEdit="1"/>
              </p:cNvSpPr>
              <p:nvPr>
                <p:ph idx="1"/>
              </p:nvPr>
            </p:nvSpPr>
            <p:spPr>
              <a:blipFill>
                <a:blip r:embed="rId2"/>
                <a:stretch>
                  <a:fillRect l="-124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B1F1FB94-4385-B644-8492-F422461A0DD6}"/>
              </a:ext>
            </a:extLst>
          </p:cNvPr>
          <p:cNvSpPr>
            <a:spLocks noGrp="1"/>
          </p:cNvSpPr>
          <p:nvPr>
            <p:ph type="ftr" sz="quarter" idx="11"/>
          </p:nvPr>
        </p:nvSpPr>
        <p:spPr/>
        <p:txBody>
          <a:bodyPr/>
          <a:lstStyle/>
          <a:p>
            <a:r>
              <a:rPr lang="en-US" dirty="0"/>
              <a:t>Unit 1 ● Lesson 2</a:t>
            </a:r>
          </a:p>
        </p:txBody>
      </p:sp>
    </p:spTree>
    <p:extLst>
      <p:ext uri="{BB962C8B-B14F-4D97-AF65-F5344CB8AC3E}">
        <p14:creationId xmlns:p14="http://schemas.microsoft.com/office/powerpoint/2010/main" val="323379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D3BA5F-9124-2519-D18F-E3C2A67E33E6}"/>
              </a:ext>
            </a:extLst>
          </p:cNvPr>
          <p:cNvSpPr>
            <a:spLocks noGrp="1"/>
          </p:cNvSpPr>
          <p:nvPr>
            <p:ph idx="1"/>
          </p:nvPr>
        </p:nvSpPr>
        <p:spPr>
          <a:xfrm>
            <a:off x="1988288" y="2139648"/>
            <a:ext cx="8521434" cy="2835781"/>
          </a:xfrm>
        </p:spPr>
        <p:txBody>
          <a:bodyPr vert="horz" lIns="91440" tIns="45720" rIns="91440" bIns="45720" rtlCol="0" anchor="t">
            <a:noAutofit/>
          </a:bodyPr>
          <a:lstStyle/>
          <a:p>
            <a:r>
              <a:rPr lang="en-US" sz="2800" dirty="0">
                <a:latin typeface="Avenir Book"/>
                <a:cs typeface="Segoe UI"/>
              </a:rPr>
              <a:t>Understand the inverse of a quadratic function.</a:t>
            </a:r>
          </a:p>
          <a:p>
            <a:endParaRPr lang="en-US" sz="2800" dirty="0">
              <a:latin typeface="Avenir Book"/>
              <a:cs typeface="Segoe UI"/>
            </a:endParaRPr>
          </a:p>
          <a:p>
            <a:r>
              <a:rPr lang="en-US" sz="2800" dirty="0">
                <a:latin typeface="Avenir Book"/>
                <a:cs typeface="Segoe UI"/>
              </a:rPr>
              <a:t>Determine the relationship between the domain and range of a function and its inverse.</a:t>
            </a:r>
          </a:p>
          <a:p>
            <a:endParaRPr lang="en-US" sz="2800" dirty="0">
              <a:latin typeface="Avenir Book"/>
              <a:cs typeface="Segoe UI"/>
            </a:endParaRPr>
          </a:p>
          <a:p>
            <a:r>
              <a:rPr lang="en-US" sz="2800" dirty="0">
                <a:latin typeface="Avenir Book"/>
                <a:cs typeface="Segoe UI"/>
              </a:rPr>
              <a:t>Understand when the inverse of a function is also a function.</a:t>
            </a:r>
          </a:p>
          <a:p>
            <a:endParaRPr lang="en-US" sz="2000" i="1" dirty="0">
              <a:solidFill>
                <a:srgbClr val="FF0000"/>
              </a:solidFill>
              <a:latin typeface="Avenir Book"/>
              <a:cs typeface="Segoe UI"/>
            </a:endParaRPr>
          </a:p>
        </p:txBody>
      </p:sp>
    </p:spTree>
    <p:extLst>
      <p:ext uri="{BB962C8B-B14F-4D97-AF65-F5344CB8AC3E}">
        <p14:creationId xmlns:p14="http://schemas.microsoft.com/office/powerpoint/2010/main" val="315062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6356A8-F972-445C-28FE-C4583CB58328}"/>
              </a:ext>
            </a:extLst>
          </p:cNvPr>
          <p:cNvSpPr>
            <a:spLocks noGrp="1"/>
          </p:cNvSpPr>
          <p:nvPr>
            <p:ph idx="1"/>
          </p:nvPr>
        </p:nvSpPr>
        <p:spPr/>
        <p:txBody>
          <a:bodyPr vert="horz" lIns="91440" tIns="45720" rIns="91440" bIns="45720" rtlCol="0" anchor="t">
            <a:normAutofit/>
          </a:bodyPr>
          <a:lstStyle/>
          <a:p>
            <a:pPr marL="0" indent="0">
              <a:buNone/>
            </a:pPr>
            <a:r>
              <a:rPr lang="en-US" dirty="0">
                <a:latin typeface="Avenir Book"/>
              </a:rPr>
              <a:t>When people first learn to drive, they are often told that the faster they are driving, the longer it will take to stop. So, when you’re driving on the freeway, you should leave more space between your car and the car in front of you than when you are driving slowly through a neighborhood. Have you ever wondered about the relationship between how fast you are driving and how far you travel before you stop, after hitting the brakes.</a:t>
            </a:r>
            <a:endParaRPr lang="en-US" dirty="0"/>
          </a:p>
        </p:txBody>
      </p:sp>
      <p:sp>
        <p:nvSpPr>
          <p:cNvPr id="2" name="Title 1">
            <a:extLst>
              <a:ext uri="{FF2B5EF4-FFF2-40B4-BE49-F238E27FC236}">
                <a16:creationId xmlns:a16="http://schemas.microsoft.com/office/drawing/2014/main" id="{1083206F-92B9-01A8-B4F1-9CF354FDD05F}"/>
              </a:ext>
            </a:extLst>
          </p:cNvPr>
          <p:cNvSpPr>
            <a:spLocks noGrp="1"/>
          </p:cNvSpPr>
          <p:nvPr>
            <p:ph type="title"/>
          </p:nvPr>
        </p:nvSpPr>
        <p:spPr/>
        <p:txBody>
          <a:bodyPr/>
          <a:lstStyle/>
          <a:p>
            <a:r>
              <a:rPr lang="en-US" dirty="0">
                <a:latin typeface="Avenir Black"/>
              </a:rPr>
              <a:t>Think, </a:t>
            </a:r>
            <a:r>
              <a:rPr lang="en-US" dirty="0">
                <a:solidFill>
                  <a:schemeClr val="tx1"/>
                </a:solidFill>
                <a:latin typeface="Avenir Black"/>
              </a:rPr>
              <a:t>Pair</a:t>
            </a:r>
            <a:r>
              <a:rPr lang="en-US" dirty="0">
                <a:latin typeface="Avenir Black"/>
              </a:rPr>
              <a:t>, Share</a:t>
            </a:r>
            <a:endParaRPr lang="en-US" dirty="0"/>
          </a:p>
        </p:txBody>
      </p:sp>
      <p:sp>
        <p:nvSpPr>
          <p:cNvPr id="4" name="Footer Placeholder 2">
            <a:extLst>
              <a:ext uri="{FF2B5EF4-FFF2-40B4-BE49-F238E27FC236}">
                <a16:creationId xmlns:a16="http://schemas.microsoft.com/office/drawing/2014/main" id="{8764306C-23A2-4143-9E17-6D1B303690C3}"/>
              </a:ext>
            </a:extLst>
          </p:cNvPr>
          <p:cNvSpPr>
            <a:spLocks noGrp="1"/>
          </p:cNvSpPr>
          <p:nvPr>
            <p:ph type="ftr" sz="quarter" idx="11"/>
          </p:nvPr>
        </p:nvSpPr>
        <p:spPr>
          <a:xfrm>
            <a:off x="4038600" y="6492874"/>
            <a:ext cx="4114800" cy="365125"/>
          </a:xfrm>
        </p:spPr>
        <p:txBody>
          <a:bodyPr/>
          <a:lstStyle/>
          <a:p>
            <a:r>
              <a:rPr lang="en-US" dirty="0"/>
              <a:t>Unit 1 ● Lesson 2</a:t>
            </a:r>
          </a:p>
        </p:txBody>
      </p:sp>
    </p:spTree>
    <p:extLst>
      <p:ext uri="{BB962C8B-B14F-4D97-AF65-F5344CB8AC3E}">
        <p14:creationId xmlns:p14="http://schemas.microsoft.com/office/powerpoint/2010/main" val="410424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BAE968-8638-0D4C-B404-308C45518099}"/>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Independently begin working on problems 1 and 2.</a:t>
            </a:r>
          </a:p>
        </p:txBody>
      </p:sp>
      <p:sp>
        <p:nvSpPr>
          <p:cNvPr id="3" name="Footer Placeholder 2">
            <a:extLst>
              <a:ext uri="{FF2B5EF4-FFF2-40B4-BE49-F238E27FC236}">
                <a16:creationId xmlns:a16="http://schemas.microsoft.com/office/drawing/2014/main" id="{926A6629-1322-A14C-9776-3DC3304BECBB}"/>
              </a:ext>
            </a:extLst>
          </p:cNvPr>
          <p:cNvSpPr>
            <a:spLocks noGrp="1"/>
          </p:cNvSpPr>
          <p:nvPr>
            <p:ph type="ftr" sz="quarter" idx="11"/>
          </p:nvPr>
        </p:nvSpPr>
        <p:spPr/>
        <p:txBody>
          <a:bodyPr/>
          <a:lstStyle/>
          <a:p>
            <a:r>
              <a:rPr lang="en-US" dirty="0"/>
              <a:t>Unit 1 ● Lesson 2</a:t>
            </a:r>
          </a:p>
        </p:txBody>
      </p:sp>
      <p:sp>
        <p:nvSpPr>
          <p:cNvPr id="4" name="Title 3">
            <a:extLst>
              <a:ext uri="{FF2B5EF4-FFF2-40B4-BE49-F238E27FC236}">
                <a16:creationId xmlns:a16="http://schemas.microsoft.com/office/drawing/2014/main" id="{72E57008-EE5B-314F-8861-7C10E094562E}"/>
              </a:ext>
            </a:extLst>
          </p:cNvPr>
          <p:cNvSpPr>
            <a:spLocks noGrp="1"/>
          </p:cNvSpPr>
          <p:nvPr>
            <p:ph type="title"/>
          </p:nvPr>
        </p:nvSpPr>
        <p:spPr/>
        <p:txBody>
          <a:bodyPr/>
          <a:lstStyle/>
          <a:p>
            <a:r>
              <a:rPr lang="en-US">
                <a:latin typeface="Avenir Black"/>
              </a:rPr>
              <a:t>Flipping Ferraris</a:t>
            </a:r>
            <a:endParaRPr lang="en-US"/>
          </a:p>
        </p:txBody>
      </p:sp>
    </p:spTree>
    <p:extLst>
      <p:ext uri="{BB962C8B-B14F-4D97-AF65-F5344CB8AC3E}">
        <p14:creationId xmlns:p14="http://schemas.microsoft.com/office/powerpoint/2010/main" val="280297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6AD8F-D3D6-D84F-8460-D107E1D7D330}"/>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With a partner, discuss problems 3 and 4. </a:t>
            </a:r>
            <a:endParaRPr lang="en-US"/>
          </a:p>
        </p:txBody>
      </p:sp>
      <p:sp>
        <p:nvSpPr>
          <p:cNvPr id="3" name="Footer Placeholder 2">
            <a:extLst>
              <a:ext uri="{FF2B5EF4-FFF2-40B4-BE49-F238E27FC236}">
                <a16:creationId xmlns:a16="http://schemas.microsoft.com/office/drawing/2014/main" id="{59C51AA0-F565-5341-B3FC-A691AC03E327}"/>
              </a:ext>
            </a:extLst>
          </p:cNvPr>
          <p:cNvSpPr>
            <a:spLocks noGrp="1"/>
          </p:cNvSpPr>
          <p:nvPr>
            <p:ph type="ftr" sz="quarter" idx="11"/>
          </p:nvPr>
        </p:nvSpPr>
        <p:spPr/>
        <p:txBody>
          <a:bodyPr/>
          <a:lstStyle/>
          <a:p>
            <a:r>
              <a:rPr lang="en-US" dirty="0"/>
              <a:t>Unit 1 ● Lesson 2</a:t>
            </a:r>
          </a:p>
        </p:txBody>
      </p:sp>
      <p:sp>
        <p:nvSpPr>
          <p:cNvPr id="4" name="Title 3">
            <a:extLst>
              <a:ext uri="{FF2B5EF4-FFF2-40B4-BE49-F238E27FC236}">
                <a16:creationId xmlns:a16="http://schemas.microsoft.com/office/drawing/2014/main" id="{09D8D471-4050-2B46-A988-9E4809C07F84}"/>
              </a:ext>
            </a:extLst>
          </p:cNvPr>
          <p:cNvSpPr>
            <a:spLocks noGrp="1"/>
          </p:cNvSpPr>
          <p:nvPr>
            <p:ph type="title"/>
          </p:nvPr>
        </p:nvSpPr>
        <p:spPr/>
        <p:txBody>
          <a:bodyPr/>
          <a:lstStyle/>
          <a:p>
            <a:r>
              <a:rPr lang="en-US">
                <a:latin typeface="Avenir Black"/>
              </a:rPr>
              <a:t>Flipping Ferraris</a:t>
            </a:r>
            <a:endParaRPr lang="en-US"/>
          </a:p>
        </p:txBody>
      </p:sp>
    </p:spTree>
    <p:extLst>
      <p:ext uri="{BB962C8B-B14F-4D97-AF65-F5344CB8AC3E}">
        <p14:creationId xmlns:p14="http://schemas.microsoft.com/office/powerpoint/2010/main" val="251910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2</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Flipping Ferraris</a:t>
            </a:r>
            <a:endParaRPr lang="en-US" b="0" dirty="0">
              <a:latin typeface="Avenir Black"/>
            </a:endParaRPr>
          </a:p>
        </p:txBody>
      </p:sp>
      <p:sp>
        <p:nvSpPr>
          <p:cNvPr id="10" name="Content Placeholder 4">
            <a:extLst>
              <a:ext uri="{FF2B5EF4-FFF2-40B4-BE49-F238E27FC236}">
                <a16:creationId xmlns:a16="http://schemas.microsoft.com/office/drawing/2014/main" id="{AEDD2ADF-1290-E4C9-09E7-FCD17B4CE5EA}"/>
              </a:ext>
            </a:extLst>
          </p:cNvPr>
          <p:cNvSpPr>
            <a:spLocks noGrp="1"/>
          </p:cNvSpPr>
          <p:nvPr>
            <p:ph idx="1"/>
          </p:nvPr>
        </p:nvSpPr>
        <p:spPr>
          <a:xfrm>
            <a:off x="623231" y="1081646"/>
            <a:ext cx="10515600" cy="4351338"/>
          </a:xfrm>
        </p:spPr>
        <p:txBody>
          <a:bodyPr vert="horz" lIns="91440" tIns="45720" rIns="91440" bIns="45720" rtlCol="0" anchor="t">
            <a:noAutofit/>
          </a:bodyPr>
          <a:lstStyle/>
          <a:p>
            <a:pPr marL="457200" lvl="1" indent="0">
              <a:buNone/>
            </a:pPr>
            <a:endParaRPr lang="en-US" sz="2800" dirty="0"/>
          </a:p>
          <a:p>
            <a:pPr marL="0" indent="0">
              <a:buNone/>
            </a:pPr>
            <a:r>
              <a:rPr lang="en-US" dirty="0">
                <a:latin typeface="Avenir Book"/>
              </a:rPr>
              <a:t>3. Graph </a:t>
            </a:r>
            <a:r>
              <a:rPr lang="en-US" sz="2800" dirty="0">
                <a:latin typeface="Avenir Book"/>
              </a:rPr>
              <a:t>the </a:t>
            </a:r>
            <a:r>
              <a:rPr lang="en-US" dirty="0">
                <a:latin typeface="Avenir Book"/>
              </a:rPr>
              <a:t>relationship </a:t>
            </a:r>
            <a:r>
              <a:rPr lang="en-US" sz="2800" dirty="0">
                <a:latin typeface="Avenir Book"/>
              </a:rPr>
              <a:t>between braking distance </a:t>
            </a:r>
            <a:r>
              <a:rPr lang="en-US" i="1" dirty="0">
                <a:latin typeface="Avenir Book"/>
              </a:rPr>
              <a:t>d(s)</a:t>
            </a:r>
            <a:r>
              <a:rPr lang="en-US" dirty="0">
                <a:latin typeface="Avenir Book"/>
              </a:rPr>
              <a:t> and speed </a:t>
            </a:r>
            <a:r>
              <a:rPr lang="en-US" i="1" dirty="0">
                <a:latin typeface="Avenir Book"/>
              </a:rPr>
              <a:t>(s</a:t>
            </a:r>
            <a:r>
              <a:rPr lang="en-US" dirty="0">
                <a:latin typeface="Avenir Book"/>
              </a:rPr>
              <a:t>).</a:t>
            </a:r>
            <a:endParaRPr lang="en-US" dirty="0"/>
          </a:p>
          <a:p>
            <a:endParaRPr lang="en-US" dirty="0"/>
          </a:p>
          <a:p>
            <a:pPr lvl="1" indent="0">
              <a:buNone/>
            </a:pPr>
            <a:endParaRPr lang="en-US" dirty="0">
              <a:latin typeface="Avenir Book"/>
            </a:endParaRPr>
          </a:p>
          <a:p>
            <a:pPr marL="0" indent="0">
              <a:buNone/>
            </a:pPr>
            <a:endParaRPr lang="en-US" dirty="0">
              <a:latin typeface="Avenir Book"/>
            </a:endParaRPr>
          </a:p>
          <a:p>
            <a:pPr marL="457200" lvl="1" indent="0">
              <a:buNone/>
            </a:pPr>
            <a:br>
              <a:rPr lang="en-US" sz="2800" dirty="0"/>
            </a:br>
            <a:br>
              <a:rPr lang="en-US" sz="2800" dirty="0"/>
            </a:br>
            <a:br>
              <a:rPr lang="en-US" sz="2800" dirty="0"/>
            </a:br>
            <a:endParaRPr lang="en-US" sz="2800" dirty="0"/>
          </a:p>
          <a:p>
            <a:pPr lvl="1"/>
            <a:endParaRPr lang="en-US" sz="2800" dirty="0"/>
          </a:p>
        </p:txBody>
      </p:sp>
      <p:pic>
        <p:nvPicPr>
          <p:cNvPr id="2" name="Picture 4" descr="A picture containing chart&#10;&#10;Description automatically generated">
            <a:extLst>
              <a:ext uri="{FF2B5EF4-FFF2-40B4-BE49-F238E27FC236}">
                <a16:creationId xmlns:a16="http://schemas.microsoft.com/office/drawing/2014/main" id="{84679CEA-1768-6395-F8B7-352715DC5A3F}"/>
              </a:ext>
            </a:extLst>
          </p:cNvPr>
          <p:cNvPicPr>
            <a:picLocks noChangeAspect="1"/>
          </p:cNvPicPr>
          <p:nvPr/>
        </p:nvPicPr>
        <p:blipFill>
          <a:blip r:embed="rId3"/>
          <a:stretch>
            <a:fillRect/>
          </a:stretch>
        </p:blipFill>
        <p:spPr>
          <a:xfrm>
            <a:off x="4034287" y="2114911"/>
            <a:ext cx="3763992" cy="3778369"/>
          </a:xfrm>
          <a:prstGeom prst="rect">
            <a:avLst/>
          </a:prstGeom>
        </p:spPr>
      </p:pic>
    </p:spTree>
    <p:extLst>
      <p:ext uri="{BB962C8B-B14F-4D97-AF65-F5344CB8AC3E}">
        <p14:creationId xmlns:p14="http://schemas.microsoft.com/office/powerpoint/2010/main" val="239274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2</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Flipping Ferraris</a:t>
            </a:r>
            <a:endParaRPr lang="en-US" b="0" dirty="0">
              <a:latin typeface="Avenir Black"/>
            </a:endParaRPr>
          </a:p>
        </p:txBody>
      </p:sp>
      <p:sp>
        <p:nvSpPr>
          <p:cNvPr id="10" name="Content Placeholder 4">
            <a:extLst>
              <a:ext uri="{FF2B5EF4-FFF2-40B4-BE49-F238E27FC236}">
                <a16:creationId xmlns:a16="http://schemas.microsoft.com/office/drawing/2014/main" id="{AEDD2ADF-1290-E4C9-09E7-FCD17B4CE5EA}"/>
              </a:ext>
            </a:extLst>
          </p:cNvPr>
          <p:cNvSpPr>
            <a:spLocks noGrp="1"/>
          </p:cNvSpPr>
          <p:nvPr>
            <p:ph idx="1"/>
          </p:nvPr>
        </p:nvSpPr>
        <p:spPr>
          <a:xfrm>
            <a:off x="319450" y="1432342"/>
            <a:ext cx="10515600" cy="4000642"/>
          </a:xfrm>
        </p:spPr>
        <p:txBody>
          <a:bodyPr vert="horz" lIns="91440" tIns="45720" rIns="91440" bIns="45720" rtlCol="0" anchor="t">
            <a:noAutofit/>
          </a:bodyPr>
          <a:lstStyle/>
          <a:p>
            <a:pPr marL="457200" indent="0">
              <a:spcBef>
                <a:spcPts val="500"/>
              </a:spcBef>
              <a:buNone/>
            </a:pPr>
            <a:r>
              <a:rPr lang="en-US" dirty="0">
                <a:latin typeface="Avenir Book"/>
              </a:rPr>
              <a:t>4. According to the Ferrari Company, the maximum speed of the car is about 217 mph. Use this information to describe all the mathematical features of the relationship between braking distance and speed for the Ferrari modeled by </a:t>
            </a:r>
            <a:r>
              <a:rPr lang="en-US" i="1" dirty="0">
                <a:latin typeface="Avenir Book"/>
              </a:rPr>
              <a:t>d(s) </a:t>
            </a:r>
            <a:r>
              <a:rPr lang="en-US" dirty="0">
                <a:latin typeface="Avenir Book"/>
              </a:rPr>
              <a:t>= 0.03</a:t>
            </a:r>
            <a:r>
              <a:rPr lang="en-US" i="1" dirty="0">
                <a:latin typeface="Avenir Book"/>
              </a:rPr>
              <a:t>s</a:t>
            </a:r>
            <a:r>
              <a:rPr lang="en-US" baseline="30000" dirty="0">
                <a:latin typeface="Avenir Book"/>
              </a:rPr>
              <a:t>2</a:t>
            </a:r>
            <a:r>
              <a:rPr lang="en-US" dirty="0">
                <a:latin typeface="Avenir Book"/>
              </a:rPr>
              <a:t>. Your answer should include the domain and range, any intercepts, maximums or minimums, and the intervals of increase and decrease.</a:t>
            </a:r>
            <a:endParaRPr lang="en-US" dirty="0"/>
          </a:p>
          <a:p>
            <a:endParaRPr lang="en-US" dirty="0"/>
          </a:p>
          <a:p>
            <a:pPr lvl="1" indent="0">
              <a:buNone/>
            </a:pPr>
            <a:endParaRPr lang="en-US" dirty="0">
              <a:latin typeface="Avenir Book"/>
            </a:endParaRPr>
          </a:p>
          <a:p>
            <a:pPr marL="0" indent="0">
              <a:buNone/>
            </a:pPr>
            <a:endParaRPr lang="en-US" dirty="0">
              <a:latin typeface="Avenir Book"/>
            </a:endParaRPr>
          </a:p>
          <a:p>
            <a:pPr marL="457200" lvl="1" indent="0">
              <a:buNone/>
            </a:pPr>
            <a:br>
              <a:rPr lang="en-US" sz="2800" dirty="0"/>
            </a:br>
            <a:br>
              <a:rPr lang="en-US" sz="2800" dirty="0"/>
            </a:br>
            <a:br>
              <a:rPr lang="en-US" sz="2800" dirty="0"/>
            </a:br>
            <a:endParaRPr lang="en-US" sz="2800" dirty="0"/>
          </a:p>
          <a:p>
            <a:pPr lvl="1"/>
            <a:endParaRPr lang="en-US" sz="2800" dirty="0"/>
          </a:p>
        </p:txBody>
      </p:sp>
    </p:spTree>
    <p:extLst>
      <p:ext uri="{BB962C8B-B14F-4D97-AF65-F5344CB8AC3E}">
        <p14:creationId xmlns:p14="http://schemas.microsoft.com/office/powerpoint/2010/main" val="360609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07766-DF49-5D47-B291-1C76018A7839}"/>
              </a:ext>
            </a:extLst>
          </p:cNvPr>
          <p:cNvSpPr>
            <a:spLocks noGrp="1"/>
          </p:cNvSpPr>
          <p:nvPr>
            <p:ph idx="1"/>
          </p:nvPr>
        </p:nvSpPr>
        <p:spPr/>
        <p:txBody>
          <a:bodyPr/>
          <a:lstStyle/>
          <a:p>
            <a:pPr marL="0" indent="0">
              <a:buNone/>
            </a:pPr>
            <a:r>
              <a:rPr lang="en-US" dirty="0"/>
              <a:t>With a partner, complete problems 5-12.</a:t>
            </a:r>
          </a:p>
        </p:txBody>
      </p:sp>
      <p:sp>
        <p:nvSpPr>
          <p:cNvPr id="3" name="Footer Placeholder 2">
            <a:extLst>
              <a:ext uri="{FF2B5EF4-FFF2-40B4-BE49-F238E27FC236}">
                <a16:creationId xmlns:a16="http://schemas.microsoft.com/office/drawing/2014/main" id="{BD4239AE-7E8E-034E-A568-8BEA8C7EB372}"/>
              </a:ext>
            </a:extLst>
          </p:cNvPr>
          <p:cNvSpPr>
            <a:spLocks noGrp="1"/>
          </p:cNvSpPr>
          <p:nvPr>
            <p:ph type="ftr" sz="quarter" idx="11"/>
          </p:nvPr>
        </p:nvSpPr>
        <p:spPr/>
        <p:txBody>
          <a:bodyPr/>
          <a:lstStyle/>
          <a:p>
            <a:r>
              <a:rPr lang="en-US" dirty="0"/>
              <a:t>Unit 1 ● Lesson 5</a:t>
            </a:r>
          </a:p>
        </p:txBody>
      </p:sp>
      <p:sp>
        <p:nvSpPr>
          <p:cNvPr id="4" name="Title 3">
            <a:extLst>
              <a:ext uri="{FF2B5EF4-FFF2-40B4-BE49-F238E27FC236}">
                <a16:creationId xmlns:a16="http://schemas.microsoft.com/office/drawing/2014/main" id="{F928AE2D-486A-094D-B144-29C4AABA2EEA}"/>
              </a:ext>
            </a:extLst>
          </p:cNvPr>
          <p:cNvSpPr>
            <a:spLocks noGrp="1"/>
          </p:cNvSpPr>
          <p:nvPr>
            <p:ph type="title"/>
          </p:nvPr>
        </p:nvSpPr>
        <p:spPr/>
        <p:txBody>
          <a:bodyPr/>
          <a:lstStyle/>
          <a:p>
            <a:r>
              <a:rPr lang="en-US" dirty="0">
                <a:latin typeface="Avenir Black"/>
              </a:rPr>
              <a:t>Flipping Ferraris</a:t>
            </a:r>
            <a:endParaRPr lang="en-US" dirty="0"/>
          </a:p>
        </p:txBody>
      </p:sp>
    </p:spTree>
    <p:extLst>
      <p:ext uri="{BB962C8B-B14F-4D97-AF65-F5344CB8AC3E}">
        <p14:creationId xmlns:p14="http://schemas.microsoft.com/office/powerpoint/2010/main" val="304071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6D72D9-5244-9541-94B5-F4C799F82599}"/>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6. Part of the job of police officers is to investigate traffic accidents to determine what caused the accident and which driver was at fault. They measure the braking distance using skid marks and calculate speeds using the mathematical relationships, just like we have here, although they often use different formulas to account for various factors, such as road conditions. Let’s go back to the Ferrari on a smooth, dry road since we know the relationship. Create a table that shows the speed the car was traveling based upon the braking distance.</a:t>
            </a:r>
            <a:endParaRPr lang="en-US"/>
          </a:p>
          <a:p>
            <a:pPr marL="0" indent="0">
              <a:buNone/>
            </a:pPr>
            <a:endParaRPr lang="en-US"/>
          </a:p>
        </p:txBody>
      </p:sp>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2</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Flipping Ferraris</a:t>
            </a:r>
            <a:endParaRPr lang="en-US" b="0" dirty="0">
              <a:latin typeface="Avenir Black"/>
            </a:endParaRPr>
          </a:p>
        </p:txBody>
      </p:sp>
    </p:spTree>
    <p:extLst>
      <p:ext uri="{BB962C8B-B14F-4D97-AF65-F5344CB8AC3E}">
        <p14:creationId xmlns:p14="http://schemas.microsoft.com/office/powerpoint/2010/main" val="4147761970"/>
      </p:ext>
    </p:extLst>
  </p:cSld>
  <p:clrMapOvr>
    <a:masterClrMapping/>
  </p:clrMapOvr>
</p:sld>
</file>

<file path=ppt/theme/theme1.xml><?xml version="1.0" encoding="utf-8"?>
<a:theme xmlns:a="http://schemas.openxmlformats.org/drawingml/2006/main" name="Office Theme">
  <a:themeElements>
    <a:clrScheme name="Unit 1">
      <a:dk1>
        <a:srgbClr val="22680B"/>
      </a:dk1>
      <a:lt1>
        <a:srgbClr val="FFFFFF"/>
      </a:lt1>
      <a:dk2>
        <a:srgbClr val="436400"/>
      </a:dk2>
      <a:lt2>
        <a:srgbClr val="FEFFFF"/>
      </a:lt2>
      <a:accent1>
        <a:srgbClr val="78A64B"/>
      </a:accent1>
      <a:accent2>
        <a:srgbClr val="8AB833"/>
      </a:accent2>
      <a:accent3>
        <a:srgbClr val="C0CF3A"/>
      </a:accent3>
      <a:accent4>
        <a:srgbClr val="447E03"/>
      </a:accent4>
      <a:accent5>
        <a:srgbClr val="94C268"/>
      </a:accent5>
      <a:accent6>
        <a:srgbClr val="708839"/>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KST36QS7YUKS-17149278-85093</_dlc_DocId>
    <_dlc_DocIdUrl xmlns="e6b18dcd-00de-4a4b-a809-bf649cda40bd">
      <Url>https://k12mnps.sharepoint.com/sites/014-CMGS-CI/_layouts/15/DocIdRedir.aspx?ID=KST36QS7YUKS-17149278-85093</Url>
      <Description>KST36QS7YUKS-17149278-85093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2B1F2-5180-419F-8934-D9C06B274C43}">
  <ds:schemaRefs>
    <ds:schemaRef ds:uri="http://schemas.microsoft.com/sharepoint/events"/>
  </ds:schemaRefs>
</ds:datastoreItem>
</file>

<file path=customXml/itemProps2.xml><?xml version="1.0" encoding="utf-8"?>
<ds:datastoreItem xmlns:ds="http://schemas.openxmlformats.org/officeDocument/2006/customXml" ds:itemID="{DF5A152E-0A4E-4C40-AFD8-3D338349B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3CBF5E-DE76-4D71-B410-54751C1F747E}">
  <ds:schemaRefs>
    <ds:schemaRef ds:uri="http://purl.org/dc/elements/1.1/"/>
    <ds:schemaRef ds:uri="eb208772-ddc5-4f6a-b383-d2629cd7e715"/>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TotalTime>
  <Words>1593</Words>
  <Application>Microsoft Macintosh PowerPoint</Application>
  <PresentationFormat>Widescreen</PresentationFormat>
  <Paragraphs>76</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vt:lpstr>
      <vt:lpstr>Avenir Black</vt:lpstr>
      <vt:lpstr>Avenir Book</vt:lpstr>
      <vt:lpstr>Calibri</vt:lpstr>
      <vt:lpstr>Cambria Math</vt:lpstr>
      <vt:lpstr>Century Gothic</vt:lpstr>
      <vt:lpstr>Office Theme</vt:lpstr>
      <vt:lpstr>Lesson 2: Flipping Ferraris</vt:lpstr>
      <vt:lpstr>PowerPoint Presentation</vt:lpstr>
      <vt:lpstr>Think, Pair, Share</vt:lpstr>
      <vt:lpstr>Flipping Ferraris</vt:lpstr>
      <vt:lpstr>Flipping Ferraris</vt:lpstr>
      <vt:lpstr>Flipping Ferraris</vt:lpstr>
      <vt:lpstr>Flipping Ferraris</vt:lpstr>
      <vt:lpstr>Flipping Ferraris</vt:lpstr>
      <vt:lpstr>Flipping Ferraris</vt:lpstr>
      <vt:lpstr>Flipping Ferraris</vt:lpstr>
      <vt:lpstr>Flipping Ferraris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18</cp:revision>
  <dcterms:created xsi:type="dcterms:W3CDTF">2023-05-09T17:17:08Z</dcterms:created>
  <dcterms:modified xsi:type="dcterms:W3CDTF">2024-08-13T00:54:19Z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3201e860-5da8-427d-b621-f1c9c5a42e51</vt:lpwstr>
  </property>
  <property fmtid="{D5CDD505-2E9C-101B-9397-08002B2CF9AE}" pid="3" name="ContentTypeId">
    <vt:lpwstr>0x010100E2B1E48FDA06D248B1EDF07E7820037D</vt:lpwstr>
  </property>
  <property fmtid="{D5CDD505-2E9C-101B-9397-08002B2CF9AE}" pid="4" name="MediaServiceImageTags">
    <vt:lpwstr/>
  </property>
  <property fmtid="{D5CDD505-2E9C-101B-9397-08002B2CF9AE}" pid="5" name="Order">
    <vt:r8>2489700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ies>
</file>