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30"/>
  </p:notesMasterIdLst>
  <p:handoutMasterIdLst>
    <p:handoutMasterId r:id="rId31"/>
  </p:handoutMasterIdLst>
  <p:sldIdLst>
    <p:sldId id="387" r:id="rId6"/>
    <p:sldId id="388" r:id="rId7"/>
    <p:sldId id="389" r:id="rId8"/>
    <p:sldId id="390" r:id="rId9"/>
    <p:sldId id="391" r:id="rId10"/>
    <p:sldId id="393" r:id="rId11"/>
    <p:sldId id="394" r:id="rId12"/>
    <p:sldId id="395" r:id="rId13"/>
    <p:sldId id="396" r:id="rId14"/>
    <p:sldId id="397" r:id="rId15"/>
    <p:sldId id="398" r:id="rId16"/>
    <p:sldId id="399" r:id="rId17"/>
    <p:sldId id="400" r:id="rId18"/>
    <p:sldId id="401" r:id="rId19"/>
    <p:sldId id="402" r:id="rId20"/>
    <p:sldId id="403" r:id="rId21"/>
    <p:sldId id="404" r:id="rId22"/>
    <p:sldId id="405" r:id="rId23"/>
    <p:sldId id="406" r:id="rId24"/>
    <p:sldId id="407" r:id="rId25"/>
    <p:sldId id="408" r:id="rId26"/>
    <p:sldId id="409" r:id="rId27"/>
    <p:sldId id="410" r:id="rId28"/>
    <p:sldId id="41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788EC1-5115-531B-7AFC-A3BE28217CE0}" name="Gluck Jr., Scott A" initials="GJSA" userId="S::SAGluck@mnps.org::f24d3eef-8238-4c89-aa2e-a907220dc44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59037"/>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9"/>
    <p:restoredTop sz="94512" autoAdjust="0"/>
  </p:normalViewPr>
  <p:slideViewPr>
    <p:cSldViewPr snapToGrid="0">
      <p:cViewPr varScale="1">
        <p:scale>
          <a:sx n="71" d="100"/>
          <a:sy n="71" d="100"/>
        </p:scale>
        <p:origin x="168"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5D7EF6-029E-368C-CAD3-B7976E73E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F422E6-18B6-7E00-943A-24F969574A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8C927E-A799-B342-90C8-2613D001DF6E}" type="datetimeFigureOut">
              <a:rPr lang="en-US" smtClean="0"/>
              <a:t>8/16/24</a:t>
            </a:fld>
            <a:endParaRPr lang="en-US"/>
          </a:p>
        </p:txBody>
      </p:sp>
      <p:sp>
        <p:nvSpPr>
          <p:cNvPr id="4" name="Footer Placeholder 3">
            <a:extLst>
              <a:ext uri="{FF2B5EF4-FFF2-40B4-BE49-F238E27FC236}">
                <a16:creationId xmlns:a16="http://schemas.microsoft.com/office/drawing/2014/main" id="{54BD662D-4B49-9047-B5BE-F7A6413210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45E3C4-8302-25EA-5F03-9F6BE686F5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2E2312-CF86-3140-B2F8-3676419F1186}" type="slidenum">
              <a:rPr lang="en-US" smtClean="0"/>
              <a:t>‹#›</a:t>
            </a:fld>
            <a:endParaRPr lang="en-US"/>
          </a:p>
        </p:txBody>
      </p:sp>
    </p:spTree>
    <p:extLst>
      <p:ext uri="{BB962C8B-B14F-4D97-AF65-F5344CB8AC3E}">
        <p14:creationId xmlns:p14="http://schemas.microsoft.com/office/powerpoint/2010/main" val="284327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46A4B-93AA-B240-A808-D827F2031FA6}" type="datetimeFigureOut">
              <a:rPr lang="en-US" smtClean="0"/>
              <a:t>8/16/24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E567B-26F2-5E41-8C06-D807A423BD17}" type="slidenum">
              <a:rPr lang="en-US" smtClean="0"/>
              <a:t>‹#›</a:t>
            </a:fld>
            <a:endParaRPr lang="en-US"/>
          </a:p>
        </p:txBody>
      </p:sp>
    </p:spTree>
    <p:extLst>
      <p:ext uri="{BB962C8B-B14F-4D97-AF65-F5344CB8AC3E}">
        <p14:creationId xmlns:p14="http://schemas.microsoft.com/office/powerpoint/2010/main" val="2565763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E2E2F"/>
                </a:solidFill>
                <a:effectLst/>
                <a:latin typeface="source-sans-pro"/>
              </a:rPr>
              <a:t>Ask a student to share their diagram and relate the diagram to each of the algebraic expressions. Use the diagram to show why the expressions are equivalent, making sure that students are able to explain why the middle term in the trinomial is either positive or negative. Ask the class to come up with a guide for looking at two factors and knowing if the middle term of the trinomial is positive or negative. Also ask what can be known about the factors if the middle term is positive or negative. Students should recognize that a negative middle term doesn’t necessarily mean that the signs of the factors will be either positive or negative.</a:t>
            </a:r>
            <a:endParaRPr lang="en-US"/>
          </a:p>
        </p:txBody>
      </p:sp>
    </p:spTree>
    <p:extLst>
      <p:ext uri="{BB962C8B-B14F-4D97-AF65-F5344CB8AC3E}">
        <p14:creationId xmlns:p14="http://schemas.microsoft.com/office/powerpoint/2010/main" val="1727494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3E2E2F"/>
                </a:solidFill>
                <a:effectLst/>
                <a:latin typeface="source-sans-pro"/>
              </a:rPr>
              <a:t>Ask a student to share their conjecture about problem 13. Have a discussion of the conjecture with students either supporting or disputing the conjecture. End this segment of the discussion with agreed-upon statements like these:</a:t>
            </a:r>
          </a:p>
          <a:p>
            <a:pPr algn="l">
              <a:buFont typeface="Arial" panose="020B0604020202020204" pitchFamily="34" charset="0"/>
              <a:buChar char="•"/>
            </a:pPr>
            <a:r>
              <a:rPr lang="en-US" b="0" i="0">
                <a:solidFill>
                  <a:srgbClr val="3E2E2F"/>
                </a:solidFill>
                <a:effectLst/>
                <a:latin typeface="source-sans-pro"/>
              </a:rPr>
              <a:t>The third term will be positive if both factors are either positive or negative.</a:t>
            </a:r>
          </a:p>
          <a:p>
            <a:pPr algn="l">
              <a:buFont typeface="Arial" panose="020B0604020202020204" pitchFamily="34" charset="0"/>
              <a:buChar char="•"/>
            </a:pPr>
            <a:r>
              <a:rPr lang="en-US" b="0" i="0">
                <a:solidFill>
                  <a:srgbClr val="3E2E2F"/>
                </a:solidFill>
                <a:effectLst/>
                <a:latin typeface="source-sans-pro"/>
              </a:rPr>
              <a:t>The third term will be negative if the two factors have different signs.</a:t>
            </a:r>
          </a:p>
          <a:p>
            <a:endParaRPr lang="en-US"/>
          </a:p>
        </p:txBody>
      </p:sp>
    </p:spTree>
    <p:extLst>
      <p:ext uri="{BB962C8B-B14F-4D97-AF65-F5344CB8AC3E}">
        <p14:creationId xmlns:p14="http://schemas.microsoft.com/office/powerpoint/2010/main" val="881676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E2E2F"/>
                </a:solidFill>
                <a:effectLst/>
                <a:latin typeface="source-sans-pro"/>
              </a:rPr>
              <a:t>The last part of the discussion should focus on problem 14 and the number patterns in factoring. At the end of the discussion, students should be clear that in a trinomial of the form , the factors of the last term must add up to the middle term. To this end, the discussion should compare the results of 14a, b, c, and d to highlight the number patterns. For the most part, the discussion can focus on the algebraic expressions, although the diagrams may still be useful here for explaining why the patterns occur. When the number patterns have been articulated, help students to formalize the language and write it on the board so they can remember it. Use the remaining examples in 14 to illustrate the patterns found throughout the task including how to determine the signs of the factors and how to select and place the appropriate numbers into the factors.</a:t>
            </a:r>
            <a:endParaRPr lang="en-US"/>
          </a:p>
        </p:txBody>
      </p:sp>
    </p:spTree>
    <p:extLst>
      <p:ext uri="{BB962C8B-B14F-4D97-AF65-F5344CB8AC3E}">
        <p14:creationId xmlns:p14="http://schemas.microsoft.com/office/powerpoint/2010/main" val="2602731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E2E2F"/>
                </a:solidFill>
                <a:effectLst/>
                <a:latin typeface="source-sans-pro"/>
              </a:rPr>
              <a:t>The last part of the discussion should focus on problem 14 and the number patterns in factoring. At the end of the discussion, students should be clear that in a trinomial of the form , the factors of the last term must add up to the middle term. To this end, the discussion should compare the results of 14a, b, c, and d to highlight the number patterns. For the most part, the discussion can focus on the algebraic expressions, although the diagrams may still be useful here for explaining why the patterns occur. When the number patterns have been articulated, help students to formalize the language and write it on the board so they can remember it. Use the remaining examples in 14 to illustrate the patterns found throughout the task including how to determine the signs of the factors and how to select and place the appropriate numbers into the factors.</a:t>
            </a:r>
            <a:endParaRPr lang="en-US"/>
          </a:p>
        </p:txBody>
      </p:sp>
    </p:spTree>
    <p:extLst>
      <p:ext uri="{BB962C8B-B14F-4D97-AF65-F5344CB8AC3E}">
        <p14:creationId xmlns:p14="http://schemas.microsoft.com/office/powerpoint/2010/main" val="2810833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8.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Master" Target="../slideMasters/slideMaster1.xml"/><Relationship Id="rId5" Type="http://schemas.microsoft.com/office/2007/relationships/hdphoto" Target="../media/hdphoto10.wdp"/><Relationship Id="rId4"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1.xml"/><Relationship Id="rId4" Type="http://schemas.microsoft.com/office/2007/relationships/hdphoto" Target="../media/hdphoto11.wdp"/></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png"/><Relationship Id="rId7" Type="http://schemas.microsoft.com/office/2007/relationships/hdphoto" Target="../media/hdphoto10.wdp"/><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9.png"/><Relationship Id="rId4" Type="http://schemas.microsoft.com/office/2007/relationships/hdphoto" Target="../media/hdphoto12.wdp"/><Relationship Id="rId9" Type="http://schemas.microsoft.com/office/2007/relationships/hdphoto" Target="../media/hdphoto13.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D6C7443-FFC0-CF67-B8D5-7EE84B611AE6}"/>
              </a:ext>
            </a:extLst>
          </p:cNvPr>
          <p:cNvGrpSpPr/>
          <p:nvPr userDrawn="1"/>
        </p:nvGrpSpPr>
        <p:grpSpPr>
          <a:xfrm>
            <a:off x="1665288" y="642620"/>
            <a:ext cx="8926285" cy="640080"/>
            <a:chOff x="8138886" y="968650"/>
            <a:chExt cx="2079176" cy="541065"/>
          </a:xfrm>
          <a:solidFill>
            <a:schemeClr val="tx1"/>
          </a:solidFill>
        </p:grpSpPr>
        <p:sp>
          <p:nvSpPr>
            <p:cNvPr id="5" name="Google Shape;27;p5">
              <a:extLst>
                <a:ext uri="{FF2B5EF4-FFF2-40B4-BE49-F238E27FC236}">
                  <a16:creationId xmlns:a16="http://schemas.microsoft.com/office/drawing/2014/main" id="{8A910EB9-82B9-EB0A-977E-57C5DCBFBD64}"/>
                </a:ext>
              </a:extLst>
            </p:cNvPr>
            <p:cNvSpPr/>
            <p:nvPr userDrawn="1"/>
          </p:nvSpPr>
          <p:spPr>
            <a:xfrm rot="5400000">
              <a:off x="9095574" y="387228"/>
              <a:ext cx="541065" cy="1703910"/>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p5">
              <a:extLst>
                <a:ext uri="{FF2B5EF4-FFF2-40B4-BE49-F238E27FC236}">
                  <a16:creationId xmlns:a16="http://schemas.microsoft.com/office/drawing/2014/main" id="{1FDCC0BA-0B39-EA6B-0901-ED0F28CCD2D4}"/>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A459B376-1374-42C0-D546-24842AC6CBFD}"/>
              </a:ext>
            </a:extLst>
          </p:cNvPr>
          <p:cNvSpPr txBox="1"/>
          <p:nvPr userDrawn="1"/>
        </p:nvSpPr>
        <p:spPr>
          <a:xfrm>
            <a:off x="1456983" y="618516"/>
            <a:ext cx="9695545" cy="640080"/>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Table of Contents</a:t>
            </a:r>
          </a:p>
        </p:txBody>
      </p:sp>
      <p:sp>
        <p:nvSpPr>
          <p:cNvPr id="15" name="Text Placeholder 14">
            <a:extLst>
              <a:ext uri="{FF2B5EF4-FFF2-40B4-BE49-F238E27FC236}">
                <a16:creationId xmlns:a16="http://schemas.microsoft.com/office/drawing/2014/main" id="{EB87D878-C888-523C-374B-D9BE61AAADD8}"/>
              </a:ext>
            </a:extLst>
          </p:cNvPr>
          <p:cNvSpPr>
            <a:spLocks noGrp="1"/>
          </p:cNvSpPr>
          <p:nvPr userDrawn="1">
            <p:ph type="body" sz="quarter" idx="11"/>
          </p:nvPr>
        </p:nvSpPr>
        <p:spPr>
          <a:xfrm>
            <a:off x="1665288" y="1282700"/>
            <a:ext cx="9278937"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14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ady for More?(Option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775504"/>
            <a:ext cx="10515600" cy="50712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770359" y="-770354"/>
            <a:ext cx="383088" cy="1923804"/>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0134"/>
            <a:ext cx="1888179" cy="369332"/>
          </a:xfrm>
          <a:prstGeom prst="rect">
            <a:avLst/>
          </a:prstGeom>
          <a:noFill/>
        </p:spPr>
        <p:txBody>
          <a:bodyPr wrap="square" rtlCol="0">
            <a:spAutoFit/>
          </a:bodyPr>
          <a:lstStyle/>
          <a:p>
            <a:r>
              <a:rPr lang="en-US" b="1">
                <a:solidFill>
                  <a:schemeClr val="bg1"/>
                </a:solidFill>
                <a:latin typeface="Avenir Book" panose="02000503020000020003" pitchFamily="2" charset="0"/>
              </a:rPr>
              <a:t>Ready for More?</a:t>
            </a:r>
          </a:p>
        </p:txBody>
      </p:sp>
      <p:sp>
        <p:nvSpPr>
          <p:cNvPr id="6" name="Google Shape;533;p46">
            <a:extLst>
              <a:ext uri="{FF2B5EF4-FFF2-40B4-BE49-F238E27FC236}">
                <a16:creationId xmlns:a16="http://schemas.microsoft.com/office/drawing/2014/main" id="{ECEF9EBE-AE7B-3E52-B5E1-BD9E64A9FA6E}"/>
              </a:ext>
            </a:extLst>
          </p:cNvPr>
          <p:cNvSpPr/>
          <p:nvPr userDrawn="1"/>
        </p:nvSpPr>
        <p:spPr>
          <a:xfrm>
            <a:off x="11642947" y="106759"/>
            <a:ext cx="425967" cy="454214"/>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788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keawa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246908" y="1825625"/>
            <a:ext cx="10106891" cy="3862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5252"/>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8060"/>
            <a:ext cx="969554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Takeaways</a:t>
            </a:r>
          </a:p>
        </p:txBody>
      </p:sp>
      <p:pic>
        <p:nvPicPr>
          <p:cNvPr id="4" name="Picture 3" descr="A drawing of a light bulb on a piece of paper&#10;&#10;Description automatically generated with medium confidence">
            <a:extLst>
              <a:ext uri="{FF2B5EF4-FFF2-40B4-BE49-F238E27FC236}">
                <a16:creationId xmlns:a16="http://schemas.microsoft.com/office/drawing/2014/main" id="{4BAE7BDD-567B-4B8F-9116-3CD7603EAE11}"/>
              </a:ext>
            </a:extLst>
          </p:cNvPr>
          <p:cNvPicPr>
            <a:picLocks noChangeAspect="1"/>
          </p:cNvPicPr>
          <p:nvPr userDrawn="1"/>
        </p:nvPicPr>
        <p:blipFill rotWithShape="1">
          <a:blip r:embed="rId2">
            <a:duotone>
              <a:schemeClr val="accent4">
                <a:shade val="45000"/>
                <a:satMod val="135000"/>
              </a:schemeClr>
              <a:prstClr val="white"/>
            </a:duotone>
          </a:blip>
          <a:srcRect t="3247" r="13039"/>
          <a:stretch/>
        </p:blipFill>
        <p:spPr>
          <a:xfrm>
            <a:off x="11433475" y="-1"/>
            <a:ext cx="684731" cy="860125"/>
          </a:xfrm>
          <a:prstGeom prst="rect">
            <a:avLst/>
          </a:prstGeom>
        </p:spPr>
      </p:pic>
    </p:spTree>
    <p:extLst>
      <p:ext uri="{BB962C8B-B14F-4D97-AF65-F5344CB8AC3E}">
        <p14:creationId xmlns:p14="http://schemas.microsoft.com/office/powerpoint/2010/main" val="1880556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it Ticke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353786" y="1825625"/>
            <a:ext cx="10000013" cy="3910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588279" y="796145"/>
            <a:ext cx="6981371"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Exit Ticket</a:t>
            </a:r>
          </a:p>
        </p:txBody>
      </p:sp>
      <p:pic>
        <p:nvPicPr>
          <p:cNvPr id="2" name="Picture 1">
            <a:extLst>
              <a:ext uri="{FF2B5EF4-FFF2-40B4-BE49-F238E27FC236}">
                <a16:creationId xmlns:a16="http://schemas.microsoft.com/office/drawing/2014/main" id="{C381BADF-B3B3-6CCB-D13B-641309D4D98A}"/>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36163" y="72654"/>
            <a:ext cx="546100" cy="660400"/>
          </a:xfrm>
          <a:prstGeom prst="rect">
            <a:avLst/>
          </a:prstGeom>
        </p:spPr>
      </p:pic>
      <p:sp>
        <p:nvSpPr>
          <p:cNvPr id="6" name="Google Shape;517;p46">
            <a:extLst>
              <a:ext uri="{FF2B5EF4-FFF2-40B4-BE49-F238E27FC236}">
                <a16:creationId xmlns:a16="http://schemas.microsoft.com/office/drawing/2014/main" id="{A28FD891-5D97-337C-E115-7A9EEBCD762D}"/>
              </a:ext>
            </a:extLst>
          </p:cNvPr>
          <p:cNvSpPr/>
          <p:nvPr userDrawn="1"/>
        </p:nvSpPr>
        <p:spPr>
          <a:xfrm rot="1347164">
            <a:off x="11680383" y="126011"/>
            <a:ext cx="403761" cy="43899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863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triev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199408" y="1825625"/>
            <a:ext cx="10153402" cy="3803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683823" y="805467"/>
            <a:ext cx="7053943"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Retrieval</a:t>
            </a:r>
          </a:p>
        </p:txBody>
      </p:sp>
      <p:pic>
        <p:nvPicPr>
          <p:cNvPr id="4" name="Picture 3" descr="A drawing of a paper with a arrow&#10;&#10;Description automatically generated with low confidence">
            <a:extLst>
              <a:ext uri="{FF2B5EF4-FFF2-40B4-BE49-F238E27FC236}">
                <a16:creationId xmlns:a16="http://schemas.microsoft.com/office/drawing/2014/main" id="{0656F060-231D-788B-882B-02D47700186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480683" y="-1"/>
            <a:ext cx="714524" cy="811409"/>
          </a:xfrm>
          <a:prstGeom prst="rect">
            <a:avLst/>
          </a:prstGeom>
        </p:spPr>
      </p:pic>
    </p:spTree>
    <p:extLst>
      <p:ext uri="{BB962C8B-B14F-4D97-AF65-F5344CB8AC3E}">
        <p14:creationId xmlns:p14="http://schemas.microsoft.com/office/powerpoint/2010/main" val="1891031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rategies for Getting Unstuc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799769" y="810314"/>
            <a:ext cx="877586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Strategies for Getting Unstuck</a:t>
            </a:r>
          </a:p>
        </p:txBody>
      </p:sp>
      <p:sp>
        <p:nvSpPr>
          <p:cNvPr id="3" name="TextBox 2">
            <a:extLst>
              <a:ext uri="{FF2B5EF4-FFF2-40B4-BE49-F238E27FC236}">
                <a16:creationId xmlns:a16="http://schemas.microsoft.com/office/drawing/2014/main" id="{B98B985E-92F9-18E6-D9F6-F23483B46CD8}"/>
              </a:ext>
            </a:extLst>
          </p:cNvPr>
          <p:cNvSpPr txBox="1"/>
          <p:nvPr userDrawn="1"/>
        </p:nvSpPr>
        <p:spPr>
          <a:xfrm>
            <a:off x="1401186" y="1833960"/>
            <a:ext cx="2523503" cy="1200329"/>
          </a:xfrm>
          <a:prstGeom prst="rect">
            <a:avLst/>
          </a:prstGeom>
          <a:noFill/>
        </p:spPr>
        <p:txBody>
          <a:bodyPr wrap="square" rtlCol="0">
            <a:spAutoFit/>
          </a:bodyPr>
          <a:lstStyle/>
          <a:p>
            <a:pPr algn="ctr"/>
            <a:r>
              <a:rPr lang="en-US"/>
              <a:t>Try the problem with friendlier numbers to determine a strategy. </a:t>
            </a:r>
          </a:p>
          <a:p>
            <a:pPr algn="ctr"/>
            <a:r>
              <a:rPr lang="en-US"/>
              <a:t>to use.</a:t>
            </a:r>
          </a:p>
        </p:txBody>
      </p:sp>
      <p:sp>
        <p:nvSpPr>
          <p:cNvPr id="14" name="TextBox 13">
            <a:extLst>
              <a:ext uri="{FF2B5EF4-FFF2-40B4-BE49-F238E27FC236}">
                <a16:creationId xmlns:a16="http://schemas.microsoft.com/office/drawing/2014/main" id="{59A441F9-CDB3-F493-CF6D-E35CF93FFE60}"/>
              </a:ext>
            </a:extLst>
          </p:cNvPr>
          <p:cNvSpPr txBox="1"/>
          <p:nvPr userDrawn="1"/>
        </p:nvSpPr>
        <p:spPr>
          <a:xfrm>
            <a:off x="1401186" y="3878983"/>
            <a:ext cx="2523503" cy="646331"/>
          </a:xfrm>
          <a:prstGeom prst="rect">
            <a:avLst/>
          </a:prstGeom>
          <a:noFill/>
        </p:spPr>
        <p:txBody>
          <a:bodyPr wrap="square" rtlCol="0">
            <a:spAutoFit/>
          </a:bodyPr>
          <a:lstStyle/>
          <a:p>
            <a:pPr algn="ctr"/>
            <a:r>
              <a:rPr lang="en-US"/>
              <a:t>Say the problem in my own words.</a:t>
            </a:r>
          </a:p>
        </p:txBody>
      </p:sp>
      <p:sp>
        <p:nvSpPr>
          <p:cNvPr id="15" name="TextBox 14">
            <a:extLst>
              <a:ext uri="{FF2B5EF4-FFF2-40B4-BE49-F238E27FC236}">
                <a16:creationId xmlns:a16="http://schemas.microsoft.com/office/drawing/2014/main" id="{B5311071-8C2C-5405-6496-C7384C39E85D}"/>
              </a:ext>
            </a:extLst>
          </p:cNvPr>
          <p:cNvSpPr txBox="1"/>
          <p:nvPr userDrawn="1"/>
        </p:nvSpPr>
        <p:spPr>
          <a:xfrm>
            <a:off x="8379332" y="1833960"/>
            <a:ext cx="2591506" cy="923330"/>
          </a:xfrm>
          <a:prstGeom prst="rect">
            <a:avLst/>
          </a:prstGeom>
          <a:noFill/>
        </p:spPr>
        <p:txBody>
          <a:bodyPr wrap="square" rtlCol="0">
            <a:spAutoFit/>
          </a:bodyPr>
          <a:lstStyle/>
          <a:p>
            <a:pPr algn="ctr"/>
            <a:r>
              <a:rPr lang="en-US"/>
              <a:t>Think of a similar problem I know how to solve.</a:t>
            </a:r>
          </a:p>
        </p:txBody>
      </p:sp>
      <p:sp>
        <p:nvSpPr>
          <p:cNvPr id="16" name="TextBox 15">
            <a:extLst>
              <a:ext uri="{FF2B5EF4-FFF2-40B4-BE49-F238E27FC236}">
                <a16:creationId xmlns:a16="http://schemas.microsoft.com/office/drawing/2014/main" id="{B86C27D1-D478-FC1B-863F-8C6C7635F418}"/>
              </a:ext>
            </a:extLst>
          </p:cNvPr>
          <p:cNvSpPr txBox="1"/>
          <p:nvPr userDrawn="1"/>
        </p:nvSpPr>
        <p:spPr>
          <a:xfrm>
            <a:off x="4842330" y="3878983"/>
            <a:ext cx="2690742" cy="646331"/>
          </a:xfrm>
          <a:prstGeom prst="rect">
            <a:avLst/>
          </a:prstGeom>
          <a:noFill/>
        </p:spPr>
        <p:txBody>
          <a:bodyPr wrap="square" rtlCol="0">
            <a:spAutoFit/>
          </a:bodyPr>
          <a:lstStyle/>
          <a:p>
            <a:pPr algn="ctr"/>
            <a:r>
              <a:rPr lang="en-US"/>
              <a:t>Visualize the problem in my head.</a:t>
            </a:r>
          </a:p>
        </p:txBody>
      </p:sp>
      <p:sp>
        <p:nvSpPr>
          <p:cNvPr id="17" name="TextBox 16">
            <a:extLst>
              <a:ext uri="{FF2B5EF4-FFF2-40B4-BE49-F238E27FC236}">
                <a16:creationId xmlns:a16="http://schemas.microsoft.com/office/drawing/2014/main" id="{C7508CCC-2ED5-B498-28BB-0DD78CC9FD10}"/>
              </a:ext>
            </a:extLst>
          </p:cNvPr>
          <p:cNvSpPr txBox="1"/>
          <p:nvPr userDrawn="1"/>
        </p:nvSpPr>
        <p:spPr>
          <a:xfrm>
            <a:off x="4785338" y="1892215"/>
            <a:ext cx="2621323" cy="646331"/>
          </a:xfrm>
          <a:prstGeom prst="rect">
            <a:avLst/>
          </a:prstGeom>
          <a:noFill/>
        </p:spPr>
        <p:txBody>
          <a:bodyPr wrap="square" rtlCol="0">
            <a:spAutoFit/>
          </a:bodyPr>
          <a:lstStyle/>
          <a:p>
            <a:pPr algn="ctr"/>
            <a:r>
              <a:rPr lang="en-US"/>
              <a:t>Use manipulatives or draw a math picture.</a:t>
            </a:r>
          </a:p>
        </p:txBody>
      </p:sp>
      <p:sp>
        <p:nvSpPr>
          <p:cNvPr id="18" name="TextBox 17">
            <a:extLst>
              <a:ext uri="{FF2B5EF4-FFF2-40B4-BE49-F238E27FC236}">
                <a16:creationId xmlns:a16="http://schemas.microsoft.com/office/drawing/2014/main" id="{4706FA1F-33DA-B21D-7AB2-748B7B5919FA}"/>
              </a:ext>
            </a:extLst>
          </p:cNvPr>
          <p:cNvSpPr txBox="1"/>
          <p:nvPr userDrawn="1"/>
        </p:nvSpPr>
        <p:spPr>
          <a:xfrm>
            <a:off x="8450713" y="3878982"/>
            <a:ext cx="2413369" cy="646331"/>
          </a:xfrm>
          <a:prstGeom prst="rect">
            <a:avLst/>
          </a:prstGeom>
          <a:noFill/>
        </p:spPr>
        <p:txBody>
          <a:bodyPr wrap="square" rtlCol="0">
            <a:spAutoFit/>
          </a:bodyPr>
          <a:lstStyle/>
          <a:p>
            <a:pPr algn="ctr"/>
            <a:r>
              <a:rPr lang="en-US"/>
              <a:t>Try a different solution path.</a:t>
            </a:r>
          </a:p>
        </p:txBody>
      </p:sp>
      <p:pic>
        <p:nvPicPr>
          <p:cNvPr id="20" name="Picture 19" descr="A black and white drawing of a thought bubble&#10;&#10;Description automatically generated with medium confidence">
            <a:extLst>
              <a:ext uri="{FF2B5EF4-FFF2-40B4-BE49-F238E27FC236}">
                <a16:creationId xmlns:a16="http://schemas.microsoft.com/office/drawing/2014/main" id="{0E614DB3-2CC4-1D4B-5757-B40DFC46A30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flipH="1">
            <a:off x="5667400" y="4611400"/>
            <a:ext cx="1040601" cy="832481"/>
          </a:xfrm>
          <a:prstGeom prst="rect">
            <a:avLst/>
          </a:prstGeom>
        </p:spPr>
      </p:pic>
      <p:pic>
        <p:nvPicPr>
          <p:cNvPr id="21" name="Picture 20" descr="A black and white drawing of a speech bubble&#10;&#10;Description automatically generated with low confidence">
            <a:extLst>
              <a:ext uri="{FF2B5EF4-FFF2-40B4-BE49-F238E27FC236}">
                <a16:creationId xmlns:a16="http://schemas.microsoft.com/office/drawing/2014/main" id="{87D59816-561C-388B-CB6A-858CDC2B0F1F}"/>
              </a:ext>
            </a:extLst>
          </p:cNvPr>
          <p:cNvPicPr>
            <a:picLocks noChangeAspect="1"/>
          </p:cNvPicPr>
          <p:nvPr userDrawn="1"/>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209132" y="4612657"/>
            <a:ext cx="907610" cy="889638"/>
          </a:xfrm>
          <a:prstGeom prst="rect">
            <a:avLst/>
          </a:prstGeom>
        </p:spPr>
      </p:pic>
      <p:sp>
        <p:nvSpPr>
          <p:cNvPr id="22" name="Google Shape;501;p46">
            <a:extLst>
              <a:ext uri="{FF2B5EF4-FFF2-40B4-BE49-F238E27FC236}">
                <a16:creationId xmlns:a16="http://schemas.microsoft.com/office/drawing/2014/main" id="{C5944903-678C-75D3-8012-328E6A40DAFE}"/>
              </a:ext>
            </a:extLst>
          </p:cNvPr>
          <p:cNvSpPr/>
          <p:nvPr userDrawn="1"/>
        </p:nvSpPr>
        <p:spPr>
          <a:xfrm>
            <a:off x="9258659" y="4658117"/>
            <a:ext cx="832850" cy="889637"/>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4;p46">
            <a:extLst>
              <a:ext uri="{FF2B5EF4-FFF2-40B4-BE49-F238E27FC236}">
                <a16:creationId xmlns:a16="http://schemas.microsoft.com/office/drawing/2014/main" id="{8703F231-5EC9-27C8-B6A3-A3F78D6716CB}"/>
              </a:ext>
            </a:extLst>
          </p:cNvPr>
          <p:cNvSpPr/>
          <p:nvPr userDrawn="1"/>
        </p:nvSpPr>
        <p:spPr>
          <a:xfrm>
            <a:off x="9339095" y="2788693"/>
            <a:ext cx="646084" cy="747732"/>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Picture 24" descr="A picture containing graphics, font, graphic design, design&#10;&#10;Description automatically generated">
            <a:extLst>
              <a:ext uri="{FF2B5EF4-FFF2-40B4-BE49-F238E27FC236}">
                <a16:creationId xmlns:a16="http://schemas.microsoft.com/office/drawing/2014/main" id="{5BED2535-F70B-7866-A64D-C5E7DDD0BAC0}"/>
              </a:ext>
            </a:extLst>
          </p:cNvPr>
          <p:cNvPicPr>
            <a:picLocks noChangeAspect="1"/>
          </p:cNvPicPr>
          <p:nvPr userDrawn="1"/>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807580" y="2715129"/>
            <a:ext cx="1738056" cy="887345"/>
          </a:xfrm>
          <a:prstGeom prst="rect">
            <a:avLst/>
          </a:prstGeom>
        </p:spPr>
      </p:pic>
      <p:pic>
        <p:nvPicPr>
          <p:cNvPr id="31" name="Picture 30" descr="A picture containing sketch, screenshot, design&#10;&#10;Description automatically generated">
            <a:extLst>
              <a:ext uri="{FF2B5EF4-FFF2-40B4-BE49-F238E27FC236}">
                <a16:creationId xmlns:a16="http://schemas.microsoft.com/office/drawing/2014/main" id="{963702E0-646F-8E9C-2F64-10C398D47B04}"/>
              </a:ext>
            </a:extLst>
          </p:cNvPr>
          <p:cNvPicPr>
            <a:picLocks noChangeAspect="1"/>
          </p:cNvPicPr>
          <p:nvPr userDrawn="1"/>
        </p:nvPicPr>
        <p:blipFill rotWithShape="1">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rcRect t="1" r="5172" b="2046"/>
          <a:stretch/>
        </p:blipFill>
        <p:spPr>
          <a:xfrm rot="4625387">
            <a:off x="5227521" y="2658804"/>
            <a:ext cx="761008" cy="825404"/>
          </a:xfrm>
          <a:prstGeom prst="rect">
            <a:avLst/>
          </a:prstGeom>
        </p:spPr>
      </p:pic>
      <p:pic>
        <p:nvPicPr>
          <p:cNvPr id="33" name="Picture 32" descr="A drawing of a triangle&#10;&#10;Description automatically generated with medium confidence">
            <a:extLst>
              <a:ext uri="{FF2B5EF4-FFF2-40B4-BE49-F238E27FC236}">
                <a16:creationId xmlns:a16="http://schemas.microsoft.com/office/drawing/2014/main" id="{452DAF0C-1D97-CB33-A490-ECA42936D1A3}"/>
              </a:ext>
            </a:extLst>
          </p:cNvPr>
          <p:cNvPicPr>
            <a:picLocks noChangeAspect="1"/>
          </p:cNvPicPr>
          <p:nvPr userDrawn="1"/>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6217196" y="2631749"/>
            <a:ext cx="723900" cy="800100"/>
          </a:xfrm>
          <a:prstGeom prst="rect">
            <a:avLst/>
          </a:prstGeom>
        </p:spPr>
      </p:pic>
    </p:spTree>
    <p:extLst>
      <p:ext uri="{BB962C8B-B14F-4D97-AF65-F5344CB8AC3E}">
        <p14:creationId xmlns:p14="http://schemas.microsoft.com/office/powerpoint/2010/main" val="2530536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er and Clearer: First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506485" y="-1506473"/>
            <a:ext cx="369332" cy="3382298"/>
          </a:xfrm>
          <a:prstGeom prst="round2SameRect">
            <a:avLst>
              <a:gd name="adj1" fmla="val 41145"/>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881"/>
            <a:ext cx="3468916"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First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482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ronger and Clearer: Paired Meeting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75342"/>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DIRECTIONS FOR PAIRING]</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880109" y="-1880098"/>
            <a:ext cx="369333" cy="4129550"/>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2"/>
            <a:ext cx="3906984"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Paired Meetings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5C33AAEC-ED24-EC1B-6E54-2259F2E92767}"/>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67146" y="0"/>
            <a:ext cx="924853" cy="710041"/>
          </a:xfrm>
          <a:prstGeom prst="rect">
            <a:avLst/>
          </a:prstGeom>
        </p:spPr>
      </p:pic>
    </p:spTree>
    <p:extLst>
      <p:ext uri="{BB962C8B-B14F-4D97-AF65-F5344CB8AC3E}">
        <p14:creationId xmlns:p14="http://schemas.microsoft.com/office/powerpoint/2010/main" val="2257427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ronger and Clearer: Second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698212" y="-1698201"/>
            <a:ext cx="369332" cy="3765753"/>
          </a:xfrm>
          <a:prstGeom prst="round2SameRect">
            <a:avLst>
              <a:gd name="adj1" fmla="val 41145"/>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766"/>
            <a:ext cx="376575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Second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2345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onger and Clearer: Final Dra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1"/>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FINAL DIRECTIONS]</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545812" y="-1545802"/>
            <a:ext cx="369333" cy="3460956"/>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1"/>
            <a:ext cx="331321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Final Draft</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6" name="Google Shape;517;p46">
            <a:extLst>
              <a:ext uri="{FF2B5EF4-FFF2-40B4-BE49-F238E27FC236}">
                <a16:creationId xmlns:a16="http://schemas.microsoft.com/office/drawing/2014/main" id="{FC6DB276-2C02-9731-53E0-4D3A3035FD5E}"/>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47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lect and Display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0352E498-B958-89FC-4EC0-19C2F24D2AD0}"/>
              </a:ext>
            </a:extLst>
          </p:cNvPr>
          <p:cNvSpPr/>
          <p:nvPr userDrawn="1"/>
        </p:nvSpPr>
        <p:spPr>
          <a:xfrm rot="5400000">
            <a:off x="976502" y="-976502"/>
            <a:ext cx="389466" cy="2342470"/>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A40797FC-68B2-D51F-7408-20673AD7B71E}"/>
              </a:ext>
            </a:extLst>
          </p:cNvPr>
          <p:cNvSpPr txBox="1"/>
          <p:nvPr userDrawn="1"/>
        </p:nvSpPr>
        <p:spPr>
          <a:xfrm>
            <a:off x="0" y="23435"/>
            <a:ext cx="2313353" cy="369332"/>
          </a:xfrm>
          <a:prstGeom prst="rect">
            <a:avLst/>
          </a:prstGeom>
          <a:noFill/>
        </p:spPr>
        <p:txBody>
          <a:bodyPr wrap="square" rtlCol="0">
            <a:spAutoFit/>
          </a:bodyPr>
          <a:lstStyle/>
          <a:p>
            <a:r>
              <a:rPr lang="en-US" b="1">
                <a:solidFill>
                  <a:schemeClr val="bg1"/>
                </a:solidFill>
                <a:latin typeface="Avenir Book" panose="02000503020000020003" pitchFamily="2" charset="0"/>
              </a:rPr>
              <a:t>Collect and Display</a:t>
            </a:r>
          </a:p>
        </p:txBody>
      </p:sp>
      <p:sp>
        <p:nvSpPr>
          <p:cNvPr id="11" name="TextBox 10">
            <a:extLst>
              <a:ext uri="{FF2B5EF4-FFF2-40B4-BE49-F238E27FC236}">
                <a16:creationId xmlns:a16="http://schemas.microsoft.com/office/drawing/2014/main" id="{1C02D992-EEAE-AF88-968D-343400AD4A22}"/>
              </a:ext>
            </a:extLst>
          </p:cNvPr>
          <p:cNvSpPr txBox="1"/>
          <p:nvPr userDrawn="1"/>
        </p:nvSpPr>
        <p:spPr>
          <a:xfrm>
            <a:off x="6194426" y="1610751"/>
            <a:ext cx="5108575" cy="82391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p>
        </p:txBody>
      </p:sp>
      <p:pic>
        <p:nvPicPr>
          <p:cNvPr id="4" name="Picture 3" descr="A picture containing sketch, drawing, illustration&#10;&#10;Description automatically generated">
            <a:extLst>
              <a:ext uri="{FF2B5EF4-FFF2-40B4-BE49-F238E27FC236}">
                <a16:creationId xmlns:a16="http://schemas.microsoft.com/office/drawing/2014/main" id="{85B10537-E3D5-6D30-9E67-810364973CAA}"/>
              </a:ext>
            </a:extLst>
          </p:cNvPr>
          <p:cNvPicPr>
            <a:picLocks noChangeAspect="1"/>
          </p:cNvPicPr>
          <p:nvPr userDrawn="1"/>
        </p:nvPicPr>
        <p:blipFill rotWithShape="1">
          <a:blip r:embed="rId2">
            <a:duotone>
              <a:schemeClr val="accent4">
                <a:shade val="45000"/>
                <a:satMod val="135000"/>
              </a:schemeClr>
              <a:prstClr val="white"/>
            </a:duotone>
          </a:blip>
          <a:srcRect t="5962" r="8122"/>
          <a:stretch/>
        </p:blipFill>
        <p:spPr>
          <a:xfrm>
            <a:off x="11003579" y="0"/>
            <a:ext cx="1188421" cy="759158"/>
          </a:xfrm>
          <a:prstGeom prst="rect">
            <a:avLst/>
          </a:prstGeom>
        </p:spPr>
      </p:pic>
      <p:grpSp>
        <p:nvGrpSpPr>
          <p:cNvPr id="3" name="Group 2">
            <a:extLst>
              <a:ext uri="{FF2B5EF4-FFF2-40B4-BE49-F238E27FC236}">
                <a16:creationId xmlns:a16="http://schemas.microsoft.com/office/drawing/2014/main" id="{5F6BE97A-E8A2-7D8E-9F4D-20CB330E523D}"/>
              </a:ext>
            </a:extLst>
          </p:cNvPr>
          <p:cNvGrpSpPr/>
          <p:nvPr userDrawn="1"/>
        </p:nvGrpSpPr>
        <p:grpSpPr>
          <a:xfrm>
            <a:off x="888999" y="974737"/>
            <a:ext cx="10547675" cy="3966359"/>
            <a:chOff x="888999" y="916705"/>
            <a:chExt cx="10547675" cy="3966359"/>
          </a:xfrm>
        </p:grpSpPr>
        <p:sp>
          <p:nvSpPr>
            <p:cNvPr id="17" name="TextBox 16">
              <a:extLst>
                <a:ext uri="{FF2B5EF4-FFF2-40B4-BE49-F238E27FC236}">
                  <a16:creationId xmlns:a16="http://schemas.microsoft.com/office/drawing/2014/main" id="{0DB3635D-066E-AE19-3A10-97B4CE16AD7F}"/>
                </a:ext>
              </a:extLst>
            </p:cNvPr>
            <p:cNvSpPr txBox="1"/>
            <p:nvPr userDrawn="1"/>
          </p:nvSpPr>
          <p:spPr>
            <a:xfrm>
              <a:off x="1054890" y="1637016"/>
              <a:ext cx="4980740" cy="30162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800">
                  <a:latin typeface="Avenir Book" panose="02000503020000020003" pitchFamily="2" charset="0"/>
                </a:rPr>
                <a:t>Think about the task independently.</a:t>
              </a:r>
            </a:p>
            <a:p>
              <a:pPr marL="928687" lvl="1" indent="0">
                <a:buFont typeface="Arial" panose="020B0604020202020204" pitchFamily="34" charset="0"/>
                <a:buNone/>
                <a:tabLst/>
              </a:pPr>
              <a:endParaRPr lang="en-US" sz="1000">
                <a:latin typeface="Avenir Book" panose="02000503020000020003" pitchFamily="2" charset="0"/>
              </a:endParaRPr>
            </a:p>
            <a:p>
              <a:pPr marL="752475" lvl="1" indent="0">
                <a:buFont typeface="Arial" panose="020B0604020202020204" pitchFamily="34" charset="0"/>
                <a:buNone/>
                <a:tabLst/>
              </a:pPr>
              <a:r>
                <a:rPr lang="en-US" sz="2800">
                  <a:latin typeface="Avenir Book" panose="02000503020000020003" pitchFamily="2" charset="0"/>
                </a:rPr>
                <a:t>Share your thinking with a partner or small group.</a:t>
              </a:r>
            </a:p>
            <a:p>
              <a:endParaRPr lang="en-US" sz="2800"/>
            </a:p>
            <a:p>
              <a:endParaRPr lang="en-US" sz="2000"/>
            </a:p>
            <a:p>
              <a:endParaRPr lang="en-US" sz="2000"/>
            </a:p>
          </p:txBody>
        </p:sp>
        <p:sp>
          <p:nvSpPr>
            <p:cNvPr id="13" name="TextBox 12">
              <a:extLst>
                <a:ext uri="{FF2B5EF4-FFF2-40B4-BE49-F238E27FC236}">
                  <a16:creationId xmlns:a16="http://schemas.microsoft.com/office/drawing/2014/main" id="{1B1B6540-8FC9-6C3F-DB8E-6CB09CD67CEF}"/>
                </a:ext>
              </a:extLst>
            </p:cNvPr>
            <p:cNvSpPr txBox="1"/>
            <p:nvPr userDrawn="1"/>
          </p:nvSpPr>
          <p:spPr>
            <a:xfrm>
              <a:off x="7811728" y="91670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5" name="TextBox 14">
              <a:extLst>
                <a:ext uri="{FF2B5EF4-FFF2-40B4-BE49-F238E27FC236}">
                  <a16:creationId xmlns:a16="http://schemas.microsoft.com/office/drawing/2014/main" id="{AEEED59D-DDB1-00AC-009A-13208D98EA35}"/>
                </a:ext>
              </a:extLst>
            </p:cNvPr>
            <p:cNvSpPr txBox="1"/>
            <p:nvPr userDrawn="1"/>
          </p:nvSpPr>
          <p:spPr>
            <a:xfrm>
              <a:off x="2447025" y="92041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20" name="TextBox 19">
              <a:extLst>
                <a:ext uri="{FF2B5EF4-FFF2-40B4-BE49-F238E27FC236}">
                  <a16:creationId xmlns:a16="http://schemas.microsoft.com/office/drawing/2014/main" id="{AD1BFB7C-9321-E1D7-4029-4B7699A2A3E1}"/>
                </a:ext>
              </a:extLst>
            </p:cNvPr>
            <p:cNvSpPr txBox="1"/>
            <p:nvPr userDrawn="1"/>
          </p:nvSpPr>
          <p:spPr>
            <a:xfrm>
              <a:off x="6328098" y="161075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a:latin typeface="Avenir Book" panose="02000503020000020003" pitchFamily="2" charset="0"/>
                </a:rPr>
                <a:t>Circulate and listen to student talk during the small-group discussion.</a:t>
              </a:r>
            </a:p>
            <a:p>
              <a:pPr marL="285750" lvl="0" indent="-285750">
                <a:buFont typeface="Arial" panose="020B0604020202020204" pitchFamily="34" charset="0"/>
                <a:buChar char="•"/>
              </a:pPr>
              <a:r>
                <a:rPr lang="en-US" sz="2400">
                  <a:latin typeface="Avenir Book" panose="02000503020000020003" pitchFamily="2" charset="0"/>
                </a:rPr>
                <a:t>Write down words and phrases students use.</a:t>
              </a:r>
            </a:p>
            <a:p>
              <a:pPr marL="285750" lvl="0" indent="-285750">
                <a:buFont typeface="Arial" panose="020B0604020202020204" pitchFamily="34" charset="0"/>
                <a:buChar char="•"/>
              </a:pPr>
              <a:r>
                <a:rPr lang="en-US" sz="2400">
                  <a:latin typeface="Avenir Book" panose="02000503020000020003" pitchFamily="2" charset="0"/>
                </a:rPr>
                <a:t>Display and refer back to the words and phrases during the whole-class discussion.</a:t>
              </a:r>
            </a:p>
          </p:txBody>
        </p:sp>
        <p:cxnSp>
          <p:nvCxnSpPr>
            <p:cNvPr id="12" name="Straight Connector 11">
              <a:extLst>
                <a:ext uri="{FF2B5EF4-FFF2-40B4-BE49-F238E27FC236}">
                  <a16:creationId xmlns:a16="http://schemas.microsoft.com/office/drawing/2014/main" id="{191947CB-EDFE-29E8-F27F-F211C1199784}"/>
                </a:ext>
              </a:extLst>
            </p:cNvPr>
            <p:cNvCxnSpPr/>
            <p:nvPr userDrawn="1"/>
          </p:nvCxnSpPr>
          <p:spPr>
            <a:xfrm>
              <a:off x="6100789" y="916705"/>
              <a:ext cx="0" cy="3966359"/>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A black and white drawing of a thought bubble&#10;&#10;Description automatically generated with medium confidence">
              <a:extLst>
                <a:ext uri="{FF2B5EF4-FFF2-40B4-BE49-F238E27FC236}">
                  <a16:creationId xmlns:a16="http://schemas.microsoft.com/office/drawing/2014/main" id="{3135F51B-38A6-C4C6-EC9C-9CD2A2F69314}"/>
                </a:ext>
              </a:extLst>
            </p:cNvPr>
            <p:cNvPicPr>
              <a:picLocks noChangeAspect="1"/>
            </p:cNvPicPr>
            <p:nvPr userDrawn="1"/>
          </p:nvPicPr>
          <p:blipFill>
            <a:blip r:embed="rId3">
              <a:duotone>
                <a:schemeClr val="accent4">
                  <a:shade val="45000"/>
                  <a:satMod val="135000"/>
                </a:schemeClr>
                <a:prstClr val="white"/>
              </a:duotone>
            </a:blip>
            <a:stretch>
              <a:fillRect/>
            </a:stretch>
          </p:blipFill>
          <p:spPr>
            <a:xfrm flipH="1">
              <a:off x="1046957" y="1814061"/>
              <a:ext cx="707258" cy="565807"/>
            </a:xfrm>
            <a:prstGeom prst="rect">
              <a:avLst/>
            </a:prstGeom>
          </p:spPr>
        </p:pic>
        <p:pic>
          <p:nvPicPr>
            <p:cNvPr id="19" name="Picture 18" descr="A picture containing sketch, drawing, kitchenware, linedrawing&#10;&#10;Description automatically generated">
              <a:extLst>
                <a:ext uri="{FF2B5EF4-FFF2-40B4-BE49-F238E27FC236}">
                  <a16:creationId xmlns:a16="http://schemas.microsoft.com/office/drawing/2014/main" id="{00D9B237-BEC8-F13D-7D6D-22A9F0AA3E85}"/>
                </a:ext>
              </a:extLst>
            </p:cNvPr>
            <p:cNvPicPr>
              <a:picLocks noChangeAspect="1"/>
            </p:cNvPicPr>
            <p:nvPr userDrawn="1"/>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Layer>
                  </a14:imgProps>
                </a:ext>
              </a:extLst>
            </a:blip>
            <a:srcRect r="6524"/>
            <a:stretch/>
          </p:blipFill>
          <p:spPr>
            <a:xfrm>
              <a:off x="888999" y="2762686"/>
              <a:ext cx="924853" cy="710041"/>
            </a:xfrm>
            <a:prstGeom prst="rect">
              <a:avLst/>
            </a:prstGeom>
          </p:spPr>
        </p:pic>
      </p:grpSp>
    </p:spTree>
    <p:extLst>
      <p:ext uri="{BB962C8B-B14F-4D97-AF65-F5344CB8AC3E}">
        <p14:creationId xmlns:p14="http://schemas.microsoft.com/office/powerpoint/2010/main" val="177514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Lesson Title Slide H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6C2307D-3938-35DF-1462-D7AC80B142AB}"/>
              </a:ext>
            </a:extLst>
          </p:cNvPr>
          <p:cNvGrpSpPr/>
          <p:nvPr userDrawn="1"/>
        </p:nvGrpSpPr>
        <p:grpSpPr>
          <a:xfrm>
            <a:off x="682752" y="758125"/>
            <a:ext cx="10826496" cy="5425783"/>
            <a:chOff x="682752" y="758125"/>
            <a:chExt cx="10826496" cy="5425783"/>
          </a:xfrm>
        </p:grpSpPr>
        <p:pic>
          <p:nvPicPr>
            <p:cNvPr id="4" name="Picture 2" descr="Mathematical Symbols&quot; Images – Browse 1,531 Stock Photos, Vectors, and  Video | Adobe Stock">
              <a:extLst>
                <a:ext uri="{FF2B5EF4-FFF2-40B4-BE49-F238E27FC236}">
                  <a16:creationId xmlns:a16="http://schemas.microsoft.com/office/drawing/2014/main" id="{AC662B62-9913-12A3-0B8D-30EC88193A99}"/>
                </a:ext>
              </a:extLst>
            </p:cNvPr>
            <p:cNvPicPr>
              <a:picLocks noChangeAspect="1" noChangeArrowheads="1"/>
            </p:cNvPicPr>
            <p:nvPr userDrawn="1"/>
          </p:nvPicPr>
          <p:blipFill rotWithShape="1">
            <a:blip r:embed="rId2">
              <a:alphaModFix amt="5000"/>
              <a:extLst>
                <a:ext uri="{28A0092B-C50C-407E-A947-70E740481C1C}">
                  <a14:useLocalDpi xmlns:a14="http://schemas.microsoft.com/office/drawing/2010/main" val="0"/>
                </a:ext>
              </a:extLst>
            </a:blip>
            <a:srcRect l="-1" r="56293"/>
            <a:stretch/>
          </p:blipFill>
          <p:spPr bwMode="auto">
            <a:xfrm>
              <a:off x="8162198" y="758125"/>
              <a:ext cx="3347050" cy="54161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thematical Symbols&quot; Images – Browse 1,531 Stock Photos, Vectors, and  Video | Adobe Stock">
              <a:extLst>
                <a:ext uri="{FF2B5EF4-FFF2-40B4-BE49-F238E27FC236}">
                  <a16:creationId xmlns:a16="http://schemas.microsoft.com/office/drawing/2014/main" id="{C7C19444-8346-C76D-7499-3519403CD0EF}"/>
                </a:ext>
              </a:extLst>
            </p:cNvPr>
            <p:cNvPicPr>
              <a:picLocks noChangeAspect="1" noChangeArrowheads="1"/>
            </p:cNvPicPr>
            <p:nvPr userDrawn="1"/>
          </p:nvPicPr>
          <p:blipFill>
            <a:blip r:embed="rId2">
              <a:alphaModFix amt="5000"/>
              <a:extLst>
                <a:ext uri="{28A0092B-C50C-407E-A947-70E740481C1C}">
                  <a14:useLocalDpi xmlns:a14="http://schemas.microsoft.com/office/drawing/2010/main" val="0"/>
                </a:ext>
              </a:extLst>
            </a:blip>
            <a:srcRect/>
            <a:stretch>
              <a:fillRect/>
            </a:stretch>
          </p:blipFill>
          <p:spPr bwMode="auto">
            <a:xfrm>
              <a:off x="682752" y="767750"/>
              <a:ext cx="7657846" cy="541615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Google Shape;14;p3">
            <a:extLst>
              <a:ext uri="{FF2B5EF4-FFF2-40B4-BE49-F238E27FC236}">
                <a16:creationId xmlns:a16="http://schemas.microsoft.com/office/drawing/2014/main" id="{442105A6-32E4-4AC5-D813-90DE8DDC1B8B}"/>
              </a:ext>
            </a:extLst>
          </p:cNvPr>
          <p:cNvSpPr/>
          <p:nvPr userDrawn="1"/>
        </p:nvSpPr>
        <p:spPr>
          <a:xfrm rot="5400000">
            <a:off x="238918" y="2256692"/>
            <a:ext cx="1655764" cy="2133600"/>
          </a:xfrm>
          <a:prstGeom prst="round2SameRect">
            <a:avLst>
              <a:gd name="adj1" fmla="val 50000"/>
              <a:gd name="adj2" fmla="val 0"/>
            </a:avLst>
          </a:prstGeom>
          <a:gradFill>
            <a:gsLst>
              <a:gs pos="12000">
                <a:schemeClr val="accent2">
                  <a:lumMod val="75000"/>
                  <a:alpha val="96035"/>
                </a:schemeClr>
              </a:gs>
              <a:gs pos="97000">
                <a:schemeClr val="accent2">
                  <a:alpha val="56000"/>
                </a:scheme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799257DB-9B35-7861-D947-D624984C37B6}"/>
              </a:ext>
            </a:extLst>
          </p:cNvPr>
          <p:cNvSpPr>
            <a:spLocks noGrp="1"/>
          </p:cNvSpPr>
          <p:nvPr>
            <p:ph type="ctrTitle" hasCustomPrompt="1"/>
          </p:nvPr>
        </p:nvSpPr>
        <p:spPr>
          <a:xfrm>
            <a:off x="2133600" y="1088229"/>
            <a:ext cx="9144000" cy="2387600"/>
          </a:xfrm>
        </p:spPr>
        <p:txBody>
          <a:bodyPr anchor="b">
            <a:normAutofit/>
          </a:bodyPr>
          <a:lstStyle>
            <a:lvl1pPr algn="l">
              <a:defRPr sz="5000" b="1" i="0">
                <a:latin typeface="Avenir Black" panose="02000503020000020003" pitchFamily="2" charset="0"/>
              </a:defRPr>
            </a:lvl1pPr>
          </a:lstStyle>
          <a:p>
            <a:r>
              <a:rPr lang="en-US"/>
              <a:t>Lesson #:</a:t>
            </a:r>
            <a:br>
              <a:rPr lang="en-US"/>
            </a:br>
            <a:r>
              <a:rPr lang="en-US"/>
              <a:t>Lesson Title</a:t>
            </a:r>
          </a:p>
        </p:txBody>
      </p:sp>
      <p:sp>
        <p:nvSpPr>
          <p:cNvPr id="3" name="Subtitle 2">
            <a:extLst>
              <a:ext uri="{FF2B5EF4-FFF2-40B4-BE49-F238E27FC236}">
                <a16:creationId xmlns:a16="http://schemas.microsoft.com/office/drawing/2014/main" id="{EE6E7032-7281-7B48-273D-AC23AFA2EA34}"/>
              </a:ext>
            </a:extLst>
          </p:cNvPr>
          <p:cNvSpPr>
            <a:spLocks noGrp="1"/>
          </p:cNvSpPr>
          <p:nvPr>
            <p:ph type="subTitle" idx="1" hasCustomPrompt="1"/>
          </p:nvPr>
        </p:nvSpPr>
        <p:spPr>
          <a:xfrm>
            <a:off x="2133600" y="353450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Unit Title</a:t>
            </a:r>
          </a:p>
        </p:txBody>
      </p:sp>
      <p:sp>
        <p:nvSpPr>
          <p:cNvPr id="9" name="TextBox 8">
            <a:extLst>
              <a:ext uri="{FF2B5EF4-FFF2-40B4-BE49-F238E27FC236}">
                <a16:creationId xmlns:a16="http://schemas.microsoft.com/office/drawing/2014/main" id="{D1630E8B-47DA-89D0-05BE-D788C8EA4E8B}"/>
              </a:ext>
            </a:extLst>
          </p:cNvPr>
          <p:cNvSpPr txBox="1"/>
          <p:nvPr userDrawn="1"/>
        </p:nvSpPr>
        <p:spPr>
          <a:xfrm>
            <a:off x="814224" y="2998424"/>
            <a:ext cx="1280876" cy="769441"/>
          </a:xfrm>
          <a:prstGeom prst="rect">
            <a:avLst/>
          </a:prstGeom>
          <a:noFill/>
        </p:spPr>
        <p:txBody>
          <a:bodyPr wrap="square" rtlCol="0">
            <a:spAutoFit/>
          </a:bodyPr>
          <a:lstStyle/>
          <a:p>
            <a:r>
              <a:rPr lang="en-US" sz="4400" b="1" i="0">
                <a:solidFill>
                  <a:schemeClr val="bg1"/>
                </a:solidFill>
                <a:latin typeface="Avenir Black" panose="02000503020000020003" pitchFamily="2" charset="0"/>
              </a:rPr>
              <a:t>IM2</a:t>
            </a:r>
          </a:p>
        </p:txBody>
      </p:sp>
      <p:pic>
        <p:nvPicPr>
          <p:cNvPr id="10" name="Picture 9" descr="A picture containing triangle&#10;&#10;Description automatically generated">
            <a:extLst>
              <a:ext uri="{FF2B5EF4-FFF2-40B4-BE49-F238E27FC236}">
                <a16:creationId xmlns:a16="http://schemas.microsoft.com/office/drawing/2014/main" id="{952580D0-A30F-C493-D30B-86A5C8CB8AB3}"/>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8130413" y="2108555"/>
            <a:ext cx="420370" cy="554531"/>
          </a:xfrm>
          <a:prstGeom prst="rect">
            <a:avLst/>
          </a:prstGeom>
        </p:spPr>
      </p:pic>
      <p:pic>
        <p:nvPicPr>
          <p:cNvPr id="12" name="Picture 11" descr="A symbol on a white surface&#10;&#10;Description automatically generated with low confidence">
            <a:extLst>
              <a:ext uri="{FF2B5EF4-FFF2-40B4-BE49-F238E27FC236}">
                <a16:creationId xmlns:a16="http://schemas.microsoft.com/office/drawing/2014/main" id="{33E92616-6479-A24E-07FB-0B0FFACC824B}"/>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8019991" y="1954065"/>
            <a:ext cx="297354" cy="289730"/>
          </a:xfrm>
          <a:prstGeom prst="rect">
            <a:avLst/>
          </a:prstGeom>
        </p:spPr>
      </p:pic>
    </p:spTree>
    <p:extLst>
      <p:ext uri="{BB962C8B-B14F-4D97-AF65-F5344CB8AC3E}">
        <p14:creationId xmlns:p14="http://schemas.microsoft.com/office/powerpoint/2010/main" val="2504440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arify, Critique, Corr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273808" y="-1273810"/>
            <a:ext cx="409337" cy="2956956"/>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956957" cy="369332"/>
          </a:xfrm>
          <a:prstGeom prst="rect">
            <a:avLst/>
          </a:prstGeom>
          <a:noFill/>
        </p:spPr>
        <p:txBody>
          <a:bodyPr wrap="square" rtlCol="0">
            <a:spAutoFit/>
          </a:bodyPr>
          <a:lstStyle/>
          <a:p>
            <a:r>
              <a:rPr lang="en-US" b="1">
                <a:solidFill>
                  <a:schemeClr val="bg1"/>
                </a:solidFill>
                <a:latin typeface="Avenir Book" panose="02000503020000020003" pitchFamily="2" charset="0"/>
              </a:rPr>
              <a:t>Clarify, Critique, Correct</a:t>
            </a:r>
          </a:p>
        </p:txBody>
      </p:sp>
      <p:pic>
        <p:nvPicPr>
          <p:cNvPr id="16" name="Picture 15" descr="A picture containing sketch, pattern, design&#10;&#10;Description automatically generated">
            <a:extLst>
              <a:ext uri="{FF2B5EF4-FFF2-40B4-BE49-F238E27FC236}">
                <a16:creationId xmlns:a16="http://schemas.microsoft.com/office/drawing/2014/main" id="{809A7E0C-C06A-D6FC-D6BD-B9602911528B}"/>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131035" y="45387"/>
            <a:ext cx="1028284" cy="554379"/>
          </a:xfrm>
          <a:prstGeom prst="rect">
            <a:avLst/>
          </a:prstGeom>
        </p:spPr>
      </p:pic>
      <p:grpSp>
        <p:nvGrpSpPr>
          <p:cNvPr id="2" name="Group 1">
            <a:extLst>
              <a:ext uri="{FF2B5EF4-FFF2-40B4-BE49-F238E27FC236}">
                <a16:creationId xmlns:a16="http://schemas.microsoft.com/office/drawing/2014/main" id="{A434EEF4-F767-2916-A23A-915A98629F72}"/>
              </a:ext>
            </a:extLst>
          </p:cNvPr>
          <p:cNvGrpSpPr/>
          <p:nvPr userDrawn="1"/>
        </p:nvGrpSpPr>
        <p:grpSpPr>
          <a:xfrm>
            <a:off x="814385" y="929898"/>
            <a:ext cx="10563229" cy="4562616"/>
            <a:chOff x="885149" y="722465"/>
            <a:chExt cx="10563229" cy="4562616"/>
          </a:xfrm>
        </p:grpSpPr>
        <p:sp>
          <p:nvSpPr>
            <p:cNvPr id="10" name="TextBox 9">
              <a:extLst>
                <a:ext uri="{FF2B5EF4-FFF2-40B4-BE49-F238E27FC236}">
                  <a16:creationId xmlns:a16="http://schemas.microsoft.com/office/drawing/2014/main" id="{153BC1F1-D70F-F570-7045-2DF9B6007A16}"/>
                </a:ext>
              </a:extLst>
            </p:cNvPr>
            <p:cNvSpPr txBox="1"/>
            <p:nvPr userDrawn="1"/>
          </p:nvSpPr>
          <p:spPr>
            <a:xfrm>
              <a:off x="1206254" y="1437874"/>
              <a:ext cx="4980740" cy="38472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Analyze written work and identify errors or anything that is unclear. </a:t>
              </a:r>
            </a:p>
            <a:p>
              <a:pPr marL="752475" lvl="1" indent="0">
                <a:buFont typeface="Arial" panose="020B0604020202020204" pitchFamily="34" charset="0"/>
                <a:buNone/>
                <a:tabLst/>
              </a:pPr>
              <a:endParaRPr lang="en-US" sz="1000" strike="sng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thinking with a partner or small group.</a:t>
              </a:r>
            </a:p>
            <a:p>
              <a:pPr marL="752475" lvl="1" indent="0">
                <a:buFont typeface="Arial" panose="020B0604020202020204" pitchFamily="34" charset="0"/>
                <a:buNone/>
                <a:tabLst/>
              </a:pPr>
              <a:endParaRPr lang="en-US" sz="24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Revise the work to make it more precise, clear, or complete. </a:t>
              </a:r>
              <a:endParaRPr lang="en-US" sz="1800"/>
            </a:p>
            <a:p>
              <a:endParaRPr lang="en-US" sz="18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823432" y="722465"/>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62910" y="805108"/>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39802" y="1416511"/>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Create and share an incorrect or incomplete piece of work.</a:t>
              </a:r>
            </a:p>
            <a:p>
              <a:pPr marL="285750" lvl="0" indent="-285750">
                <a:buFont typeface="Arial" panose="020B0604020202020204" pitchFamily="34" charset="0"/>
                <a:buChar char="•"/>
              </a:pPr>
              <a:r>
                <a:rPr lang="en-US" sz="2400" strike="noStrike">
                  <a:latin typeface="Avenir Book" panose="02000503020000020003" pitchFamily="2" charset="0"/>
                </a:rPr>
                <a:t>Allow time for students to identify errors or unclear responses and create a more precise, clear, or complete version.</a:t>
              </a:r>
            </a:p>
            <a:p>
              <a:pPr marL="285750" lvl="0" indent="-285750">
                <a:buFont typeface="Arial" panose="020B0604020202020204" pitchFamily="34" charset="0"/>
                <a:buChar char="•"/>
              </a:pPr>
              <a:r>
                <a:rPr lang="en-US" sz="2400" strike="noStrike">
                  <a:latin typeface="Avenir Book" panose="02000503020000020003" pitchFamily="2" charset="0"/>
                </a:rPr>
                <a:t>Invite students to share the improved responses they created.</a:t>
              </a:r>
            </a:p>
          </p:txBody>
        </p:sp>
        <p:pic>
          <p:nvPicPr>
            <p:cNvPr id="3" name="Picture 2" descr="A picture containing sketch, drawing, kitchenware, linedrawing&#10;&#10;Description automatically generated">
              <a:extLst>
                <a:ext uri="{FF2B5EF4-FFF2-40B4-BE49-F238E27FC236}">
                  <a16:creationId xmlns:a16="http://schemas.microsoft.com/office/drawing/2014/main" id="{19A1F2FB-CFC2-2875-C481-9C57003F096C}"/>
                </a:ext>
              </a:extLst>
            </p:cNvPr>
            <p:cNvPicPr>
              <a:picLocks noChangeAspect="1"/>
            </p:cNvPicPr>
            <p:nvPr userDrawn="1"/>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Layer>
                  </a14:imgProps>
                </a:ext>
              </a:extLst>
            </a:blip>
            <a:srcRect r="6524"/>
            <a:stretch/>
          </p:blipFill>
          <p:spPr>
            <a:xfrm>
              <a:off x="885149" y="2774649"/>
              <a:ext cx="924853" cy="710041"/>
            </a:xfrm>
            <a:prstGeom prst="rect">
              <a:avLst/>
            </a:prstGeom>
          </p:spPr>
        </p:pic>
        <p:sp>
          <p:nvSpPr>
            <p:cNvPr id="4" name="Google Shape;517;p46">
              <a:extLst>
                <a:ext uri="{FF2B5EF4-FFF2-40B4-BE49-F238E27FC236}">
                  <a16:creationId xmlns:a16="http://schemas.microsoft.com/office/drawing/2014/main" id="{4D62A15D-8CF4-5A97-C27C-E0A72BD6EEE1}"/>
                </a:ext>
              </a:extLst>
            </p:cNvPr>
            <p:cNvSpPr/>
            <p:nvPr userDrawn="1"/>
          </p:nvSpPr>
          <p:spPr>
            <a:xfrm>
              <a:off x="1167346" y="4130046"/>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Straight Connector 4">
              <a:extLst>
                <a:ext uri="{FF2B5EF4-FFF2-40B4-BE49-F238E27FC236}">
                  <a16:creationId xmlns:a16="http://schemas.microsoft.com/office/drawing/2014/main" id="{FCD9FB08-0400-F1C8-FC52-83540804E412}"/>
                </a:ext>
              </a:extLst>
            </p:cNvPr>
            <p:cNvCxnSpPr/>
            <p:nvPr userDrawn="1"/>
          </p:nvCxnSpPr>
          <p:spPr>
            <a:xfrm>
              <a:off x="6287416" y="912394"/>
              <a:ext cx="0" cy="3966359"/>
            </a:xfrm>
            <a:prstGeom prst="line">
              <a:avLst/>
            </a:prstGeom>
          </p:spPr>
          <p:style>
            <a:lnRef idx="1">
              <a:schemeClr val="accent1"/>
            </a:lnRef>
            <a:fillRef idx="0">
              <a:schemeClr val="accent1"/>
            </a:fillRef>
            <a:effectRef idx="0">
              <a:schemeClr val="accent1"/>
            </a:effectRef>
            <a:fontRef idx="minor">
              <a:schemeClr val="tx1"/>
            </a:fontRef>
          </p:style>
        </p:cxnSp>
        <p:sp>
          <p:nvSpPr>
            <p:cNvPr id="17" name="Google Shape;540;p46">
              <a:extLst>
                <a:ext uri="{FF2B5EF4-FFF2-40B4-BE49-F238E27FC236}">
                  <a16:creationId xmlns:a16="http://schemas.microsoft.com/office/drawing/2014/main" id="{92B2DFFD-E675-FB6F-A86D-02A625BABFF1}"/>
                </a:ext>
              </a:extLst>
            </p:cNvPr>
            <p:cNvSpPr/>
            <p:nvPr userDrawn="1"/>
          </p:nvSpPr>
          <p:spPr>
            <a:xfrm>
              <a:off x="1173680" y="1792922"/>
              <a:ext cx="426345" cy="458039"/>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3433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Craft Questions (Roles)">
    <p:spTree>
      <p:nvGrpSpPr>
        <p:cNvPr id="1" name=""/>
        <p:cNvGrpSpPr/>
        <p:nvPr/>
      </p:nvGrpSpPr>
      <p:grpSpPr>
        <a:xfrm>
          <a:off x="0" y="0"/>
          <a:ext cx="0" cy="0"/>
          <a:chOff x="0" y="0"/>
          <a:chExt cx="0" cy="0"/>
        </a:xfrm>
      </p:grpSpPr>
      <p:pic>
        <p:nvPicPr>
          <p:cNvPr id="28" name="Picture 27" descr="A picture containing circle, sketch&#10;&#10;Description automatically generated">
            <a:extLst>
              <a:ext uri="{FF2B5EF4-FFF2-40B4-BE49-F238E27FC236}">
                <a16:creationId xmlns:a16="http://schemas.microsoft.com/office/drawing/2014/main" id="{5D38DFF2-6C40-686E-B910-1EB687EE7A21}"/>
              </a:ext>
            </a:extLst>
          </p:cNvPr>
          <p:cNvPicPr>
            <a:picLocks noChangeAspect="1"/>
          </p:cNvPicPr>
          <p:nvPr userDrawn="1"/>
        </p:nvPicPr>
        <p:blipFill>
          <a:blip r:embed="rId2">
            <a:duotone>
              <a:schemeClr val="accent4">
                <a:shade val="45000"/>
                <a:satMod val="135000"/>
              </a:schemeClr>
              <a:prstClr val="white"/>
            </a:duotone>
          </a:blip>
          <a:stretch>
            <a:fillRect/>
          </a:stretch>
        </p:blipFill>
        <p:spPr>
          <a:xfrm rot="18940888">
            <a:off x="975237" y="3848777"/>
            <a:ext cx="601819" cy="601819"/>
          </a:xfrm>
          <a:prstGeom prst="rect">
            <a:avLst/>
          </a:prstGeom>
        </p:spPr>
      </p:pic>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69220" y="1588480"/>
            <a:ext cx="4980740" cy="32932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Think about a mathematical question that you could ask about the image or situation.</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question with a partner or small group.</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Select one question to share with the class. </a:t>
            </a:r>
            <a:endParaRPr lang="en-US" sz="2000"/>
          </a:p>
          <a:p>
            <a:endParaRPr lang="en-US" sz="20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3" y="89294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1" y="975589"/>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46813" y="1586992"/>
            <a:ext cx="5108576"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Show an image or situation with the question removed. </a:t>
            </a:r>
          </a:p>
          <a:p>
            <a:pPr marL="285750" lvl="0" indent="-285750">
              <a:buFont typeface="Arial" panose="020B0604020202020204" pitchFamily="34" charset="0"/>
              <a:buChar char="•"/>
            </a:pPr>
            <a:r>
              <a:rPr lang="en-US" sz="2400" strike="noStrike">
                <a:latin typeface="Avenir Book" panose="02000503020000020003" pitchFamily="2" charset="0"/>
              </a:rPr>
              <a:t>Allow independent think time and partner/small group discussion time.</a:t>
            </a:r>
          </a:p>
          <a:p>
            <a:pPr marL="285750" lvl="0" indent="-285750">
              <a:buFont typeface="Arial" panose="020B0604020202020204" pitchFamily="34" charset="0"/>
              <a:buChar char="•"/>
            </a:pPr>
            <a:r>
              <a:rPr lang="en-US" sz="2400" strike="noStrike">
                <a:latin typeface="Avenir Book" panose="02000503020000020003" pitchFamily="2" charset="0"/>
              </a:rPr>
              <a:t>Ask pairs/groups to share their questions with the class. </a:t>
            </a:r>
          </a:p>
          <a:p>
            <a:pPr marL="285750" lvl="0" indent="-285750">
              <a:buFont typeface="Arial" panose="020B0604020202020204" pitchFamily="34" charset="0"/>
              <a:buChar char="•"/>
            </a:pPr>
            <a:r>
              <a:rPr lang="en-US" sz="2400" strike="noStrike">
                <a:latin typeface="Avenir Book" panose="02000503020000020003" pitchFamily="2" charset="0"/>
              </a:rPr>
              <a:t>Identify the question students will solve during the lesson. </a:t>
            </a: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290919"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 name="Picture 1" descr="A group of question marks&#10;&#10;Description automatically generated with low confidence">
            <a:extLst>
              <a:ext uri="{FF2B5EF4-FFF2-40B4-BE49-F238E27FC236}">
                <a16:creationId xmlns:a16="http://schemas.microsoft.com/office/drawing/2014/main" id="{C25199F5-58F6-4D32-A680-1A0DE169CAA8}"/>
              </a:ext>
            </a:extLst>
          </p:cNvPr>
          <p:cNvPicPr>
            <a:picLocks noChangeAspect="1"/>
          </p:cNvPicPr>
          <p:nvPr userDrawn="1"/>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355389" y="24958"/>
            <a:ext cx="836612" cy="571970"/>
          </a:xfrm>
          <a:prstGeom prst="rect">
            <a:avLst/>
          </a:prstGeom>
        </p:spPr>
      </p:pic>
      <p:pic>
        <p:nvPicPr>
          <p:cNvPr id="3" name="Picture 2" descr="A black and white drawing of a thought bubble&#10;&#10;Description automatically generated with medium confidence">
            <a:extLst>
              <a:ext uri="{FF2B5EF4-FFF2-40B4-BE49-F238E27FC236}">
                <a16:creationId xmlns:a16="http://schemas.microsoft.com/office/drawing/2014/main" id="{A8F33420-650B-A91D-2CC6-8F8A3BAEB915}"/>
              </a:ext>
            </a:extLst>
          </p:cNvPr>
          <p:cNvPicPr>
            <a:picLocks noChangeAspect="1"/>
          </p:cNvPicPr>
          <p:nvPr userDrawn="1"/>
        </p:nvPicPr>
        <p:blipFill>
          <a:blip r:embed="rId5">
            <a:duotone>
              <a:schemeClr val="accent4">
                <a:shade val="45000"/>
                <a:satMod val="135000"/>
              </a:schemeClr>
              <a:prstClr val="white"/>
            </a:duotone>
          </a:blip>
          <a:stretch>
            <a:fillRect/>
          </a:stretch>
        </p:blipFill>
        <p:spPr>
          <a:xfrm flipH="1">
            <a:off x="940235" y="1873546"/>
            <a:ext cx="707258" cy="565807"/>
          </a:xfrm>
          <a:prstGeom prst="rect">
            <a:avLst/>
          </a:prstGeom>
        </p:spPr>
      </p:pic>
      <p:sp>
        <p:nvSpPr>
          <p:cNvPr id="6" name="Google Shape;27;p5">
            <a:extLst>
              <a:ext uri="{FF2B5EF4-FFF2-40B4-BE49-F238E27FC236}">
                <a16:creationId xmlns:a16="http://schemas.microsoft.com/office/drawing/2014/main" id="{4BD62505-5404-C07B-24E5-3620B0FFBFB5}"/>
              </a:ext>
            </a:extLst>
          </p:cNvPr>
          <p:cNvSpPr/>
          <p:nvPr userDrawn="1"/>
        </p:nvSpPr>
        <p:spPr>
          <a:xfrm rot="5400000">
            <a:off x="931615" y="-931604"/>
            <a:ext cx="369333" cy="2232561"/>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5F1DA5E4-5830-130A-E74E-B0E625FD1080}"/>
              </a:ext>
            </a:extLst>
          </p:cNvPr>
          <p:cNvSpPr txBox="1"/>
          <p:nvPr userDrawn="1"/>
        </p:nvSpPr>
        <p:spPr>
          <a:xfrm>
            <a:off x="1" y="15126"/>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3" name="Picture 22" descr="A picture containing sketch, drawing, kitchenware, linedrawing&#10;&#10;Description automatically generated">
            <a:extLst>
              <a:ext uri="{FF2B5EF4-FFF2-40B4-BE49-F238E27FC236}">
                <a16:creationId xmlns:a16="http://schemas.microsoft.com/office/drawing/2014/main" id="{D8FB4467-D3E3-977C-75EF-383254E11C03}"/>
              </a:ext>
            </a:extLst>
          </p:cNvPr>
          <p:cNvPicPr>
            <a:picLocks noChangeAspect="1"/>
          </p:cNvPicPr>
          <p:nvPr userDrawn="1"/>
        </p:nvPicPr>
        <p:blipFill rotWithShape="1">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Layer>
                </a14:imgProps>
              </a:ext>
            </a:extLst>
          </a:blip>
          <a:srcRect r="6524"/>
          <a:stretch/>
        </p:blipFill>
        <p:spPr>
          <a:xfrm>
            <a:off x="831437" y="2886137"/>
            <a:ext cx="924853" cy="710041"/>
          </a:xfrm>
          <a:prstGeom prst="rect">
            <a:avLst/>
          </a:prstGeom>
        </p:spPr>
      </p:pic>
      <p:pic>
        <p:nvPicPr>
          <p:cNvPr id="26" name="Picture 25" descr="A question mark drawn on a white background&#10;&#10;Description automatically generated with low confidence">
            <a:extLst>
              <a:ext uri="{FF2B5EF4-FFF2-40B4-BE49-F238E27FC236}">
                <a16:creationId xmlns:a16="http://schemas.microsoft.com/office/drawing/2014/main" id="{414ED823-151F-AF47-09BB-CBC94502673F}"/>
              </a:ext>
            </a:extLst>
          </p:cNvPr>
          <p:cNvPicPr>
            <a:picLocks noChangeAspect="1"/>
          </p:cNvPicPr>
          <p:nvPr userDrawn="1"/>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147876" y="3934627"/>
            <a:ext cx="287635" cy="397981"/>
          </a:xfrm>
          <a:prstGeom prst="rect">
            <a:avLst/>
          </a:prstGeom>
        </p:spPr>
      </p:pic>
      <p:cxnSp>
        <p:nvCxnSpPr>
          <p:cNvPr id="4" name="Straight Connector 3">
            <a:extLst>
              <a:ext uri="{FF2B5EF4-FFF2-40B4-BE49-F238E27FC236}">
                <a16:creationId xmlns:a16="http://schemas.microsoft.com/office/drawing/2014/main" id="{AC330BBF-75C2-D32B-480C-9C0B6D272D87}"/>
              </a:ext>
            </a:extLst>
          </p:cNvPr>
          <p:cNvCxnSpPr/>
          <p:nvPr userDrawn="1"/>
        </p:nvCxnSpPr>
        <p:spPr>
          <a:xfrm>
            <a:off x="6194427" y="1082875"/>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719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Craft Questions Part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IMAGE OR TASK WITHOUT THE QUESTION INCLUDED.]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5126"/>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2" name="TextBox 1">
            <a:extLst>
              <a:ext uri="{FF2B5EF4-FFF2-40B4-BE49-F238E27FC236}">
                <a16:creationId xmlns:a16="http://schemas.microsoft.com/office/drawing/2014/main" id="{D2D006DF-46E2-C9C7-C097-67291D604451}"/>
              </a:ext>
            </a:extLst>
          </p:cNvPr>
          <p:cNvSpPr txBox="1"/>
          <p:nvPr userDrawn="1"/>
        </p:nvSpPr>
        <p:spPr>
          <a:xfrm>
            <a:off x="1980243" y="5602820"/>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mathematical question could you ask about this?</a:t>
            </a:r>
          </a:p>
        </p:txBody>
      </p:sp>
      <p:pic>
        <p:nvPicPr>
          <p:cNvPr id="6" name="Picture 5" descr="A group of question marks&#10;&#10;Description automatically generated with low confidence">
            <a:extLst>
              <a:ext uri="{FF2B5EF4-FFF2-40B4-BE49-F238E27FC236}">
                <a16:creationId xmlns:a16="http://schemas.microsoft.com/office/drawing/2014/main" id="{2FC4D3F9-3D98-C212-5B60-DC1D5E814008}"/>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365511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Craft Questions Par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[REVEAL THE TASK WITH THE QUESTION.]</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2" name="Picture 1" descr="A group of question marks&#10;&#10;Description automatically generated with low confidence">
            <a:extLst>
              <a:ext uri="{FF2B5EF4-FFF2-40B4-BE49-F238E27FC236}">
                <a16:creationId xmlns:a16="http://schemas.microsoft.com/office/drawing/2014/main" id="{550307A8-C109-8E71-3610-EBFD43A206B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1091003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Gap (Instructions Only)">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1251A77F-BA7F-90C8-D56E-F1289E17E42B}"/>
              </a:ext>
            </a:extLst>
          </p:cNvPr>
          <p:cNvSpPr/>
          <p:nvPr userDrawn="1"/>
        </p:nvSpPr>
        <p:spPr>
          <a:xfrm>
            <a:off x="1342265" y="1924071"/>
            <a:ext cx="9479765" cy="1593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1E13DB-3EC6-6F93-5AAE-6C1FB77EBAE0}"/>
              </a:ext>
            </a:extLst>
          </p:cNvPr>
          <p:cNvSpPr txBox="1"/>
          <p:nvPr userDrawn="1"/>
        </p:nvSpPr>
        <p:spPr>
          <a:xfrm>
            <a:off x="2317950" y="1443630"/>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problem card.</a:t>
            </a:r>
          </a:p>
        </p:txBody>
      </p:sp>
      <p:sp>
        <p:nvSpPr>
          <p:cNvPr id="10" name="TextBox 9">
            <a:extLst>
              <a:ext uri="{FF2B5EF4-FFF2-40B4-BE49-F238E27FC236}">
                <a16:creationId xmlns:a16="http://schemas.microsoft.com/office/drawing/2014/main" id="{E3933B8B-8B17-0A3D-20C7-0F320E57CE82}"/>
              </a:ext>
            </a:extLst>
          </p:cNvPr>
          <p:cNvSpPr txBox="1"/>
          <p:nvPr userDrawn="1"/>
        </p:nvSpPr>
        <p:spPr>
          <a:xfrm>
            <a:off x="6420125" y="1441646"/>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data card.</a:t>
            </a:r>
          </a:p>
        </p:txBody>
      </p:sp>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2993089" y="51285"/>
            <a:ext cx="5877779" cy="655855"/>
          </a:xfrm>
        </p:spPr>
        <p:txBody>
          <a:bodyPr>
            <a:normAutofit/>
          </a:bodyPr>
          <a:lstStyle>
            <a:lvl1pPr>
              <a:defRPr sz="32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014744" y="-1014732"/>
            <a:ext cx="369332" cy="2398816"/>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9713"/>
            <a:ext cx="2398815" cy="369332"/>
          </a:xfrm>
          <a:prstGeom prst="rect">
            <a:avLst/>
          </a:prstGeom>
          <a:noFill/>
        </p:spPr>
        <p:txBody>
          <a:bodyPr wrap="square" rtlCol="0">
            <a:spAutoFit/>
          </a:bodyPr>
          <a:lstStyle/>
          <a:p>
            <a:r>
              <a:rPr lang="en-US" b="1">
                <a:solidFill>
                  <a:schemeClr val="bg1"/>
                </a:solidFill>
                <a:latin typeface="Avenir Book" panose="02000503020000020003" pitchFamily="2" charset="0"/>
              </a:rPr>
              <a:t>Info Gap Instructions</a:t>
            </a:r>
          </a:p>
        </p:txBody>
      </p:sp>
      <p:sp>
        <p:nvSpPr>
          <p:cNvPr id="16" name="TextBox 15">
            <a:extLst>
              <a:ext uri="{FF2B5EF4-FFF2-40B4-BE49-F238E27FC236}">
                <a16:creationId xmlns:a16="http://schemas.microsoft.com/office/drawing/2014/main" id="{9F4E89B2-6CA1-1A05-B83E-D974D0D0F555}"/>
              </a:ext>
            </a:extLst>
          </p:cNvPr>
          <p:cNvSpPr txBox="1"/>
          <p:nvPr userDrawn="1"/>
        </p:nvSpPr>
        <p:spPr>
          <a:xfrm>
            <a:off x="1342265" y="5629748"/>
            <a:ext cx="9780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Pause here so your teacher can review your work.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Ask your teacher for a new set of cards and repeat the activity, trading roles with your partner.</a:t>
            </a:r>
          </a:p>
        </p:txBody>
      </p:sp>
      <p:sp>
        <p:nvSpPr>
          <p:cNvPr id="17" name="TextBox 16">
            <a:extLst>
              <a:ext uri="{FF2B5EF4-FFF2-40B4-BE49-F238E27FC236}">
                <a16:creationId xmlns:a16="http://schemas.microsoft.com/office/drawing/2014/main" id="{E4D25FFC-3371-B5CD-D5A9-0FE309E8C4DA}"/>
              </a:ext>
            </a:extLst>
          </p:cNvPr>
          <p:cNvSpPr txBox="1"/>
          <p:nvPr userDrawn="1"/>
        </p:nvSpPr>
        <p:spPr>
          <a:xfrm>
            <a:off x="847214" y="746626"/>
            <a:ext cx="10665913" cy="507831"/>
          </a:xfrm>
          <a:prstGeom prst="rect">
            <a:avLst/>
          </a:prstGeom>
          <a:noFill/>
        </p:spPr>
        <p:txBody>
          <a:bodyPr wrap="square" rtlCol="0">
            <a:spAutoFit/>
          </a:bodyPr>
          <a:lstStyle/>
          <a:p>
            <a:pPr marL="0" indent="0">
              <a:buNone/>
            </a:pPr>
            <a:r>
              <a:rPr lang="en-US" sz="1600">
                <a:latin typeface="Century Gothic" panose="020B0502020202020204" pitchFamily="34" charset="0"/>
              </a:rPr>
              <a:t>Your teacher will give you either a problem card or data card. Do not share</a:t>
            </a:r>
            <a:r>
              <a:rPr lang="en-US" sz="1600" baseline="0">
                <a:latin typeface="Century Gothic" panose="020B0502020202020204" pitchFamily="34" charset="0"/>
              </a:rPr>
              <a:t> </a:t>
            </a:r>
            <a:r>
              <a:rPr lang="en-US" sz="1600">
                <a:latin typeface="Century Gothic" panose="020B0502020202020204" pitchFamily="34" charset="0"/>
              </a:rPr>
              <a:t>your card with your partner.</a:t>
            </a:r>
          </a:p>
          <a:p>
            <a:endParaRPr lang="en-US" sz="1100">
              <a:latin typeface="Century Gothic" panose="020B0502020202020204" pitchFamily="34" charset="0"/>
            </a:endParaRPr>
          </a:p>
        </p:txBody>
      </p:sp>
      <p:sp>
        <p:nvSpPr>
          <p:cNvPr id="3" name="TextBox 2">
            <a:extLst>
              <a:ext uri="{FF2B5EF4-FFF2-40B4-BE49-F238E27FC236}">
                <a16:creationId xmlns:a16="http://schemas.microsoft.com/office/drawing/2014/main" id="{3A749F6D-7E88-1050-E0E4-A3D31302C357}"/>
              </a:ext>
            </a:extLst>
          </p:cNvPr>
          <p:cNvSpPr txBox="1"/>
          <p:nvPr userDrawn="1"/>
        </p:nvSpPr>
        <p:spPr>
          <a:xfrm>
            <a:off x="2525101"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Problem Card</a:t>
            </a:r>
          </a:p>
        </p:txBody>
      </p:sp>
      <p:sp>
        <p:nvSpPr>
          <p:cNvPr id="6" name="TextBox 5">
            <a:extLst>
              <a:ext uri="{FF2B5EF4-FFF2-40B4-BE49-F238E27FC236}">
                <a16:creationId xmlns:a16="http://schemas.microsoft.com/office/drawing/2014/main" id="{E5C43495-0D50-183C-BE0A-E411E286ECDE}"/>
              </a:ext>
            </a:extLst>
          </p:cNvPr>
          <p:cNvSpPr txBox="1"/>
          <p:nvPr userDrawn="1"/>
        </p:nvSpPr>
        <p:spPr>
          <a:xfrm>
            <a:off x="6232318" y="1103819"/>
            <a:ext cx="3433915" cy="374571"/>
          </a:xfrm>
          <a:prstGeom prst="roundRect">
            <a:avLst/>
          </a:prstGeom>
          <a:solidFill>
            <a:schemeClr val="accent5"/>
          </a:solidFill>
        </p:spPr>
        <p:txBody>
          <a:bodyPr wrap="square" rtlCol="0">
            <a:spAutoFit/>
          </a:bodyPr>
          <a:lstStyle/>
          <a:p>
            <a:pPr algn="ctr"/>
            <a:r>
              <a:rPr lang="en-US" sz="1600" b="1">
                <a:solidFill>
                  <a:schemeClr val="bg1"/>
                </a:solidFill>
                <a:latin typeface="Century Gothic" panose="020B0502020202020204" pitchFamily="34" charset="0"/>
              </a:rPr>
              <a:t>Student with Data Card</a:t>
            </a:r>
          </a:p>
        </p:txBody>
      </p:sp>
      <p:sp>
        <p:nvSpPr>
          <p:cNvPr id="11" name="TextBox 10">
            <a:extLst>
              <a:ext uri="{FF2B5EF4-FFF2-40B4-BE49-F238E27FC236}">
                <a16:creationId xmlns:a16="http://schemas.microsoft.com/office/drawing/2014/main" id="{B1B222B3-E44C-8E54-01AE-2198C8B4E49E}"/>
              </a:ext>
            </a:extLst>
          </p:cNvPr>
          <p:cNvSpPr txBox="1"/>
          <p:nvPr userDrawn="1"/>
        </p:nvSpPr>
        <p:spPr>
          <a:xfrm>
            <a:off x="2525102" y="4704961"/>
            <a:ext cx="7141132" cy="578882"/>
          </a:xfrm>
          <a:prstGeom prst="roundRect">
            <a:avLst/>
          </a:prstGeom>
          <a:no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Both partners solve the problem independently. </a:t>
            </a:r>
          </a:p>
          <a:p>
            <a:pPr algn="ctr"/>
            <a:r>
              <a:rPr lang="en-US" sz="1400">
                <a:solidFill>
                  <a:schemeClr val="tx1"/>
                </a:solidFill>
                <a:latin typeface="Century Gothic" panose="020B0502020202020204" pitchFamily="34" charset="0"/>
              </a:rPr>
              <a:t>Continue to ask questions if more information is needed.</a:t>
            </a:r>
          </a:p>
        </p:txBody>
      </p:sp>
      <p:sp>
        <p:nvSpPr>
          <p:cNvPr id="20" name="TextBox 19">
            <a:extLst>
              <a:ext uri="{FF2B5EF4-FFF2-40B4-BE49-F238E27FC236}">
                <a16:creationId xmlns:a16="http://schemas.microsoft.com/office/drawing/2014/main" id="{380122F5-545C-5812-5CB3-C0E8E317834E}"/>
              </a:ext>
            </a:extLst>
          </p:cNvPr>
          <p:cNvSpPr txBox="1"/>
          <p:nvPr userDrawn="1"/>
        </p:nvSpPr>
        <p:spPr>
          <a:xfrm>
            <a:off x="2525102" y="5289229"/>
            <a:ext cx="7141132" cy="340519"/>
          </a:xfrm>
          <a:prstGeom prst="roundRect">
            <a:avLst/>
          </a:prstGeom>
          <a:solidFill>
            <a:schemeClr val="accent5"/>
          </a:solidFill>
          <a:ln>
            <a:solidFill>
              <a:schemeClr val="accent1"/>
            </a:solidFill>
          </a:ln>
        </p:spPr>
        <p:txBody>
          <a:bodyPr wrap="square" rtlCol="0">
            <a:spAutoFit/>
          </a:bodyPr>
          <a:lstStyle/>
          <a:p>
            <a:pPr algn="ctr"/>
            <a:r>
              <a:rPr lang="en-US" sz="1400" b="0">
                <a:solidFill>
                  <a:schemeClr val="bg1"/>
                </a:solidFill>
                <a:latin typeface="Century Gothic" panose="020B0502020202020204" pitchFamily="34" charset="0"/>
              </a:rPr>
              <a:t>Share the Data Card, then compare strategies and solutions</a:t>
            </a:r>
            <a:r>
              <a:rPr lang="en-US" sz="1400" b="1">
                <a:solidFill>
                  <a:schemeClr val="bg1"/>
                </a:solidFill>
                <a:latin typeface="Century Gothic" panose="020B0502020202020204" pitchFamily="34" charset="0"/>
              </a:rPr>
              <a:t>.</a:t>
            </a:r>
            <a:endParaRPr lang="en-US" sz="140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CF3AC43C-16C6-DB77-A281-86C3D36998FF}"/>
              </a:ext>
            </a:extLst>
          </p:cNvPr>
          <p:cNvSpPr txBox="1"/>
          <p:nvPr userDrawn="1"/>
        </p:nvSpPr>
        <p:spPr>
          <a:xfrm>
            <a:off x="1447805" y="2023599"/>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“Can you tell me ________?”</a:t>
            </a:r>
          </a:p>
          <a:p>
            <a:pPr algn="ctr"/>
            <a:r>
              <a:rPr lang="en-US" sz="1400">
                <a:solidFill>
                  <a:schemeClr val="tx1"/>
                </a:solidFill>
                <a:latin typeface="Century Gothic" panose="020B0502020202020204" pitchFamily="34" charset="0"/>
              </a:rPr>
              <a:t>(Ask for a specific piece of information.)</a:t>
            </a:r>
          </a:p>
        </p:txBody>
      </p:sp>
      <p:sp>
        <p:nvSpPr>
          <p:cNvPr id="23" name="TextBox 22">
            <a:extLst>
              <a:ext uri="{FF2B5EF4-FFF2-40B4-BE49-F238E27FC236}">
                <a16:creationId xmlns:a16="http://schemas.microsoft.com/office/drawing/2014/main" id="{8AE22F48-375C-265E-D25A-25D11304865D}"/>
              </a:ext>
            </a:extLst>
          </p:cNvPr>
          <p:cNvSpPr txBox="1"/>
          <p:nvPr userDrawn="1"/>
        </p:nvSpPr>
        <p:spPr>
          <a:xfrm>
            <a:off x="6232318" y="2142602"/>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“Why do you need to know _______?” </a:t>
            </a:r>
          </a:p>
          <a:p>
            <a:pPr algn="ctr"/>
            <a:r>
              <a:rPr lang="en-US" sz="1400">
                <a:solidFill>
                  <a:schemeClr val="tx1"/>
                </a:solidFill>
                <a:latin typeface="Century Gothic" panose="020B0502020202020204" pitchFamily="34" charset="0"/>
              </a:rPr>
              <a:t>(Repeat the information requested)</a:t>
            </a:r>
          </a:p>
        </p:txBody>
      </p:sp>
      <p:sp>
        <p:nvSpPr>
          <p:cNvPr id="24" name="TextBox 23">
            <a:extLst>
              <a:ext uri="{FF2B5EF4-FFF2-40B4-BE49-F238E27FC236}">
                <a16:creationId xmlns:a16="http://schemas.microsoft.com/office/drawing/2014/main" id="{BB2EF2CC-C30E-AE01-D937-6872C20836D2}"/>
              </a:ext>
            </a:extLst>
          </p:cNvPr>
          <p:cNvSpPr txBox="1"/>
          <p:nvPr userDrawn="1"/>
        </p:nvSpPr>
        <p:spPr>
          <a:xfrm>
            <a:off x="1447804" y="2695850"/>
            <a:ext cx="4484173" cy="340519"/>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need to know ____ because…”</a:t>
            </a:r>
          </a:p>
        </p:txBody>
      </p:sp>
      <p:sp>
        <p:nvSpPr>
          <p:cNvPr id="27" name="TextBox 26">
            <a:extLst>
              <a:ext uri="{FF2B5EF4-FFF2-40B4-BE49-F238E27FC236}">
                <a16:creationId xmlns:a16="http://schemas.microsoft.com/office/drawing/2014/main" id="{E0AECFF3-63A0-4E3A-D796-1413D7FB366E}"/>
              </a:ext>
            </a:extLst>
          </p:cNvPr>
          <p:cNvSpPr txBox="1"/>
          <p:nvPr userDrawn="1"/>
        </p:nvSpPr>
        <p:spPr>
          <a:xfrm>
            <a:off x="1447804" y="4205720"/>
            <a:ext cx="4484174"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Display the problem card.</a:t>
            </a:r>
          </a:p>
        </p:txBody>
      </p:sp>
      <p:sp>
        <p:nvSpPr>
          <p:cNvPr id="28" name="TextBox 27">
            <a:extLst>
              <a:ext uri="{FF2B5EF4-FFF2-40B4-BE49-F238E27FC236}">
                <a16:creationId xmlns:a16="http://schemas.microsoft.com/office/drawing/2014/main" id="{67EE3E6C-2DD3-F7D4-4737-1E67D24E8570}"/>
              </a:ext>
            </a:extLst>
          </p:cNvPr>
          <p:cNvSpPr txBox="1"/>
          <p:nvPr userDrawn="1"/>
        </p:nvSpPr>
        <p:spPr>
          <a:xfrm>
            <a:off x="1447804" y="3672530"/>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have enough information to solve this problem.”</a:t>
            </a:r>
          </a:p>
        </p:txBody>
      </p:sp>
      <p:sp>
        <p:nvSpPr>
          <p:cNvPr id="25" name="TextBox 24">
            <a:extLst>
              <a:ext uri="{FF2B5EF4-FFF2-40B4-BE49-F238E27FC236}">
                <a16:creationId xmlns:a16="http://schemas.microsoft.com/office/drawing/2014/main" id="{DB910FED-D9F9-C9A7-7F31-A14001F1E5C1}"/>
              </a:ext>
            </a:extLst>
          </p:cNvPr>
          <p:cNvSpPr txBox="1"/>
          <p:nvPr userDrawn="1"/>
        </p:nvSpPr>
        <p:spPr>
          <a:xfrm>
            <a:off x="6232987" y="2813901"/>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entury Gothic" panose="020B0502020202020204" pitchFamily="34" charset="0"/>
              </a:rPr>
              <a:t>Listen to your partner’s reason.</a:t>
            </a:r>
          </a:p>
          <a:p>
            <a:pPr algn="ctr"/>
            <a:r>
              <a:rPr lang="en-US" sz="1400" b="0">
                <a:solidFill>
                  <a:schemeClr val="tx1"/>
                </a:solidFill>
                <a:latin typeface="Century Gothic" panose="020B0502020202020204" pitchFamily="34" charset="0"/>
              </a:rPr>
              <a:t>Answer with the information from the data card. </a:t>
            </a:r>
          </a:p>
        </p:txBody>
      </p:sp>
      <p:sp>
        <p:nvSpPr>
          <p:cNvPr id="29" name="Curved Left Arrow 28">
            <a:extLst>
              <a:ext uri="{FF2B5EF4-FFF2-40B4-BE49-F238E27FC236}">
                <a16:creationId xmlns:a16="http://schemas.microsoft.com/office/drawing/2014/main" id="{95F6F45C-2790-20D4-DF41-911614EF0A75}"/>
              </a:ext>
            </a:extLst>
          </p:cNvPr>
          <p:cNvSpPr/>
          <p:nvPr userDrawn="1"/>
        </p:nvSpPr>
        <p:spPr>
          <a:xfrm rot="10800000">
            <a:off x="1002891" y="2262087"/>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urved Left Arrow 29">
            <a:extLst>
              <a:ext uri="{FF2B5EF4-FFF2-40B4-BE49-F238E27FC236}">
                <a16:creationId xmlns:a16="http://schemas.microsoft.com/office/drawing/2014/main" id="{60BD6C4E-54E7-7936-4190-02359067D50A}"/>
              </a:ext>
            </a:extLst>
          </p:cNvPr>
          <p:cNvSpPr/>
          <p:nvPr userDrawn="1"/>
        </p:nvSpPr>
        <p:spPr>
          <a:xfrm rot="10800000" flipH="1">
            <a:off x="10871190" y="2395068"/>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3" name="Picture 32" descr="A picture containing sketch, drawing, child art, line art&#10;&#10;Description automatically generated">
            <a:extLst>
              <a:ext uri="{FF2B5EF4-FFF2-40B4-BE49-F238E27FC236}">
                <a16:creationId xmlns:a16="http://schemas.microsoft.com/office/drawing/2014/main" id="{1EBD4546-C362-F88F-75F0-EF54FCF9E5B5}"/>
              </a:ext>
            </a:extLst>
          </p:cNvPr>
          <p:cNvPicPr>
            <a:picLocks noChangeAspect="1"/>
          </p:cNvPicPr>
          <p:nvPr userDrawn="1"/>
        </p:nvPicPr>
        <p:blipFill>
          <a:blip r:embed="rId2">
            <a:duotone>
              <a:schemeClr val="accent4">
                <a:shade val="45000"/>
                <a:satMod val="135000"/>
              </a:schemeClr>
              <a:prstClr val="white"/>
            </a:duotone>
          </a:blip>
          <a:stretch>
            <a:fillRect/>
          </a:stretch>
        </p:blipFill>
        <p:spPr>
          <a:xfrm>
            <a:off x="11321833" y="15433"/>
            <a:ext cx="857658" cy="655856"/>
          </a:xfrm>
          <a:prstGeom prst="rect">
            <a:avLst/>
          </a:prstGeom>
        </p:spPr>
      </p:pic>
    </p:spTree>
    <p:extLst>
      <p:ext uri="{BB962C8B-B14F-4D97-AF65-F5344CB8AC3E}">
        <p14:creationId xmlns:p14="http://schemas.microsoft.com/office/powerpoint/2010/main" val="366698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Reads - Read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9713"/>
            <a:ext cx="2624446" cy="365760"/>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1</a:t>
            </a:r>
            <a:r>
              <a:rPr lang="en-US" b="1" baseline="30000">
                <a:solidFill>
                  <a:schemeClr val="bg1"/>
                </a:solidFill>
                <a:latin typeface="Avenir Book" panose="02000503020000020003" pitchFamily="2" charset="0"/>
              </a:rPr>
              <a:t>st</a:t>
            </a:r>
            <a:r>
              <a:rPr lang="en-US" b="1">
                <a:solidFill>
                  <a:schemeClr val="bg1"/>
                </a:solidFill>
                <a:latin typeface="Avenir Book" panose="02000503020000020003" pitchFamily="2" charset="0"/>
              </a:rPr>
              <a:t> Read</a:t>
            </a:r>
          </a:p>
        </p:txBody>
      </p:sp>
      <p:sp>
        <p:nvSpPr>
          <p:cNvPr id="6" name="Title 1">
            <a:extLst>
              <a:ext uri="{FF2B5EF4-FFF2-40B4-BE49-F238E27FC236}">
                <a16:creationId xmlns:a16="http://schemas.microsoft.com/office/drawing/2014/main" id="{A900DA8F-FA96-BF01-77B3-A8C399F5F62D}"/>
              </a:ext>
            </a:extLst>
          </p:cNvPr>
          <p:cNvSpPr>
            <a:spLocks noGrp="1"/>
          </p:cNvSpPr>
          <p:nvPr>
            <p:ph type="title" hasCustomPrompt="1"/>
          </p:nvPr>
        </p:nvSpPr>
        <p:spPr>
          <a:xfrm>
            <a:off x="743197" y="656386"/>
            <a:ext cx="10515600" cy="710041"/>
          </a:xfrm>
        </p:spPr>
        <p:txBody>
          <a:bodyPr>
            <a:normAutofit/>
          </a:bodyPr>
          <a:lstStyle>
            <a:lvl1pPr>
              <a:defRPr sz="4000"/>
            </a:lvl1pPr>
          </a:lstStyle>
          <a:p>
            <a:r>
              <a:rPr lang="en-US"/>
              <a:t>Click to add name of activity</a:t>
            </a:r>
          </a:p>
        </p:txBody>
      </p:sp>
      <p:sp>
        <p:nvSpPr>
          <p:cNvPr id="11" name="Text Placeholder 10">
            <a:extLst>
              <a:ext uri="{FF2B5EF4-FFF2-40B4-BE49-F238E27FC236}">
                <a16:creationId xmlns:a16="http://schemas.microsoft.com/office/drawing/2014/main" id="{E6C6F352-1AD8-42D9-6823-093FECE200F5}"/>
              </a:ext>
            </a:extLst>
          </p:cNvPr>
          <p:cNvSpPr>
            <a:spLocks noGrp="1"/>
          </p:cNvSpPr>
          <p:nvPr>
            <p:ph type="body" sz="quarter" idx="13" hasCustomPrompt="1"/>
          </p:nvPr>
        </p:nvSpPr>
        <p:spPr>
          <a:xfrm>
            <a:off x="3275012" y="5577547"/>
            <a:ext cx="5641975" cy="381712"/>
          </a:xfrm>
          <a:solidFill>
            <a:schemeClr val="bg1">
              <a:lumMod val="85000"/>
            </a:schemeClr>
          </a:solidFill>
        </p:spPr>
        <p:txBody>
          <a:bodyPr/>
          <a:lstStyle>
            <a:lvl2pPr marL="0" indent="0" algn="ctr">
              <a:buNone/>
              <a:tabLst/>
              <a:defRPr/>
            </a:lvl2pPr>
          </a:lstStyle>
          <a:p>
            <a:pPr lvl="1"/>
            <a:r>
              <a:rPr lang="en-US"/>
              <a:t>What is this situation about?</a:t>
            </a:r>
          </a:p>
        </p:txBody>
      </p:sp>
      <p:sp>
        <p:nvSpPr>
          <p:cNvPr id="9" name="Google Shape;507;p46">
            <a:extLst>
              <a:ext uri="{FF2B5EF4-FFF2-40B4-BE49-F238E27FC236}">
                <a16:creationId xmlns:a16="http://schemas.microsoft.com/office/drawing/2014/main" id="{54059445-828D-2549-B6FB-AA3BE40B0648}"/>
              </a:ext>
            </a:extLst>
          </p:cNvPr>
          <p:cNvSpPr/>
          <p:nvPr userDrawn="1"/>
        </p:nvSpPr>
        <p:spPr>
          <a:xfrm>
            <a:off x="11496582" y="179778"/>
            <a:ext cx="459443" cy="331499"/>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tx2"/>
          </a:solidFill>
          <a:ln>
            <a:noFill/>
          </a:ln>
        </p:spPr>
        <p:txBody>
          <a:bodyPr spcFirstLastPara="1" wrap="square" lIns="91425" tIns="91425" rIns="91425" bIns="91425" anchor="ctr" anchorCtr="0">
            <a:noAutofit/>
          </a:bodyPr>
          <a:lstStyle/>
          <a:p>
            <a:endParaRPr lang="en-US"/>
          </a:p>
        </p:txBody>
      </p:sp>
    </p:spTree>
    <p:extLst>
      <p:ext uri="{BB962C8B-B14F-4D97-AF65-F5344CB8AC3E}">
        <p14:creationId xmlns:p14="http://schemas.microsoft.com/office/powerpoint/2010/main" val="3927187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Reads - Rea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744059" y="648159"/>
            <a:ext cx="10515600" cy="710041"/>
          </a:xfrm>
        </p:spPr>
        <p:txBody>
          <a:bodyPr>
            <a:normAutofit/>
          </a:bodyPr>
          <a:lstStyle>
            <a:lvl1pPr>
              <a:defRPr sz="40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9713"/>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2</a:t>
            </a:r>
            <a:r>
              <a:rPr lang="en-US" b="1" baseline="30000">
                <a:solidFill>
                  <a:schemeClr val="bg1"/>
                </a:solidFill>
                <a:latin typeface="Avenir Book" panose="02000503020000020003" pitchFamily="2" charset="0"/>
              </a:rPr>
              <a:t>nd</a:t>
            </a:r>
            <a:r>
              <a:rPr lang="en-US" b="1">
                <a:solidFill>
                  <a:schemeClr val="bg1"/>
                </a:solidFill>
                <a:latin typeface="Avenir Book" panose="02000503020000020003" pitchFamily="2" charset="0"/>
              </a:rPr>
              <a:t> Read</a:t>
            </a:r>
          </a:p>
        </p:txBody>
      </p:sp>
      <p:sp>
        <p:nvSpPr>
          <p:cNvPr id="6" name="TextBox 5">
            <a:extLst>
              <a:ext uri="{FF2B5EF4-FFF2-40B4-BE49-F238E27FC236}">
                <a16:creationId xmlns:a16="http://schemas.microsoft.com/office/drawing/2014/main" id="{38D3CD0D-078C-D3BB-E112-90CDB1752F30}"/>
              </a:ext>
            </a:extLst>
          </p:cNvPr>
          <p:cNvSpPr txBox="1"/>
          <p:nvPr userDrawn="1"/>
        </p:nvSpPr>
        <p:spPr>
          <a:xfrm>
            <a:off x="1980243" y="5623988"/>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are the quantities that can be counted or measured?</a:t>
            </a:r>
          </a:p>
        </p:txBody>
      </p:sp>
      <p:sp>
        <p:nvSpPr>
          <p:cNvPr id="4" name="Content Placeholder 2">
            <a:extLst>
              <a:ext uri="{FF2B5EF4-FFF2-40B4-BE49-F238E27FC236}">
                <a16:creationId xmlns:a16="http://schemas.microsoft.com/office/drawing/2014/main" id="{3314EB75-7361-5F2C-C77F-F682B66EDE24}"/>
              </a:ext>
            </a:extLst>
          </p:cNvPr>
          <p:cNvSpPr>
            <a:spLocks noGrp="1"/>
          </p:cNvSpPr>
          <p:nvPr>
            <p:ph idx="1" hasCustomPrompt="1"/>
          </p:nvPr>
        </p:nvSpPr>
        <p:spPr>
          <a:xfrm>
            <a:off x="743197" y="1465006"/>
            <a:ext cx="10515600" cy="3939507"/>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
        <p:nvSpPr>
          <p:cNvPr id="9" name="Google Shape;507;p46">
            <a:extLst>
              <a:ext uri="{FF2B5EF4-FFF2-40B4-BE49-F238E27FC236}">
                <a16:creationId xmlns:a16="http://schemas.microsoft.com/office/drawing/2014/main" id="{352AECFE-D1DB-544A-B909-4B47EB8DFC69}"/>
              </a:ext>
            </a:extLst>
          </p:cNvPr>
          <p:cNvSpPr/>
          <p:nvPr userDrawn="1"/>
        </p:nvSpPr>
        <p:spPr>
          <a:xfrm>
            <a:off x="11496582" y="179778"/>
            <a:ext cx="459443" cy="331499"/>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tx2"/>
          </a:solidFill>
          <a:ln>
            <a:noFill/>
          </a:ln>
        </p:spPr>
        <p:txBody>
          <a:bodyPr spcFirstLastPara="1" wrap="square" lIns="91425" tIns="91425" rIns="91425" bIns="91425" anchor="ctr" anchorCtr="0">
            <a:noAutofit/>
          </a:bodyPr>
          <a:lstStyle/>
          <a:p>
            <a:endParaRPr lang="en-US"/>
          </a:p>
        </p:txBody>
      </p:sp>
    </p:spTree>
    <p:extLst>
      <p:ext uri="{BB962C8B-B14F-4D97-AF65-F5344CB8AC3E}">
        <p14:creationId xmlns:p14="http://schemas.microsoft.com/office/powerpoint/2010/main" val="1918527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Reads - Read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9713"/>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3</a:t>
            </a:r>
            <a:r>
              <a:rPr lang="en-US" b="1" baseline="30000">
                <a:solidFill>
                  <a:schemeClr val="bg1"/>
                </a:solidFill>
                <a:latin typeface="Avenir Book" panose="02000503020000020003" pitchFamily="2" charset="0"/>
              </a:rPr>
              <a:t>rd</a:t>
            </a:r>
            <a:r>
              <a:rPr lang="en-US" b="1">
                <a:solidFill>
                  <a:schemeClr val="bg1"/>
                </a:solidFill>
                <a:latin typeface="Avenir Book" panose="02000503020000020003" pitchFamily="2" charset="0"/>
              </a:rPr>
              <a:t> Read</a:t>
            </a:r>
          </a:p>
        </p:txBody>
      </p:sp>
      <p:sp>
        <p:nvSpPr>
          <p:cNvPr id="4" name="Title 1">
            <a:extLst>
              <a:ext uri="{FF2B5EF4-FFF2-40B4-BE49-F238E27FC236}">
                <a16:creationId xmlns:a16="http://schemas.microsoft.com/office/drawing/2014/main" id="{EBA7ABA5-82FE-95EC-D013-7647F9E1A4B5}"/>
              </a:ext>
            </a:extLst>
          </p:cNvPr>
          <p:cNvSpPr txBox="1">
            <a:spLocks/>
          </p:cNvSpPr>
          <p:nvPr userDrawn="1"/>
        </p:nvSpPr>
        <p:spPr>
          <a:xfrm>
            <a:off x="743197" y="643700"/>
            <a:ext cx="10515600" cy="7100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accent4"/>
                </a:solidFill>
                <a:latin typeface="Avenir Black" panose="02000503020000020003" pitchFamily="2" charset="0"/>
                <a:ea typeface="+mj-ea"/>
                <a:cs typeface="+mj-cs"/>
              </a:defRPr>
            </a:lvl1pPr>
          </a:lstStyle>
          <a:p>
            <a:r>
              <a:rPr lang="en-US">
                <a:solidFill>
                  <a:schemeClr val="tx1"/>
                </a:solidFill>
              </a:rPr>
              <a:t>Click to add name of activity</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9" name="Google Shape;507;p46">
            <a:extLst>
              <a:ext uri="{FF2B5EF4-FFF2-40B4-BE49-F238E27FC236}">
                <a16:creationId xmlns:a16="http://schemas.microsoft.com/office/drawing/2014/main" id="{CCC2C74D-4201-B44B-BDE7-33DBDFC95CE4}"/>
              </a:ext>
            </a:extLst>
          </p:cNvPr>
          <p:cNvSpPr/>
          <p:nvPr userDrawn="1"/>
        </p:nvSpPr>
        <p:spPr>
          <a:xfrm>
            <a:off x="11496582" y="179778"/>
            <a:ext cx="459443" cy="331499"/>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tx2"/>
          </a:solidFill>
          <a:ln>
            <a:noFill/>
          </a:ln>
        </p:spPr>
        <p:txBody>
          <a:bodyPr spcFirstLastPara="1" wrap="square" lIns="91425" tIns="91425" rIns="91425" bIns="91425" anchor="ctr" anchorCtr="0">
            <a:noAutofit/>
          </a:bodyPr>
          <a:lstStyle/>
          <a:p>
            <a:endParaRPr lang="en-US"/>
          </a:p>
        </p:txBody>
      </p:sp>
    </p:spTree>
    <p:extLst>
      <p:ext uri="{BB962C8B-B14F-4D97-AF65-F5344CB8AC3E}">
        <p14:creationId xmlns:p14="http://schemas.microsoft.com/office/powerpoint/2010/main" val="375262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e and Conn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083688" y="1403941"/>
            <a:ext cx="4980740" cy="36625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Prepare a display of your work.</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Compare the work by analyzing the representations and the clarity of the explanations provided.</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Discuss the connections you see between different pieces of work displayed.</a:t>
            </a:r>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30442" y="833726"/>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369920" y="833726"/>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251937" y="1403941"/>
            <a:ext cx="5108576" cy="3785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Identify specific pieces of work to be analyzed and a focus question for students to consider.</a:t>
            </a:r>
          </a:p>
          <a:p>
            <a:pPr marL="285750" lvl="0" indent="-285750">
              <a:buFont typeface="Arial" panose="020B0604020202020204" pitchFamily="34" charset="0"/>
              <a:buChar char="•"/>
            </a:pPr>
            <a:r>
              <a:rPr lang="en-US" sz="2400" strike="noStrike">
                <a:latin typeface="Avenir Book" panose="02000503020000020003" pitchFamily="2" charset="0"/>
              </a:rPr>
              <a:t>Explain how students should rotate from one display to the next and how they should record their ideas.</a:t>
            </a:r>
          </a:p>
          <a:p>
            <a:pPr marL="285750" lvl="0" indent="-285750">
              <a:buFont typeface="Arial" panose="020B0604020202020204" pitchFamily="34" charset="0"/>
              <a:buChar char="•"/>
            </a:pPr>
            <a:r>
              <a:rPr lang="en-US" sz="2400" strike="noStrike">
                <a:latin typeface="Avenir Book" panose="02000503020000020003" pitchFamily="2" charset="0"/>
              </a:rPr>
              <a:t>Facilitate a conversation about the connections.</a:t>
            </a:r>
          </a:p>
          <a:p>
            <a:pPr marL="285750" lvl="0" indent="-285750">
              <a:buFont typeface="Arial" panose="020B0604020202020204" pitchFamily="34" charset="0"/>
              <a:buChar char="•"/>
            </a:pPr>
            <a:endParaRPr lang="en-US" sz="2400" strike="noStrike">
              <a:latin typeface="Avenir Book" panose="02000503020000020003" pitchFamily="2" charset="0"/>
            </a:endParaRP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986649" y="-986648"/>
            <a:ext cx="396623" cy="2369923"/>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9705"/>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3" name="Google Shape;572;p46">
            <a:extLst>
              <a:ext uri="{FF2B5EF4-FFF2-40B4-BE49-F238E27FC236}">
                <a16:creationId xmlns:a16="http://schemas.microsoft.com/office/drawing/2014/main" id="{715AD781-9E9F-7354-4200-14B98FBBAB74}"/>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A picture containing sketch, drawing, kitchenware, linedrawing&#10;&#10;Description automatically generated">
            <a:extLst>
              <a:ext uri="{FF2B5EF4-FFF2-40B4-BE49-F238E27FC236}">
                <a16:creationId xmlns:a16="http://schemas.microsoft.com/office/drawing/2014/main" id="{6A534E49-752B-5E94-0EAD-43B6B7A3C755}"/>
              </a:ext>
            </a:extLst>
          </p:cNvPr>
          <p:cNvPicPr>
            <a:picLocks noChangeAspect="1"/>
          </p:cNvPicPr>
          <p:nvPr userDrawn="1"/>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rcRect r="6524"/>
          <a:stretch/>
        </p:blipFill>
        <p:spPr>
          <a:xfrm>
            <a:off x="831487" y="4079652"/>
            <a:ext cx="924853" cy="710041"/>
          </a:xfrm>
          <a:prstGeom prst="rect">
            <a:avLst/>
          </a:prstGeom>
        </p:spPr>
      </p:pic>
      <p:sp>
        <p:nvSpPr>
          <p:cNvPr id="4" name="Google Shape;540;p46">
            <a:extLst>
              <a:ext uri="{FF2B5EF4-FFF2-40B4-BE49-F238E27FC236}">
                <a16:creationId xmlns:a16="http://schemas.microsoft.com/office/drawing/2014/main" id="{3393C67A-01F7-3A2D-7274-A529D16A7AC8}"/>
              </a:ext>
            </a:extLst>
          </p:cNvPr>
          <p:cNvSpPr/>
          <p:nvPr userDrawn="1"/>
        </p:nvSpPr>
        <p:spPr>
          <a:xfrm>
            <a:off x="1129111" y="2778993"/>
            <a:ext cx="405620" cy="433553"/>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52;p46">
            <a:extLst>
              <a:ext uri="{FF2B5EF4-FFF2-40B4-BE49-F238E27FC236}">
                <a16:creationId xmlns:a16="http://schemas.microsoft.com/office/drawing/2014/main" id="{765C8AA6-3B46-1159-8DAD-FC0963C39728}"/>
              </a:ext>
            </a:extLst>
          </p:cNvPr>
          <p:cNvSpPr/>
          <p:nvPr userDrawn="1"/>
        </p:nvSpPr>
        <p:spPr>
          <a:xfrm>
            <a:off x="1083688" y="1600750"/>
            <a:ext cx="496466" cy="433203"/>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Straight Connector 6">
            <a:extLst>
              <a:ext uri="{FF2B5EF4-FFF2-40B4-BE49-F238E27FC236}">
                <a16:creationId xmlns:a16="http://schemas.microsoft.com/office/drawing/2014/main" id="{6D7EDCF9-9E5E-AD2C-43A6-2E2480A76134}"/>
              </a:ext>
            </a:extLst>
          </p:cNvPr>
          <p:cNvCxnSpPr/>
          <p:nvPr userDrawn="1"/>
        </p:nvCxnSpPr>
        <p:spPr>
          <a:xfrm>
            <a:off x="6194426" y="1191363"/>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031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e and Connect ">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3" name="Google Shape;27;p5">
            <a:extLst>
              <a:ext uri="{FF2B5EF4-FFF2-40B4-BE49-F238E27FC236}">
                <a16:creationId xmlns:a16="http://schemas.microsoft.com/office/drawing/2014/main" id="{725C7497-17B3-4D6C-9D4D-84E8CD4752C2}"/>
              </a:ext>
            </a:extLst>
          </p:cNvPr>
          <p:cNvSpPr/>
          <p:nvPr userDrawn="1"/>
        </p:nvSpPr>
        <p:spPr>
          <a:xfrm rot="5400000">
            <a:off x="986649" y="-986648"/>
            <a:ext cx="396623" cy="2369923"/>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60F3BE20-5058-35EA-9C88-019FAFD98C8C}"/>
              </a:ext>
            </a:extLst>
          </p:cNvPr>
          <p:cNvSpPr txBox="1"/>
          <p:nvPr userDrawn="1"/>
        </p:nvSpPr>
        <p:spPr>
          <a:xfrm>
            <a:off x="-2" y="17461"/>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9" name="Google Shape;572;p46">
            <a:extLst>
              <a:ext uri="{FF2B5EF4-FFF2-40B4-BE49-F238E27FC236}">
                <a16:creationId xmlns:a16="http://schemas.microsoft.com/office/drawing/2014/main" id="{6A219FCC-5903-FD9F-B38D-F78BA23829ED}"/>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1">
            <a:extLst>
              <a:ext uri="{FF2B5EF4-FFF2-40B4-BE49-F238E27FC236}">
                <a16:creationId xmlns:a16="http://schemas.microsoft.com/office/drawing/2014/main" id="{A5C5D84B-6C88-BAE4-8B1C-54ADCF6E8A28}"/>
              </a:ext>
            </a:extLst>
          </p:cNvPr>
          <p:cNvSpPr>
            <a:spLocks noGrp="1"/>
          </p:cNvSpPr>
          <p:nvPr>
            <p:ph type="title" hasCustomPrompt="1"/>
          </p:nvPr>
        </p:nvSpPr>
        <p:spPr>
          <a:xfrm>
            <a:off x="742999" y="645751"/>
            <a:ext cx="10515600" cy="710041"/>
          </a:xfrm>
        </p:spPr>
        <p:txBody>
          <a:bodyPr>
            <a:normAutofit/>
          </a:bodyPr>
          <a:lstStyle>
            <a:lvl1pPr>
              <a:defRPr sz="4000"/>
            </a:lvl1pPr>
          </a:lstStyle>
          <a:p>
            <a:r>
              <a:rPr lang="en-US"/>
              <a:t>Click to add name of activity</a:t>
            </a:r>
          </a:p>
        </p:txBody>
      </p:sp>
      <p:sp>
        <p:nvSpPr>
          <p:cNvPr id="4" name="Content Placeholder 2">
            <a:extLst>
              <a:ext uri="{FF2B5EF4-FFF2-40B4-BE49-F238E27FC236}">
                <a16:creationId xmlns:a16="http://schemas.microsoft.com/office/drawing/2014/main" id="{AB54E2D8-87DA-DFA8-7CAB-48A1F4C7A797}"/>
              </a:ext>
            </a:extLst>
          </p:cNvPr>
          <p:cNvSpPr>
            <a:spLocks noGrp="1"/>
          </p:cNvSpPr>
          <p:nvPr>
            <p:ph idx="12" hasCustomPrompt="1"/>
          </p:nvPr>
        </p:nvSpPr>
        <p:spPr>
          <a:xfrm>
            <a:off x="742999" y="5592163"/>
            <a:ext cx="10515600" cy="620086"/>
          </a:xfrm>
        </p:spPr>
        <p:txBody>
          <a:bodyPr anchor="ctr"/>
          <a:lstStyle>
            <a:lvl1pPr marL="0" indent="0" algn="ctr">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a thinking question for the students to consider]</a:t>
            </a:r>
          </a:p>
        </p:txBody>
      </p:sp>
    </p:spTree>
    <p:extLst>
      <p:ext uri="{BB962C8B-B14F-4D97-AF65-F5344CB8AC3E}">
        <p14:creationId xmlns:p14="http://schemas.microsoft.com/office/powerpoint/2010/main" val="93756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thematical Community Norm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838200" y="170119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67447" y="693724"/>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805467"/>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Mathematical Community Norms</a:t>
            </a:r>
          </a:p>
        </p:txBody>
      </p:sp>
      <p:pic>
        <p:nvPicPr>
          <p:cNvPr id="3074" name="Picture 2" descr="Our Team - Healthy Emporium">
            <a:extLst>
              <a:ext uri="{FF2B5EF4-FFF2-40B4-BE49-F238E27FC236}">
                <a16:creationId xmlns:a16="http://schemas.microsoft.com/office/drawing/2014/main" id="{111E9594-172E-FF7B-8284-97C8CEADD043}"/>
              </a:ext>
            </a:extLst>
          </p:cNvPr>
          <p:cNvPicPr>
            <a:picLocks noChangeAspect="1" noChangeArrowheads="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299801">
            <a:off x="11239987" y="102332"/>
            <a:ext cx="859535" cy="859535"/>
          </a:xfrm>
          <a:prstGeom prst="rect">
            <a:avLst/>
          </a:prstGeom>
          <a:noFill/>
          <a:ln>
            <a:noFill/>
          </a:ln>
        </p:spPr>
      </p:pic>
    </p:spTree>
    <p:extLst>
      <p:ext uri="{BB962C8B-B14F-4D97-AF65-F5344CB8AC3E}">
        <p14:creationId xmlns:p14="http://schemas.microsoft.com/office/powerpoint/2010/main" val="251463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754767" y="-754766"/>
            <a:ext cx="365760" cy="1875296"/>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301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002080" y="-1002079"/>
            <a:ext cx="365760" cy="2369923"/>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E013D6-1E71-09F2-D1A5-0239C82B81E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6195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834896" y="-1837943"/>
            <a:ext cx="365760" cy="4041648"/>
          </a:xfrm>
          <a:prstGeom prst="round2SameRect">
            <a:avLst>
              <a:gd name="adj1" fmla="val 42974"/>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326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4">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D19A55-BC52-1BC3-37CB-A98AA9A489BB}"/>
              </a:ext>
            </a:extLst>
          </p:cNvPr>
          <p:cNvSpPr>
            <a:spLocks noGrp="1"/>
          </p:cNvSpPr>
          <p:nvPr>
            <p:ph type="ftr" sz="quarter" idx="10"/>
          </p:nvPr>
        </p:nvSpPr>
        <p:spPr/>
        <p:txBody>
          <a:bodyPr/>
          <a:lstStyle/>
          <a:p>
            <a:r>
              <a:rPr lang="en-US"/>
              <a:t>Unit 1 ● Lesson #</a:t>
            </a:r>
          </a:p>
        </p:txBody>
      </p:sp>
    </p:spTree>
    <p:extLst>
      <p:ext uri="{BB962C8B-B14F-4D97-AF65-F5344CB8AC3E}">
        <p14:creationId xmlns:p14="http://schemas.microsoft.com/office/powerpoint/2010/main" val="397475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Focu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2998150" y="2607591"/>
            <a:ext cx="6463903" cy="2302339"/>
          </a:xfrm>
        </p:spPr>
        <p:txBody>
          <a:bodyPr>
            <a:normAutofit/>
          </a:bodyPr>
          <a:lstStyle>
            <a:lvl1pPr marL="0" indent="0" algn="ctr">
              <a:buNone/>
              <a:defRPr sz="3600"/>
            </a:lvl1pPr>
          </a:lstStyle>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tx1"/>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3592"/>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Learning Focus</a:t>
            </a:r>
          </a:p>
        </p:txBody>
      </p:sp>
      <p:sp>
        <p:nvSpPr>
          <p:cNvPr id="8" name="Google Shape;523;p46">
            <a:extLst>
              <a:ext uri="{FF2B5EF4-FFF2-40B4-BE49-F238E27FC236}">
                <a16:creationId xmlns:a16="http://schemas.microsoft.com/office/drawing/2014/main" id="{EC0BD02B-731C-36D2-F8EF-31D51E8ED305}"/>
              </a:ext>
            </a:extLst>
          </p:cNvPr>
          <p:cNvSpPr/>
          <p:nvPr userDrawn="1"/>
        </p:nvSpPr>
        <p:spPr>
          <a:xfrm>
            <a:off x="11618395" y="86064"/>
            <a:ext cx="497348" cy="53813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34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ump St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0693" y="147562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566770" y="-566766"/>
            <a:ext cx="386505" cy="1520043"/>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15125"/>
            <a:ext cx="1520043" cy="369332"/>
          </a:xfrm>
          <a:prstGeom prst="rect">
            <a:avLst/>
          </a:prstGeom>
          <a:noFill/>
        </p:spPr>
        <p:txBody>
          <a:bodyPr wrap="square" rtlCol="0">
            <a:spAutoFit/>
          </a:bodyPr>
          <a:lstStyle/>
          <a:p>
            <a:r>
              <a:rPr lang="en-US" b="1">
                <a:solidFill>
                  <a:schemeClr val="bg1"/>
                </a:solidFill>
                <a:latin typeface="Avenir Book" panose="02000503020000020003" pitchFamily="2" charset="0"/>
              </a:rPr>
              <a:t>Jump Start</a:t>
            </a:r>
          </a:p>
        </p:txBody>
      </p:sp>
      <p:sp>
        <p:nvSpPr>
          <p:cNvPr id="4" name="Title 1">
            <a:extLst>
              <a:ext uri="{FF2B5EF4-FFF2-40B4-BE49-F238E27FC236}">
                <a16:creationId xmlns:a16="http://schemas.microsoft.com/office/drawing/2014/main" id="{323518CF-2833-FA90-97CC-1D7455A5CFA9}"/>
              </a:ext>
            </a:extLst>
          </p:cNvPr>
          <p:cNvSpPr>
            <a:spLocks noGrp="1"/>
          </p:cNvSpPr>
          <p:nvPr>
            <p:ph type="title" hasCustomPrompt="1"/>
          </p:nvPr>
        </p:nvSpPr>
        <p:spPr>
          <a:xfrm>
            <a:off x="720693" y="681037"/>
            <a:ext cx="10515600" cy="710041"/>
          </a:xfrm>
        </p:spPr>
        <p:txBody>
          <a:bodyPr>
            <a:normAutofit/>
          </a:bodyPr>
          <a:lstStyle>
            <a:lvl1pPr>
              <a:defRPr sz="4000"/>
            </a:lvl1pPr>
          </a:lstStyle>
          <a:p>
            <a:r>
              <a:rPr lang="en-US"/>
              <a:t>Click to add name of activity</a:t>
            </a:r>
          </a:p>
        </p:txBody>
      </p:sp>
      <p:pic>
        <p:nvPicPr>
          <p:cNvPr id="2" name="Picture 1" descr="A drawing of a person holding a rope&#10;&#10;Description automatically generated with low confidence">
            <a:extLst>
              <a:ext uri="{FF2B5EF4-FFF2-40B4-BE49-F238E27FC236}">
                <a16:creationId xmlns:a16="http://schemas.microsoft.com/office/drawing/2014/main" id="{F1E2F05B-8B5E-A186-7786-2142564AEB3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20000"/>
                    </a14:imgEffect>
                  </a14:imgLayer>
                </a14:imgProps>
              </a:ext>
            </a:extLst>
          </a:blip>
          <a:stretch>
            <a:fillRect/>
          </a:stretch>
        </p:blipFill>
        <p:spPr>
          <a:xfrm>
            <a:off x="11644366" y="39528"/>
            <a:ext cx="511647" cy="710040"/>
          </a:xfrm>
          <a:prstGeom prst="rect">
            <a:avLst/>
          </a:prstGeom>
        </p:spPr>
      </p:pic>
    </p:spTree>
    <p:extLst>
      <p:ext uri="{BB962C8B-B14F-4D97-AF65-F5344CB8AC3E}">
        <p14:creationId xmlns:p14="http://schemas.microsoft.com/office/powerpoint/2010/main" val="3274570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unc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1322" y="151177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24933" y="-410808"/>
            <a:ext cx="369332" cy="1219198"/>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9832" y="4293"/>
            <a:ext cx="933202" cy="369332"/>
          </a:xfrm>
          <a:prstGeom prst="rect">
            <a:avLst/>
          </a:prstGeom>
          <a:noFill/>
        </p:spPr>
        <p:txBody>
          <a:bodyPr wrap="square" rtlCol="0">
            <a:spAutoFit/>
          </a:bodyPr>
          <a:lstStyle/>
          <a:p>
            <a:r>
              <a:rPr lang="en-US" b="1">
                <a:solidFill>
                  <a:schemeClr val="bg1"/>
                </a:solidFill>
                <a:latin typeface="Avenir Book" panose="02000503020000020003" pitchFamily="2" charset="0"/>
              </a:rPr>
              <a:t>Launch</a:t>
            </a:r>
          </a:p>
        </p:txBody>
      </p:sp>
      <p:sp>
        <p:nvSpPr>
          <p:cNvPr id="4" name="Google Shape;555;p46">
            <a:extLst>
              <a:ext uri="{FF2B5EF4-FFF2-40B4-BE49-F238E27FC236}">
                <a16:creationId xmlns:a16="http://schemas.microsoft.com/office/drawing/2014/main" id="{46A22BFC-4CD4-2A09-3D1D-5B5EE2558E59}"/>
              </a:ext>
            </a:extLst>
          </p:cNvPr>
          <p:cNvSpPr/>
          <p:nvPr userDrawn="1"/>
        </p:nvSpPr>
        <p:spPr>
          <a:xfrm>
            <a:off x="11621729" y="105318"/>
            <a:ext cx="460037" cy="49444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a:extLst>
              <a:ext uri="{FF2B5EF4-FFF2-40B4-BE49-F238E27FC236}">
                <a16:creationId xmlns:a16="http://schemas.microsoft.com/office/drawing/2014/main" id="{DC5A5190-B3FD-1C2C-5C4F-53DDD31C3296}"/>
              </a:ext>
            </a:extLst>
          </p:cNvPr>
          <p:cNvSpPr>
            <a:spLocks noGrp="1"/>
          </p:cNvSpPr>
          <p:nvPr>
            <p:ph type="title" hasCustomPrompt="1"/>
          </p:nvPr>
        </p:nvSpPr>
        <p:spPr>
          <a:xfrm>
            <a:off x="731322" y="706732"/>
            <a:ext cx="10515600" cy="710041"/>
          </a:xfrm>
        </p:spPr>
        <p:txBody>
          <a:bodyPr>
            <a:normAutofit/>
          </a:bodyPr>
          <a:lstStyle>
            <a:lvl1pPr>
              <a:defRPr sz="4000"/>
            </a:lvl1pPr>
          </a:lstStyle>
          <a:p>
            <a:r>
              <a:rPr lang="en-US"/>
              <a:t>Click to add name of activity</a:t>
            </a:r>
          </a:p>
        </p:txBody>
      </p:sp>
    </p:spTree>
    <p:extLst>
      <p:ext uri="{BB962C8B-B14F-4D97-AF65-F5344CB8AC3E}">
        <p14:creationId xmlns:p14="http://schemas.microsoft.com/office/powerpoint/2010/main" val="86350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ependent Think Tim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860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218434" y="-1218430"/>
            <a:ext cx="413214" cy="2850079"/>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2743199" cy="369332"/>
          </a:xfrm>
          <a:prstGeom prst="rect">
            <a:avLst/>
          </a:prstGeom>
          <a:noFill/>
        </p:spPr>
        <p:txBody>
          <a:bodyPr wrap="square" rtlCol="0">
            <a:spAutoFit/>
          </a:bodyPr>
          <a:lstStyle/>
          <a:p>
            <a:r>
              <a:rPr lang="en-US" b="1">
                <a:solidFill>
                  <a:schemeClr val="bg1"/>
                </a:solidFill>
                <a:latin typeface="Avenir Book" panose="02000503020000020003" pitchFamily="2" charset="0"/>
              </a:rPr>
              <a:t>Independent Think Time</a:t>
            </a:r>
          </a:p>
        </p:txBody>
      </p:sp>
      <p:sp>
        <p:nvSpPr>
          <p:cNvPr id="10" name="Title 1">
            <a:extLst>
              <a:ext uri="{FF2B5EF4-FFF2-40B4-BE49-F238E27FC236}">
                <a16:creationId xmlns:a16="http://schemas.microsoft.com/office/drawing/2014/main" id="{BB2E4ED5-4271-8872-441E-F27FE449B9D5}"/>
              </a:ext>
            </a:extLst>
          </p:cNvPr>
          <p:cNvSpPr>
            <a:spLocks noGrp="1"/>
          </p:cNvSpPr>
          <p:nvPr>
            <p:ph type="title" hasCustomPrompt="1"/>
          </p:nvPr>
        </p:nvSpPr>
        <p:spPr>
          <a:xfrm>
            <a:off x="743197" y="681037"/>
            <a:ext cx="10515600" cy="710041"/>
          </a:xfrm>
        </p:spPr>
        <p:txBody>
          <a:bodyPr>
            <a:normAutofit/>
          </a:bodyPr>
          <a:lstStyle>
            <a:lvl1pPr>
              <a:defRPr sz="4000"/>
            </a:lvl1pPr>
          </a:lstStyle>
          <a:p>
            <a:r>
              <a:rPr lang="en-US"/>
              <a:t>Click to add name of activity</a:t>
            </a:r>
          </a:p>
        </p:txBody>
      </p:sp>
      <p:pic>
        <p:nvPicPr>
          <p:cNvPr id="2" name="Picture 1" descr="A black and white drawing of a thought bubble&#10;&#10;Description automatically generated with medium confidence">
            <a:extLst>
              <a:ext uri="{FF2B5EF4-FFF2-40B4-BE49-F238E27FC236}">
                <a16:creationId xmlns:a16="http://schemas.microsoft.com/office/drawing/2014/main" id="{A6715DBE-60CB-E35E-6F00-22EDFD70F956}"/>
              </a:ext>
            </a:extLst>
          </p:cNvPr>
          <p:cNvPicPr>
            <a:picLocks noChangeAspect="1"/>
          </p:cNvPicPr>
          <p:nvPr userDrawn="1"/>
        </p:nvPicPr>
        <p:blipFill>
          <a:blip r:embed="rId2">
            <a:duotone>
              <a:schemeClr val="accent4">
                <a:shade val="45000"/>
                <a:satMod val="135000"/>
              </a:schemeClr>
              <a:prstClr val="white"/>
            </a:duotone>
          </a:blip>
          <a:stretch>
            <a:fillRect/>
          </a:stretch>
        </p:blipFill>
        <p:spPr>
          <a:xfrm flipH="1">
            <a:off x="11431898" y="66069"/>
            <a:ext cx="707258" cy="565807"/>
          </a:xfrm>
          <a:prstGeom prst="rect">
            <a:avLst/>
          </a:prstGeom>
        </p:spPr>
      </p:pic>
    </p:spTree>
    <p:extLst>
      <p:ext uri="{BB962C8B-B14F-4D97-AF65-F5344CB8AC3E}">
        <p14:creationId xmlns:p14="http://schemas.microsoft.com/office/powerpoint/2010/main" val="939466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plo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9945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27782" y="-327778"/>
            <a:ext cx="413215" cy="1068777"/>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1944"/>
            <a:ext cx="1068779" cy="369332"/>
          </a:xfrm>
          <a:prstGeom prst="rect">
            <a:avLst/>
          </a:prstGeom>
          <a:noFill/>
        </p:spPr>
        <p:txBody>
          <a:bodyPr wrap="square" rtlCol="0">
            <a:spAutoFit/>
          </a:bodyPr>
          <a:lstStyle/>
          <a:p>
            <a:r>
              <a:rPr lang="en-US" b="1">
                <a:solidFill>
                  <a:schemeClr val="bg1"/>
                </a:solidFill>
                <a:latin typeface="Avenir Book" panose="02000503020000020003" pitchFamily="2" charset="0"/>
              </a:rPr>
              <a:t>Explore</a:t>
            </a:r>
          </a:p>
        </p:txBody>
      </p:sp>
      <p:sp>
        <p:nvSpPr>
          <p:cNvPr id="4" name="Title 1">
            <a:extLst>
              <a:ext uri="{FF2B5EF4-FFF2-40B4-BE49-F238E27FC236}">
                <a16:creationId xmlns:a16="http://schemas.microsoft.com/office/drawing/2014/main" id="{37DE8DD8-35D6-5642-8AF4-DD4F7C14D8EC}"/>
              </a:ext>
            </a:extLst>
          </p:cNvPr>
          <p:cNvSpPr>
            <a:spLocks noGrp="1"/>
          </p:cNvSpPr>
          <p:nvPr>
            <p:ph type="title" hasCustomPrompt="1"/>
          </p:nvPr>
        </p:nvSpPr>
        <p:spPr>
          <a:xfrm>
            <a:off x="743197" y="694470"/>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kitchenware, linedrawing&#10;&#10;Description automatically generated">
            <a:extLst>
              <a:ext uri="{FF2B5EF4-FFF2-40B4-BE49-F238E27FC236}">
                <a16:creationId xmlns:a16="http://schemas.microsoft.com/office/drawing/2014/main" id="{82E8F612-14D8-B710-D35A-DB9A07CC8E4A}"/>
              </a:ext>
            </a:extLst>
          </p:cNvPr>
          <p:cNvPicPr>
            <a:picLocks noChangeAspect="1"/>
          </p:cNvPicPr>
          <p:nvPr userDrawn="1"/>
        </p:nvPicPr>
        <p:blipFill rotWithShape="1">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6524"/>
          <a:stretch/>
        </p:blipFill>
        <p:spPr>
          <a:xfrm>
            <a:off x="11258797" y="0"/>
            <a:ext cx="924853" cy="710041"/>
          </a:xfrm>
          <a:prstGeom prst="rect">
            <a:avLst/>
          </a:prstGeom>
        </p:spPr>
      </p:pic>
    </p:spTree>
    <p:extLst>
      <p:ext uri="{BB962C8B-B14F-4D97-AF65-F5344CB8AC3E}">
        <p14:creationId xmlns:p14="http://schemas.microsoft.com/office/powerpoint/2010/main" val="262533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8249" y="152734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75286" y="-375280"/>
            <a:ext cx="377586" cy="1128155"/>
          </a:xfrm>
          <a:prstGeom prst="round2SameRect">
            <a:avLst>
              <a:gd name="adj1" fmla="val 46487"/>
              <a:gd name="adj2"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35626" y="8259"/>
            <a:ext cx="1092530" cy="369332"/>
          </a:xfrm>
          <a:prstGeom prst="rect">
            <a:avLst/>
          </a:prstGeom>
          <a:noFill/>
        </p:spPr>
        <p:txBody>
          <a:bodyPr wrap="square" rtlCol="0">
            <a:spAutoFit/>
          </a:bodyPr>
          <a:lstStyle/>
          <a:p>
            <a:r>
              <a:rPr lang="en-US" b="1">
                <a:solidFill>
                  <a:schemeClr val="bg1"/>
                </a:solidFill>
                <a:latin typeface="Avenir Book" panose="02000503020000020003" pitchFamily="2" charset="0"/>
              </a:rPr>
              <a:t>Discuss</a:t>
            </a:r>
          </a:p>
        </p:txBody>
      </p:sp>
      <p:sp>
        <p:nvSpPr>
          <p:cNvPr id="6" name="Title 1">
            <a:extLst>
              <a:ext uri="{FF2B5EF4-FFF2-40B4-BE49-F238E27FC236}">
                <a16:creationId xmlns:a16="http://schemas.microsoft.com/office/drawing/2014/main" id="{6B17D708-FD4F-9962-4218-F8211C1658B8}"/>
              </a:ext>
            </a:extLst>
          </p:cNvPr>
          <p:cNvSpPr>
            <a:spLocks noGrp="1"/>
          </p:cNvSpPr>
          <p:nvPr>
            <p:ph type="title" hasCustomPrompt="1"/>
          </p:nvPr>
        </p:nvSpPr>
        <p:spPr>
          <a:xfrm>
            <a:off x="743197" y="722301"/>
            <a:ext cx="10515600" cy="710041"/>
          </a:xfrm>
        </p:spPr>
        <p:txBody>
          <a:bodyPr>
            <a:normAutofit/>
          </a:bodyPr>
          <a:lstStyle>
            <a:lvl1pPr>
              <a:defRPr sz="4000"/>
            </a:lvl1pPr>
          </a:lstStyle>
          <a:p>
            <a:r>
              <a:rPr lang="en-US"/>
              <a:t>Click to add name of activity</a:t>
            </a:r>
          </a:p>
        </p:txBody>
      </p:sp>
      <p:pic>
        <p:nvPicPr>
          <p:cNvPr id="10" name="Picture 9" descr="A picture containing sketch, drawing, line art, linedrawing&#10;&#10;Description automatically generated">
            <a:extLst>
              <a:ext uri="{FF2B5EF4-FFF2-40B4-BE49-F238E27FC236}">
                <a16:creationId xmlns:a16="http://schemas.microsoft.com/office/drawing/2014/main" id="{5FEBBA4A-FBBF-630F-D8D7-FF725683763D}"/>
              </a:ext>
            </a:extLst>
          </p:cNvPr>
          <p:cNvPicPr>
            <a:picLocks noChangeAspect="1"/>
          </p:cNvPicPr>
          <p:nvPr userDrawn="1"/>
        </p:nvPicPr>
        <p:blipFill>
          <a:blip r:embed="rId2">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193339" y="25368"/>
            <a:ext cx="972659" cy="710041"/>
          </a:xfrm>
          <a:prstGeom prst="rect">
            <a:avLst/>
          </a:prstGeom>
        </p:spPr>
      </p:pic>
    </p:spTree>
    <p:extLst>
      <p:ext uri="{BB962C8B-B14F-4D97-AF65-F5344CB8AC3E}">
        <p14:creationId xmlns:p14="http://schemas.microsoft.com/office/powerpoint/2010/main" val="2694609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oogle Shape;41;p7">
            <a:extLst>
              <a:ext uri="{FF2B5EF4-FFF2-40B4-BE49-F238E27FC236}">
                <a16:creationId xmlns:a16="http://schemas.microsoft.com/office/drawing/2014/main" id="{AF90E022-C9E3-CC7B-925F-16678709A0E9}"/>
              </a:ext>
            </a:extLst>
          </p:cNvPr>
          <p:cNvPicPr preferRelativeResize="0"/>
          <p:nvPr userDrawn="1"/>
        </p:nvPicPr>
        <p:blipFill rotWithShape="1">
          <a:blip r:embed="rId35">
            <a:alphaModFix/>
          </a:blip>
          <a:srcRect/>
          <a:stretch/>
        </p:blipFill>
        <p:spPr>
          <a:xfrm>
            <a:off x="0" y="-1"/>
            <a:ext cx="12192100" cy="6858000"/>
          </a:xfrm>
          <a:prstGeom prst="rect">
            <a:avLst/>
          </a:prstGeom>
          <a:noFill/>
          <a:ln>
            <a:noFill/>
          </a:ln>
        </p:spPr>
      </p:pic>
      <p:sp>
        <p:nvSpPr>
          <p:cNvPr id="2" name="Title Placeholder 1">
            <a:extLst>
              <a:ext uri="{FF2B5EF4-FFF2-40B4-BE49-F238E27FC236}">
                <a16:creationId xmlns:a16="http://schemas.microsoft.com/office/drawing/2014/main" id="{1E609908-1779-12E4-D23A-FFEB4A0FC665}"/>
              </a:ext>
            </a:extLst>
          </p:cNvPr>
          <p:cNvSpPr>
            <a:spLocks noGrp="1"/>
          </p:cNvSpPr>
          <p:nvPr>
            <p:ph type="title"/>
          </p:nvPr>
        </p:nvSpPr>
        <p:spPr>
          <a:xfrm>
            <a:off x="743197" y="52488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E20974-3611-C4DC-C63F-89DBF9107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7782661-37EF-9EE3-A764-D748F9F3B07C}"/>
              </a:ext>
            </a:extLst>
          </p:cNvPr>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400">
                <a:solidFill>
                  <a:srgbClr val="797979"/>
                </a:solidFill>
                <a:latin typeface="Avenir Book" panose="02000503020000020003" pitchFamily="2" charset="0"/>
              </a:defRPr>
            </a:lvl1pPr>
          </a:lstStyle>
          <a:p>
            <a:r>
              <a:rPr lang="en-US"/>
              <a:t>Unit 1 ● Lesson #</a:t>
            </a:r>
          </a:p>
        </p:txBody>
      </p:sp>
      <p:pic>
        <p:nvPicPr>
          <p:cNvPr id="10" name="Picture 9" descr="Logo, company name&#10;&#10;Description automatically generated">
            <a:extLst>
              <a:ext uri="{FF2B5EF4-FFF2-40B4-BE49-F238E27FC236}">
                <a16:creationId xmlns:a16="http://schemas.microsoft.com/office/drawing/2014/main" id="{9E4DE43D-B385-0FF6-D070-0BE1369B4989}"/>
              </a:ext>
            </a:extLst>
          </p:cNvPr>
          <p:cNvPicPr>
            <a:picLocks noChangeAspect="1"/>
          </p:cNvPicPr>
          <p:nvPr userDrawn="1"/>
        </p:nvPicPr>
        <p:blipFill rotWithShape="1">
          <a:blip r:embed="rId36"/>
          <a:srcRect l="14758" t="13107" r="9841" b="5930"/>
          <a:stretch/>
        </p:blipFill>
        <p:spPr>
          <a:xfrm>
            <a:off x="11447812" y="6359280"/>
            <a:ext cx="702279" cy="498720"/>
          </a:xfrm>
          <a:prstGeom prst="rect">
            <a:avLst/>
          </a:prstGeom>
        </p:spPr>
      </p:pic>
      <p:pic>
        <p:nvPicPr>
          <p:cNvPr id="11" name="Picture 10" descr="Logo&#10;&#10;Description automatically generated">
            <a:extLst>
              <a:ext uri="{FF2B5EF4-FFF2-40B4-BE49-F238E27FC236}">
                <a16:creationId xmlns:a16="http://schemas.microsoft.com/office/drawing/2014/main" id="{2A53C946-8694-007D-3BA6-B50753D9956C}"/>
              </a:ext>
            </a:extLst>
          </p:cNvPr>
          <p:cNvPicPr>
            <a:picLocks noChangeAspect="1"/>
          </p:cNvPicPr>
          <p:nvPr userDrawn="1"/>
        </p:nvPicPr>
        <p:blipFill>
          <a:blip r:embed="rId37"/>
          <a:stretch>
            <a:fillRect/>
          </a:stretch>
        </p:blipFill>
        <p:spPr>
          <a:xfrm>
            <a:off x="96253" y="6292517"/>
            <a:ext cx="1080099" cy="618378"/>
          </a:xfrm>
          <a:prstGeom prst="rect">
            <a:avLst/>
          </a:prstGeom>
        </p:spPr>
      </p:pic>
    </p:spTree>
    <p:extLst>
      <p:ext uri="{BB962C8B-B14F-4D97-AF65-F5344CB8AC3E}">
        <p14:creationId xmlns:p14="http://schemas.microsoft.com/office/powerpoint/2010/main" val="3881490797"/>
      </p:ext>
    </p:extLst>
  </p:cSld>
  <p:clrMap bg1="lt1" tx1="dk1" bg2="lt2" tx2="dk2" accent1="accent1" accent2="accent2" accent3="accent3" accent4="accent4" accent5="accent5" accent6="accent6" hlink="hlink" folHlink="folHlink"/>
  <p:sldLayoutIdLst>
    <p:sldLayoutId id="2147483704" r:id="rId1"/>
    <p:sldLayoutId id="2147483702" r:id="rId2"/>
    <p:sldLayoutId id="2147483650" r:id="rId3"/>
    <p:sldLayoutId id="2147483667" r:id="rId4"/>
    <p:sldLayoutId id="2147483677" r:id="rId5"/>
    <p:sldLayoutId id="2147483662" r:id="rId6"/>
    <p:sldLayoutId id="2147483668" r:id="rId7"/>
    <p:sldLayoutId id="2147483678" r:id="rId8"/>
    <p:sldLayoutId id="2147483679" r:id="rId9"/>
    <p:sldLayoutId id="2147483680" r:id="rId10"/>
    <p:sldLayoutId id="2147483673" r:id="rId11"/>
    <p:sldLayoutId id="2147483676" r:id="rId12"/>
    <p:sldLayoutId id="2147483674" r:id="rId13"/>
    <p:sldLayoutId id="2147483697" r:id="rId14"/>
    <p:sldLayoutId id="2147483683" r:id="rId15"/>
    <p:sldLayoutId id="2147483684" r:id="rId16"/>
    <p:sldLayoutId id="2147483699" r:id="rId17"/>
    <p:sldLayoutId id="2147483690" r:id="rId18"/>
    <p:sldLayoutId id="2147483705" r:id="rId19"/>
    <p:sldLayoutId id="2147483653" r:id="rId20"/>
    <p:sldLayoutId id="2147483693" r:id="rId21"/>
    <p:sldLayoutId id="2147483691" r:id="rId22"/>
    <p:sldLayoutId id="2147483692" r:id="rId23"/>
    <p:sldLayoutId id="2147483685" r:id="rId24"/>
    <p:sldLayoutId id="2147483686" r:id="rId25"/>
    <p:sldLayoutId id="2147483687" r:id="rId26"/>
    <p:sldLayoutId id="2147483688" r:id="rId27"/>
    <p:sldLayoutId id="2147483689" r:id="rId28"/>
    <p:sldLayoutId id="2147483698" r:id="rId29"/>
    <p:sldLayoutId id="2147483706" r:id="rId30"/>
    <p:sldLayoutId id="2147483708" r:id="rId31"/>
    <p:sldLayoutId id="2147483709" r:id="rId32"/>
    <p:sldLayoutId id="2147483707" r:id="rId33"/>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D81A5-83C7-411D-A0EA-17C0BD9707E9}"/>
              </a:ext>
            </a:extLst>
          </p:cNvPr>
          <p:cNvSpPr>
            <a:spLocks noGrp="1"/>
          </p:cNvSpPr>
          <p:nvPr>
            <p:ph type="ctrTitle"/>
          </p:nvPr>
        </p:nvSpPr>
        <p:spPr/>
        <p:txBody>
          <a:bodyPr/>
          <a:lstStyle/>
          <a:p>
            <a:r>
              <a:rPr lang="en-US"/>
              <a:t>Lesson 7:</a:t>
            </a:r>
            <a:br>
              <a:rPr lang="en-US"/>
            </a:br>
            <a:r>
              <a:rPr lang="en-US"/>
              <a:t>The x-Factor</a:t>
            </a:r>
          </a:p>
        </p:txBody>
      </p:sp>
      <p:sp>
        <p:nvSpPr>
          <p:cNvPr id="3" name="Subtitle 2">
            <a:extLst>
              <a:ext uri="{FF2B5EF4-FFF2-40B4-BE49-F238E27FC236}">
                <a16:creationId xmlns:a16="http://schemas.microsoft.com/office/drawing/2014/main" id="{A2B9FDC2-4CAF-4E3D-A792-45A6BEDB48F6}"/>
              </a:ext>
            </a:extLst>
          </p:cNvPr>
          <p:cNvSpPr>
            <a:spLocks noGrp="1"/>
          </p:cNvSpPr>
          <p:nvPr>
            <p:ph type="subTitle" idx="1"/>
          </p:nvPr>
        </p:nvSpPr>
        <p:spPr/>
        <p:txBody>
          <a:bodyPr/>
          <a:lstStyle/>
          <a:p>
            <a:r>
              <a:rPr lang="en-US"/>
              <a:t>Structures of Quadratic Expressions</a:t>
            </a:r>
          </a:p>
        </p:txBody>
      </p:sp>
    </p:spTree>
    <p:extLst>
      <p:ext uri="{BB962C8B-B14F-4D97-AF65-F5344CB8AC3E}">
        <p14:creationId xmlns:p14="http://schemas.microsoft.com/office/powerpoint/2010/main" val="862393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D49B5CF8-9C74-4B62-B055-49A1343B12F6}"/>
                  </a:ext>
                </a:extLst>
              </p:cNvPr>
              <p:cNvSpPr>
                <a:spLocks noGrp="1"/>
              </p:cNvSpPr>
              <p:nvPr>
                <p:ph idx="1"/>
              </p:nvPr>
            </p:nvSpPr>
            <p:spPr/>
            <p:txBody>
              <a:bodyPr>
                <a:normAutofit fontScale="92500" lnSpcReduction="10000"/>
              </a:bodyPr>
              <a:lstStyle/>
              <a:p>
                <a:pPr marL="514350" marR="0" lvl="0" indent="-514350">
                  <a:lnSpc>
                    <a:spcPct val="115000"/>
                  </a:lnSpc>
                  <a:spcBef>
                    <a:spcPts val="0"/>
                  </a:spcBef>
                  <a:spcAft>
                    <a:spcPts val="1000"/>
                  </a:spcAft>
                  <a:buFont typeface="+mj-lt"/>
                  <a:buAutoNum type="arabicPeriod" startAt="10"/>
                </a:pPr>
                <a:r>
                  <a:rPr lang="en-US">
                    <a:effectLst/>
                    <a:latin typeface="Avenir Book" panose="02000503020000020003"/>
                    <a:ea typeface="Calibri" panose="020F0502020204030204" pitchFamily="34" charset="0"/>
                    <a:cs typeface="Times New Roman" panose="02020603050405020304" pitchFamily="18" charset="0"/>
                  </a:rPr>
                  <a:t>The result of the unusual request made the employee curious. Is there a pattern or a way to predict the two expressions for area when one side is increased and the other side is decreased by the same number? Try modeling these two problems, look at your answer to problem 8, and see if you can find a pattern in the result.</a:t>
                </a:r>
              </a:p>
              <a:p>
                <a:pPr marL="742950" marR="0" lvl="1" indent="-285750">
                  <a:lnSpc>
                    <a:spcPct val="115000"/>
                  </a:lnSpc>
                  <a:spcBef>
                    <a:spcPts val="0"/>
                  </a:spcBef>
                  <a:spcAft>
                    <a:spcPts val="1000"/>
                  </a:spcAft>
                  <a:buFont typeface="+mj-lt"/>
                  <a:buAutoNum type="alphaLcPeriod"/>
                </a:pPr>
                <a:r>
                  <a:rPr lang="en-US" sz="2800">
                    <a:effectLst/>
                    <a:ea typeface="Calibri" panose="020F0502020204030204" pitchFamily="34" charset="0"/>
                    <a:cs typeface="Times New Roman" panose="02020603050405020304" pitchFamily="18" charset="0"/>
                  </a:rPr>
                  <a:t> </a:t>
                </a:r>
                <a14:m>
                  <m:oMath xmlns:m="http://schemas.openxmlformats.org/officeDocument/2006/math">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800">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e>
                    </m:d>
                  </m:oMath>
                </a14:m>
                <a:br>
                  <a:rPr lang="en-US" sz="2800">
                    <a:effectLst/>
                    <a:latin typeface="Avenir Book" panose="02000503020000020003"/>
                    <a:ea typeface="Calibri" panose="020F0502020204030204" pitchFamily="34" charset="0"/>
                    <a:cs typeface="Times New Roman" panose="02020603050405020304" pitchFamily="18" charset="0"/>
                  </a:rPr>
                </a:br>
                <a:endParaRPr lang="en-US" sz="2800">
                  <a:effectLst/>
                  <a:latin typeface="Avenir Book" panose="02000503020000020003"/>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mj-lt"/>
                  <a:buAutoNum type="alphaLcPeriod"/>
                </a:pPr>
                <a:r>
                  <a:rPr lang="en-US" sz="2800">
                    <a:effectLst/>
                    <a:ea typeface="Calibri" panose="020F0502020204030204" pitchFamily="34" charset="0"/>
                    <a:cs typeface="Times New Roman" panose="02020603050405020304" pitchFamily="18" charset="0"/>
                  </a:rPr>
                  <a:t> </a:t>
                </a:r>
                <a14:m>
                  <m:oMath xmlns:m="http://schemas.openxmlformats.org/officeDocument/2006/math">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800">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1">
                            <a:effectLst/>
                            <a:latin typeface="Cambria Math" panose="02040503050406030204" pitchFamily="18" charset="0"/>
                            <a:ea typeface="Calibri" panose="020F0502020204030204" pitchFamily="34" charset="0"/>
                            <a:cs typeface="Times New Roman" panose="02020603050405020304" pitchFamily="18" charset="0"/>
                          </a:rPr>
                          <m:t>−3</m:t>
                        </m:r>
                      </m:e>
                    </m:d>
                  </m:oMath>
                </a14:m>
                <a:endParaRPr lang="en-US" sz="2800">
                  <a:effectLst/>
                  <a:latin typeface="Avenir Book" panose="02000503020000020003"/>
                  <a:ea typeface="Calibri" panose="020F0502020204030204" pitchFamily="34" charset="0"/>
                  <a:cs typeface="Times New Roman" panose="02020603050405020304" pitchFamily="18" charset="0"/>
                </a:endParaRPr>
              </a:p>
            </p:txBody>
          </p:sp>
        </mc:Choice>
        <mc:Fallback>
          <p:sp>
            <p:nvSpPr>
              <p:cNvPr id="2" name="Content Placeholder 1">
                <a:extLst>
                  <a:ext uri="{FF2B5EF4-FFF2-40B4-BE49-F238E27FC236}">
                    <a16:creationId xmlns:a16="http://schemas.microsoft.com/office/drawing/2014/main" id="{D49B5CF8-9C74-4B62-B055-49A1343B12F6}"/>
                  </a:ext>
                </a:extLst>
              </p:cNvPr>
              <p:cNvSpPr>
                <a:spLocks noGrp="1" noRot="1" noChangeAspect="1" noMove="1" noResize="1" noEditPoints="1" noAdjustHandles="1" noChangeArrowheads="1" noChangeShapeType="1" noTextEdit="1"/>
              </p:cNvSpPr>
              <p:nvPr>
                <p:ph idx="1"/>
              </p:nvPr>
            </p:nvSpPr>
            <p:spPr>
              <a:blipFill>
                <a:blip r:embed="rId2"/>
                <a:stretch>
                  <a:fillRect l="-1206" t="-2041" r="-84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1699B804-5E77-44C0-8B23-CCA59F5645D7}"/>
              </a:ext>
            </a:extLst>
          </p:cNvPr>
          <p:cNvSpPr>
            <a:spLocks noGrp="1"/>
          </p:cNvSpPr>
          <p:nvPr>
            <p:ph type="ftr" sz="quarter" idx="11"/>
          </p:nvPr>
        </p:nvSpPr>
        <p:spPr/>
        <p:txBody>
          <a:bodyPr/>
          <a:lstStyle/>
          <a:p>
            <a:r>
              <a:rPr lang="en-US"/>
              <a:t>Unit 2 ● Lesson 7</a:t>
            </a:r>
          </a:p>
        </p:txBody>
      </p:sp>
      <p:sp>
        <p:nvSpPr>
          <p:cNvPr id="4" name="Title 3">
            <a:extLst>
              <a:ext uri="{FF2B5EF4-FFF2-40B4-BE49-F238E27FC236}">
                <a16:creationId xmlns:a16="http://schemas.microsoft.com/office/drawing/2014/main" id="{5A66DA8C-5424-4FE4-A412-8F1E2C8264A8}"/>
              </a:ext>
            </a:extLst>
          </p:cNvPr>
          <p:cNvSpPr>
            <a:spLocks noGrp="1"/>
          </p:cNvSpPr>
          <p:nvPr>
            <p:ph type="title"/>
          </p:nvPr>
        </p:nvSpPr>
        <p:spPr/>
        <p:txBody>
          <a:bodyPr/>
          <a:lstStyle/>
          <a:p>
            <a:r>
              <a:rPr lang="en-US"/>
              <a:t>The x-Factor</a:t>
            </a:r>
          </a:p>
        </p:txBody>
      </p:sp>
    </p:spTree>
    <p:extLst>
      <p:ext uri="{BB962C8B-B14F-4D97-AF65-F5344CB8AC3E}">
        <p14:creationId xmlns:p14="http://schemas.microsoft.com/office/powerpoint/2010/main" val="783924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49B5CF8-9C74-4B62-B055-49A1343B12F6}"/>
                  </a:ext>
                </a:extLst>
              </p:cNvPr>
              <p:cNvSpPr>
                <a:spLocks noGrp="1"/>
              </p:cNvSpPr>
              <p:nvPr>
                <p:ph idx="1"/>
              </p:nvPr>
            </p:nvSpPr>
            <p:spPr/>
            <p:txBody>
              <a:bodyPr>
                <a:normAutofit/>
              </a:bodyPr>
              <a:lstStyle/>
              <a:p>
                <a:pPr marL="514350" indent="-514350">
                  <a:lnSpc>
                    <a:spcPct val="115000"/>
                  </a:lnSpc>
                  <a:spcBef>
                    <a:spcPts val="0"/>
                  </a:spcBef>
                  <a:spcAft>
                    <a:spcPts val="1000"/>
                  </a:spcAft>
                  <a:buFont typeface="+mj-lt"/>
                  <a:buAutoNum type="arabicPeriod" startAt="11"/>
                </a:pPr>
                <a:r>
                  <a:rPr lang="en-US">
                    <a:effectLst/>
                    <a:latin typeface="Avenir Book" panose="02000503020000020003"/>
                    <a:ea typeface="Calibri" panose="020F0502020204030204" pitchFamily="34" charset="0"/>
                    <a:cs typeface="Times New Roman" panose="02020603050405020304" pitchFamily="18" charset="0"/>
                  </a:rPr>
                  <a:t>What pattern did you notice? What is the result of </a:t>
                </a:r>
                <a14:m>
                  <m:oMath xmlns:m="http://schemas.openxmlformats.org/officeDocument/2006/math">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𝑎</m:t>
                        </m:r>
                      </m:e>
                    </m:d>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𝑎</m:t>
                        </m:r>
                      </m:e>
                    </m:d>
                  </m:oMath>
                </a14:m>
                <a:r>
                  <a:rPr lang="en-US">
                    <a:effectLst/>
                    <a:latin typeface="Avenir Book" panose="02000503020000020003"/>
                    <a:ea typeface="Calibri" panose="020F0502020204030204" pitchFamily="34" charset="0"/>
                    <a:cs typeface="Times New Roman" panose="02020603050405020304" pitchFamily="18" charset="0"/>
                  </a:rPr>
                  <a:t>?</a:t>
                </a:r>
              </a:p>
            </p:txBody>
          </p:sp>
        </mc:Choice>
        <mc:Fallback xmlns="">
          <p:sp>
            <p:nvSpPr>
              <p:cNvPr id="2" name="Content Placeholder 1">
                <a:extLst>
                  <a:ext uri="{FF2B5EF4-FFF2-40B4-BE49-F238E27FC236}">
                    <a16:creationId xmlns:a16="http://schemas.microsoft.com/office/drawing/2014/main" id="{D49B5CF8-9C74-4B62-B055-49A1343B12F6}"/>
                  </a:ext>
                </a:extLst>
              </p:cNvPr>
              <p:cNvSpPr>
                <a:spLocks noGrp="1" noRot="1" noChangeAspect="1" noMove="1" noResize="1" noEditPoints="1" noAdjustHandles="1" noChangeArrowheads="1" noChangeShapeType="1" noTextEdit="1"/>
              </p:cNvSpPr>
              <p:nvPr>
                <p:ph idx="1"/>
              </p:nvPr>
            </p:nvSpPr>
            <p:spPr>
              <a:blipFill>
                <a:blip r:embed="rId2"/>
                <a:stretch>
                  <a:fillRect l="-1043" t="-840"/>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1699B804-5E77-44C0-8B23-CCA59F5645D7}"/>
              </a:ext>
            </a:extLst>
          </p:cNvPr>
          <p:cNvSpPr>
            <a:spLocks noGrp="1"/>
          </p:cNvSpPr>
          <p:nvPr>
            <p:ph type="ftr" sz="quarter" idx="11"/>
          </p:nvPr>
        </p:nvSpPr>
        <p:spPr/>
        <p:txBody>
          <a:bodyPr/>
          <a:lstStyle/>
          <a:p>
            <a:r>
              <a:rPr lang="en-US"/>
              <a:t>Unit 2 ● Lesson 7</a:t>
            </a:r>
          </a:p>
        </p:txBody>
      </p:sp>
      <p:sp>
        <p:nvSpPr>
          <p:cNvPr id="4" name="Title 3">
            <a:extLst>
              <a:ext uri="{FF2B5EF4-FFF2-40B4-BE49-F238E27FC236}">
                <a16:creationId xmlns:a16="http://schemas.microsoft.com/office/drawing/2014/main" id="{5A66DA8C-5424-4FE4-A412-8F1E2C8264A8}"/>
              </a:ext>
            </a:extLst>
          </p:cNvPr>
          <p:cNvSpPr>
            <a:spLocks noGrp="1"/>
          </p:cNvSpPr>
          <p:nvPr>
            <p:ph type="title"/>
          </p:nvPr>
        </p:nvSpPr>
        <p:spPr/>
        <p:txBody>
          <a:bodyPr/>
          <a:lstStyle/>
          <a:p>
            <a:r>
              <a:rPr lang="en-US"/>
              <a:t>The x-Factor</a:t>
            </a:r>
          </a:p>
        </p:txBody>
      </p:sp>
    </p:spTree>
    <p:extLst>
      <p:ext uri="{BB962C8B-B14F-4D97-AF65-F5344CB8AC3E}">
        <p14:creationId xmlns:p14="http://schemas.microsoft.com/office/powerpoint/2010/main" val="2463519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49B5CF8-9C74-4B62-B055-49A1343B12F6}"/>
                  </a:ext>
                </a:extLst>
              </p:cNvPr>
              <p:cNvSpPr>
                <a:spLocks noGrp="1"/>
              </p:cNvSpPr>
              <p:nvPr>
                <p:ph idx="1"/>
              </p:nvPr>
            </p:nvSpPr>
            <p:spPr/>
            <p:txBody>
              <a:bodyPr>
                <a:normAutofit/>
              </a:bodyPr>
              <a:lstStyle/>
              <a:p>
                <a:pPr marL="514350" marR="0" lvl="0" indent="-514350">
                  <a:lnSpc>
                    <a:spcPct val="115000"/>
                  </a:lnSpc>
                  <a:spcBef>
                    <a:spcPts val="0"/>
                  </a:spcBef>
                  <a:spcAft>
                    <a:spcPts val="1000"/>
                  </a:spcAft>
                  <a:buFont typeface="+mj-lt"/>
                  <a:buAutoNum type="arabicPeriod" startAt="12"/>
                </a:pPr>
                <a:r>
                  <a:rPr lang="en-US">
                    <a:effectLst/>
                    <a:latin typeface="Avenir Book" panose="02000503020000020003"/>
                    <a:ea typeface="Calibri" panose="020F0502020204030204" pitchFamily="34" charset="0"/>
                    <a:cs typeface="Times New Roman" panose="02020603050405020304" pitchFamily="18" charset="0"/>
                  </a:rPr>
                  <a:t>Some customers want both sides of the block reduced. Draw the diagram for the following blocks, and find a trinomial expression for the area of each block. Use algebra to verify the trinomial expression that you found from the diagram.</a:t>
                </a:r>
              </a:p>
              <a:p>
                <a:pPr marL="742950" marR="0" lvl="1" indent="-285750">
                  <a:lnSpc>
                    <a:spcPct val="115000"/>
                  </a:lnSpc>
                  <a:spcBef>
                    <a:spcPts val="0"/>
                  </a:spcBef>
                  <a:spcAft>
                    <a:spcPts val="1000"/>
                  </a:spcAft>
                  <a:buFont typeface="+mj-lt"/>
                  <a:buAutoNum type="alphaLcPeriod"/>
                </a:pPr>
                <a:r>
                  <a:rPr lang="en-US" sz="2800">
                    <a:effectLst/>
                    <a:ea typeface="Calibri" panose="020F0502020204030204" pitchFamily="34" charset="0"/>
                    <a:cs typeface="Times New Roman" panose="02020603050405020304" pitchFamily="18" charset="0"/>
                  </a:rPr>
                  <a:t> </a:t>
                </a:r>
                <a14:m>
                  <m:oMath xmlns:m="http://schemas.openxmlformats.org/officeDocument/2006/math">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1">
                            <a:effectLst/>
                            <a:latin typeface="Cambria Math" panose="02040503050406030204" pitchFamily="18" charset="0"/>
                            <a:ea typeface="Calibri" panose="020F0502020204030204" pitchFamily="34" charset="0"/>
                            <a:cs typeface="Times New Roman" panose="02020603050405020304" pitchFamily="18" charset="0"/>
                          </a:rPr>
                          <m:t>−3</m:t>
                        </m:r>
                      </m:e>
                    </m:d>
                  </m:oMath>
                </a14:m>
                <a:br>
                  <a:rPr lang="en-US" sz="2800">
                    <a:effectLst/>
                    <a:latin typeface="Avenir Book" panose="02000503020000020003"/>
                    <a:ea typeface="Calibri" panose="020F0502020204030204" pitchFamily="34" charset="0"/>
                    <a:cs typeface="Times New Roman" panose="02020603050405020304" pitchFamily="18" charset="0"/>
                  </a:rPr>
                </a:br>
                <a:endParaRPr lang="en-US" sz="2800">
                  <a:effectLst/>
                  <a:latin typeface="Avenir Book" panose="02000503020000020003"/>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mj-lt"/>
                  <a:buAutoNum type="alphaLcPeriod"/>
                </a:pPr>
                <a:r>
                  <a:rPr lang="en-US" sz="2800">
                    <a:effectLst/>
                    <a:ea typeface="Calibri" panose="020F0502020204030204" pitchFamily="34" charset="0"/>
                    <a:cs typeface="Times New Roman" panose="02020603050405020304" pitchFamily="18" charset="0"/>
                  </a:rPr>
                  <a:t> </a:t>
                </a:r>
                <a14:m>
                  <m:oMath xmlns:m="http://schemas.openxmlformats.org/officeDocument/2006/math">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1">
                            <a:effectLst/>
                            <a:latin typeface="Cambria Math" panose="02040503050406030204" pitchFamily="18" charset="0"/>
                            <a:ea typeface="Calibri" panose="020F0502020204030204" pitchFamily="34" charset="0"/>
                            <a:cs typeface="Times New Roman" panose="02020603050405020304" pitchFamily="18" charset="0"/>
                          </a:rPr>
                          <m:t>−4</m:t>
                        </m:r>
                      </m:e>
                    </m:d>
                  </m:oMath>
                </a14:m>
                <a:endParaRPr lang="en-US" sz="2800">
                  <a:effectLst/>
                  <a:latin typeface="Avenir Book" panose="02000503020000020003"/>
                  <a:ea typeface="Calibri" panose="020F0502020204030204" pitchFamily="34" charset="0"/>
                  <a:cs typeface="Times New Roman" panose="02020603050405020304" pitchFamily="18" charset="0"/>
                </a:endParaRPr>
              </a:p>
              <a:p>
                <a:pPr marL="514350" indent="-514350">
                  <a:lnSpc>
                    <a:spcPct val="115000"/>
                  </a:lnSpc>
                  <a:spcBef>
                    <a:spcPts val="0"/>
                  </a:spcBef>
                  <a:spcAft>
                    <a:spcPts val="1000"/>
                  </a:spcAft>
                  <a:buFont typeface="+mj-lt"/>
                  <a:buAutoNum type="arabicPeriod" startAt="11"/>
                </a:pPr>
                <a:endParaRPr lang="en-US">
                  <a:effectLst/>
                  <a:latin typeface="Avenir Book" panose="02000503020000020003"/>
                  <a:ea typeface="Calibri" panose="020F0502020204030204" pitchFamily="34" charset="0"/>
                  <a:cs typeface="Times New Roman" panose="02020603050405020304" pitchFamily="18" charset="0"/>
                </a:endParaRPr>
              </a:p>
            </p:txBody>
          </p:sp>
        </mc:Choice>
        <mc:Fallback xmlns="">
          <p:sp>
            <p:nvSpPr>
              <p:cNvPr id="2" name="Content Placeholder 1">
                <a:extLst>
                  <a:ext uri="{FF2B5EF4-FFF2-40B4-BE49-F238E27FC236}">
                    <a16:creationId xmlns:a16="http://schemas.microsoft.com/office/drawing/2014/main" id="{D49B5CF8-9C74-4B62-B055-49A1343B12F6}"/>
                  </a:ext>
                </a:extLst>
              </p:cNvPr>
              <p:cNvSpPr>
                <a:spLocks noGrp="1" noRot="1" noChangeAspect="1" noMove="1" noResize="1" noEditPoints="1" noAdjustHandles="1" noChangeArrowheads="1" noChangeShapeType="1" noTextEdit="1"/>
              </p:cNvSpPr>
              <p:nvPr>
                <p:ph idx="1"/>
              </p:nvPr>
            </p:nvSpPr>
            <p:spPr>
              <a:blipFill>
                <a:blip r:embed="rId2"/>
                <a:stretch>
                  <a:fillRect l="-1043" t="-840" r="-638"/>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1699B804-5E77-44C0-8B23-CCA59F5645D7}"/>
              </a:ext>
            </a:extLst>
          </p:cNvPr>
          <p:cNvSpPr>
            <a:spLocks noGrp="1"/>
          </p:cNvSpPr>
          <p:nvPr>
            <p:ph type="ftr" sz="quarter" idx="11"/>
          </p:nvPr>
        </p:nvSpPr>
        <p:spPr/>
        <p:txBody>
          <a:bodyPr/>
          <a:lstStyle/>
          <a:p>
            <a:r>
              <a:rPr lang="en-US"/>
              <a:t>Unit 2 ● Lesson 7</a:t>
            </a:r>
          </a:p>
        </p:txBody>
      </p:sp>
      <p:sp>
        <p:nvSpPr>
          <p:cNvPr id="4" name="Title 3">
            <a:extLst>
              <a:ext uri="{FF2B5EF4-FFF2-40B4-BE49-F238E27FC236}">
                <a16:creationId xmlns:a16="http://schemas.microsoft.com/office/drawing/2014/main" id="{5A66DA8C-5424-4FE4-A412-8F1E2C8264A8}"/>
              </a:ext>
            </a:extLst>
          </p:cNvPr>
          <p:cNvSpPr>
            <a:spLocks noGrp="1"/>
          </p:cNvSpPr>
          <p:nvPr>
            <p:ph type="title"/>
          </p:nvPr>
        </p:nvSpPr>
        <p:spPr/>
        <p:txBody>
          <a:bodyPr/>
          <a:lstStyle/>
          <a:p>
            <a:r>
              <a:rPr lang="en-US"/>
              <a:t>The x-Factor</a:t>
            </a:r>
          </a:p>
        </p:txBody>
      </p:sp>
    </p:spTree>
    <p:extLst>
      <p:ext uri="{BB962C8B-B14F-4D97-AF65-F5344CB8AC3E}">
        <p14:creationId xmlns:p14="http://schemas.microsoft.com/office/powerpoint/2010/main" val="524882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0ADB2BC-CB11-4D96-926E-E6ADC19226D1}"/>
                  </a:ext>
                </a:extLst>
              </p:cNvPr>
              <p:cNvSpPr>
                <a:spLocks noGrp="1"/>
              </p:cNvSpPr>
              <p:nvPr>
                <p:ph idx="1"/>
              </p:nvPr>
            </p:nvSpPr>
            <p:spPr/>
            <p:txBody>
              <a:bodyPr/>
              <a:lstStyle/>
              <a:p>
                <a:pPr marL="514350" marR="0" lvl="0" indent="-514350">
                  <a:lnSpc>
                    <a:spcPct val="115000"/>
                  </a:lnSpc>
                  <a:spcBef>
                    <a:spcPts val="0"/>
                  </a:spcBef>
                  <a:spcAft>
                    <a:spcPts val="1000"/>
                  </a:spcAft>
                  <a:buFont typeface="+mj-lt"/>
                  <a:buAutoNum type="arabicPeriod" startAt="13"/>
                </a:pPr>
                <a:r>
                  <a:rPr lang="en-US" sz="2800">
                    <a:effectLst/>
                    <a:latin typeface="Avenir Book" panose="02000503020000020003"/>
                    <a:ea typeface="Calibri" panose="020F0502020204030204" pitchFamily="34" charset="0"/>
                    <a:cs typeface="Times New Roman" panose="02020603050405020304" pitchFamily="18" charset="0"/>
                  </a:rPr>
                  <a:t>Look back over all the equivalent expressions that you have written so far, and explain how to tell if the third term in the trinomial expression </a:t>
                </a:r>
                <a14:m>
                  <m:oMath xmlns:m="http://schemas.openxmlformats.org/officeDocument/2006/math">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𝑏𝑥</m:t>
                    </m:r>
                    <m:r>
                      <a:rPr lang="en-US" sz="2800">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𝑐</m:t>
                    </m:r>
                  </m:oMath>
                </a14:m>
                <a:r>
                  <a:rPr lang="en-US" sz="2800">
                    <a:effectLst/>
                    <a:latin typeface="Avenir Book" panose="02000503020000020003"/>
                    <a:ea typeface="Calibri" panose="020F0502020204030204" pitchFamily="34" charset="0"/>
                    <a:cs typeface="Times New Roman" panose="02020603050405020304" pitchFamily="18" charset="0"/>
                  </a:rPr>
                  <a:t> will be positive or negative.</a:t>
                </a:r>
              </a:p>
              <a:p>
                <a:endParaRPr lang="en-US"/>
              </a:p>
            </p:txBody>
          </p:sp>
        </mc:Choice>
        <mc:Fallback xmlns="">
          <p:sp>
            <p:nvSpPr>
              <p:cNvPr id="2" name="Content Placeholder 1">
                <a:extLst>
                  <a:ext uri="{FF2B5EF4-FFF2-40B4-BE49-F238E27FC236}">
                    <a16:creationId xmlns:a16="http://schemas.microsoft.com/office/drawing/2014/main" id="{80ADB2BC-CB11-4D96-926E-E6ADC19226D1}"/>
                  </a:ext>
                </a:extLst>
              </p:cNvPr>
              <p:cNvSpPr>
                <a:spLocks noGrp="1" noRot="1" noChangeAspect="1" noMove="1" noResize="1" noEditPoints="1" noAdjustHandles="1" noChangeArrowheads="1" noChangeShapeType="1" noTextEdit="1"/>
              </p:cNvSpPr>
              <p:nvPr>
                <p:ph idx="1"/>
              </p:nvPr>
            </p:nvSpPr>
            <p:spPr>
              <a:blipFill>
                <a:blip r:embed="rId3"/>
                <a:stretch>
                  <a:fillRect l="-986" t="-842"/>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2EB2EC24-2001-4793-A600-77B5754D5947}"/>
              </a:ext>
            </a:extLst>
          </p:cNvPr>
          <p:cNvSpPr>
            <a:spLocks noGrp="1"/>
          </p:cNvSpPr>
          <p:nvPr>
            <p:ph type="ftr" sz="quarter" idx="11"/>
          </p:nvPr>
        </p:nvSpPr>
        <p:spPr/>
        <p:txBody>
          <a:bodyPr/>
          <a:lstStyle/>
          <a:p>
            <a:r>
              <a:rPr lang="en-US"/>
              <a:t>Unit 2 ● Lesson 7</a:t>
            </a:r>
          </a:p>
        </p:txBody>
      </p:sp>
      <p:sp>
        <p:nvSpPr>
          <p:cNvPr id="4" name="Title 3">
            <a:extLst>
              <a:ext uri="{FF2B5EF4-FFF2-40B4-BE49-F238E27FC236}">
                <a16:creationId xmlns:a16="http://schemas.microsoft.com/office/drawing/2014/main" id="{B042B7C5-4968-4298-A871-F80151CDA054}"/>
              </a:ext>
            </a:extLst>
          </p:cNvPr>
          <p:cNvSpPr>
            <a:spLocks noGrp="1"/>
          </p:cNvSpPr>
          <p:nvPr>
            <p:ph type="title"/>
          </p:nvPr>
        </p:nvSpPr>
        <p:spPr/>
        <p:txBody>
          <a:bodyPr/>
          <a:lstStyle/>
          <a:p>
            <a:r>
              <a:rPr lang="en-US"/>
              <a:t>The x-Factor</a:t>
            </a:r>
          </a:p>
        </p:txBody>
      </p:sp>
    </p:spTree>
    <p:extLst>
      <p:ext uri="{BB962C8B-B14F-4D97-AF65-F5344CB8AC3E}">
        <p14:creationId xmlns:p14="http://schemas.microsoft.com/office/powerpoint/2010/main" val="2940488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80ADB2BC-CB11-4D96-926E-E6ADC19226D1}"/>
                  </a:ext>
                </a:extLst>
              </p:cNvPr>
              <p:cNvSpPr>
                <a:spLocks noGrp="1"/>
              </p:cNvSpPr>
              <p:nvPr>
                <p:ph idx="1"/>
              </p:nvPr>
            </p:nvSpPr>
            <p:spPr/>
            <p:txBody>
              <a:bodyPr>
                <a:normAutofit lnSpcReduction="10000"/>
              </a:bodyPr>
              <a:lstStyle/>
              <a:p>
                <a:pPr marL="514350" indent="-514350">
                  <a:buFont typeface="+mj-lt"/>
                  <a:buAutoNum type="arabicPeriod" startAt="14"/>
                </a:pPr>
                <a:r>
                  <a:rPr lang="en-US">
                    <a:effectLst/>
                    <a:latin typeface="Avenir Book" panose="02000503020000020003"/>
                    <a:ea typeface="Calibri" panose="020F0502020204030204" pitchFamily="34" charset="0"/>
                    <a:cs typeface="Times New Roman" panose="02020603050405020304" pitchFamily="18" charset="0"/>
                  </a:rPr>
                  <a:t>Optima’s quilt shop has received a number of orders that are given as rectangular areas using a trinomial expression. Find the equivalent expression that shows the lengths of the two sides of the rectangles.</a:t>
                </a:r>
              </a:p>
              <a:p>
                <a:pPr marL="742950" marR="0" lvl="1" indent="-285750">
                  <a:lnSpc>
                    <a:spcPct val="115000"/>
                  </a:lnSpc>
                  <a:spcBef>
                    <a:spcPts val="0"/>
                  </a:spcBef>
                  <a:spcAft>
                    <a:spcPts val="1000"/>
                  </a:spcAft>
                  <a:buFont typeface="+mj-lt"/>
                  <a:buAutoNum type="alphaLcPeriod"/>
                </a:pPr>
                <a:r>
                  <a:rPr lang="en-US" sz="2800">
                    <a:effectLst/>
                    <a:ea typeface="Calibri" panose="020F0502020204030204" pitchFamily="34" charset="0"/>
                    <a:cs typeface="Times New Roman" panose="02020603050405020304" pitchFamily="18" charset="0"/>
                  </a:rPr>
                  <a:t> </a:t>
                </a:r>
                <a14:m>
                  <m:oMath xmlns:m="http://schemas.openxmlformats.org/officeDocument/2006/math">
                    <m:sSup>
                      <m:sSupPr>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9</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800">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18</m:t>
                    </m:r>
                  </m:oMath>
                </a14:m>
                <a:endParaRPr lang="en-US" sz="2800">
                  <a:effectLst/>
                  <a:latin typeface="Avenir Book" panose="02000503020000020003"/>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mj-lt"/>
                  <a:buAutoNum type="alphaLcPeriod"/>
                </a:pPr>
                <a:endParaRPr lang="en-US" sz="2800">
                  <a:effectLst/>
                  <a:latin typeface="Avenir Book" panose="02000503020000020003"/>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mj-lt"/>
                  <a:buAutoNum type="alphaLcPeriod"/>
                </a:pPr>
                <a:r>
                  <a:rPr lang="en-US" sz="2800">
                    <a:effectLst/>
                    <a:ea typeface="Calibri" panose="020F0502020204030204" pitchFamily="34" charset="0"/>
                    <a:cs typeface="Times New Roman" panose="02020603050405020304" pitchFamily="18" charset="0"/>
                  </a:rPr>
                  <a:t> </a:t>
                </a:r>
                <a14:m>
                  <m:oMath xmlns:m="http://schemas.openxmlformats.org/officeDocument/2006/math">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3</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1">
                        <a:effectLst/>
                        <a:latin typeface="Cambria Math" panose="02040503050406030204" pitchFamily="18" charset="0"/>
                        <a:ea typeface="Calibri" panose="020F0502020204030204" pitchFamily="34" charset="0"/>
                        <a:cs typeface="Times New Roman" panose="02020603050405020304" pitchFamily="18" charset="0"/>
                      </a:rPr>
                      <m:t>−18</m:t>
                    </m:r>
                  </m:oMath>
                </a14:m>
                <a:endParaRPr lang="en-US" sz="2800">
                  <a:effectLst/>
                  <a:latin typeface="Avenir Book" panose="02000503020000020003"/>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mj-lt"/>
                  <a:buAutoNum type="alphaLcPeriod"/>
                </a:pPr>
                <a:endParaRPr lang="en-US" sz="2800">
                  <a:effectLst/>
                  <a:latin typeface="Avenir Book" panose="02000503020000020003"/>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mj-lt"/>
                  <a:buAutoNum type="alphaLcPeriod"/>
                </a:pPr>
                <a:r>
                  <a:rPr lang="en-US" sz="2800">
                    <a:effectLst/>
                    <a:ea typeface="Calibri" panose="020F0502020204030204" pitchFamily="34" charset="0"/>
                    <a:cs typeface="Times New Roman" panose="02020603050405020304" pitchFamily="18" charset="0"/>
                  </a:rPr>
                  <a:t> </a:t>
                </a:r>
                <a14:m>
                  <m:oMath xmlns:m="http://schemas.openxmlformats.org/officeDocument/2006/math">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effectLst/>
                        <a:latin typeface="Cambria Math" panose="02040503050406030204" pitchFamily="18" charset="0"/>
                        <a:ea typeface="Calibri" panose="020F0502020204030204" pitchFamily="34" charset="0"/>
                        <a:cs typeface="Times New Roman" panose="02020603050405020304" pitchFamily="18" charset="0"/>
                      </a:rPr>
                      <m:t>−3</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1">
                        <a:effectLst/>
                        <a:latin typeface="Cambria Math" panose="02040503050406030204" pitchFamily="18" charset="0"/>
                        <a:ea typeface="Calibri" panose="020F0502020204030204" pitchFamily="34" charset="0"/>
                        <a:cs typeface="Times New Roman" panose="02020603050405020304" pitchFamily="18" charset="0"/>
                      </a:rPr>
                      <m:t>−18</m:t>
                    </m:r>
                  </m:oMath>
                </a14:m>
                <a:endParaRPr lang="en-US" sz="2800">
                  <a:effectLst/>
                  <a:latin typeface="Avenir Book" panose="02000503020000020003"/>
                  <a:ea typeface="Calibri" panose="020F0502020204030204" pitchFamily="34" charset="0"/>
                  <a:cs typeface="Times New Roman" panose="02020603050405020304" pitchFamily="18" charset="0"/>
                </a:endParaRPr>
              </a:p>
              <a:p>
                <a:pPr marL="0" indent="0">
                  <a:buNone/>
                </a:pPr>
                <a:endParaRPr lang="en-US"/>
              </a:p>
            </p:txBody>
          </p:sp>
        </mc:Choice>
        <mc:Fallback>
          <p:sp>
            <p:nvSpPr>
              <p:cNvPr id="2" name="Content Placeholder 1">
                <a:extLst>
                  <a:ext uri="{FF2B5EF4-FFF2-40B4-BE49-F238E27FC236}">
                    <a16:creationId xmlns:a16="http://schemas.microsoft.com/office/drawing/2014/main" id="{80ADB2BC-CB11-4D96-926E-E6ADC19226D1}"/>
                  </a:ext>
                </a:extLst>
              </p:cNvPr>
              <p:cNvSpPr>
                <a:spLocks noGrp="1" noRot="1" noChangeAspect="1" noMove="1" noResize="1" noEditPoints="1" noAdjustHandles="1" noChangeArrowheads="1" noChangeShapeType="1" noTextEdit="1"/>
              </p:cNvSpPr>
              <p:nvPr>
                <p:ph idx="1"/>
              </p:nvPr>
            </p:nvSpPr>
            <p:spPr>
              <a:blipFill>
                <a:blip r:embed="rId3"/>
                <a:stretch>
                  <a:fillRect l="-1448" t="-4082" r="-121" b="-1166"/>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2EB2EC24-2001-4793-A600-77B5754D5947}"/>
              </a:ext>
            </a:extLst>
          </p:cNvPr>
          <p:cNvSpPr>
            <a:spLocks noGrp="1"/>
          </p:cNvSpPr>
          <p:nvPr>
            <p:ph type="ftr" sz="quarter" idx="11"/>
          </p:nvPr>
        </p:nvSpPr>
        <p:spPr/>
        <p:txBody>
          <a:bodyPr/>
          <a:lstStyle/>
          <a:p>
            <a:r>
              <a:rPr lang="en-US"/>
              <a:t>Unit 2 ● Lesson 7</a:t>
            </a:r>
          </a:p>
        </p:txBody>
      </p:sp>
      <p:sp>
        <p:nvSpPr>
          <p:cNvPr id="4" name="Title 3">
            <a:extLst>
              <a:ext uri="{FF2B5EF4-FFF2-40B4-BE49-F238E27FC236}">
                <a16:creationId xmlns:a16="http://schemas.microsoft.com/office/drawing/2014/main" id="{B042B7C5-4968-4298-A871-F80151CDA054}"/>
              </a:ext>
            </a:extLst>
          </p:cNvPr>
          <p:cNvSpPr>
            <a:spLocks noGrp="1"/>
          </p:cNvSpPr>
          <p:nvPr>
            <p:ph type="title"/>
          </p:nvPr>
        </p:nvSpPr>
        <p:spPr/>
        <p:txBody>
          <a:bodyPr/>
          <a:lstStyle/>
          <a:p>
            <a:r>
              <a:rPr lang="en-US"/>
              <a:t>The x-Factor</a:t>
            </a:r>
          </a:p>
        </p:txBody>
      </p:sp>
    </p:spTree>
    <p:extLst>
      <p:ext uri="{BB962C8B-B14F-4D97-AF65-F5344CB8AC3E}">
        <p14:creationId xmlns:p14="http://schemas.microsoft.com/office/powerpoint/2010/main" val="2684166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0ADB2BC-CB11-4D96-926E-E6ADC19226D1}"/>
                  </a:ext>
                </a:extLst>
              </p:cNvPr>
              <p:cNvSpPr>
                <a:spLocks noGrp="1"/>
              </p:cNvSpPr>
              <p:nvPr>
                <p:ph idx="1"/>
              </p:nvPr>
            </p:nvSpPr>
            <p:spPr/>
            <p:txBody>
              <a:bodyPr>
                <a:normAutofit fontScale="92500" lnSpcReduction="20000"/>
              </a:bodyPr>
              <a:lstStyle/>
              <a:p>
                <a:pPr marL="514350" indent="-514350">
                  <a:buFont typeface="+mj-lt"/>
                  <a:buAutoNum type="arabicPeriod" startAt="14"/>
                </a:pPr>
                <a:r>
                  <a:rPr lang="en-US">
                    <a:effectLst/>
                    <a:latin typeface="Avenir Book" panose="02000503020000020003"/>
                    <a:ea typeface="Calibri" panose="020F0502020204030204" pitchFamily="34" charset="0"/>
                    <a:cs typeface="Times New Roman" panose="02020603050405020304" pitchFamily="18" charset="0"/>
                  </a:rPr>
                  <a:t>Find the equivalent expression that shows the lengths of the two sides of the rectangles.</a:t>
                </a:r>
              </a:p>
              <a:p>
                <a:pPr marL="971550" marR="0" lvl="1" indent="-514350">
                  <a:lnSpc>
                    <a:spcPct val="115000"/>
                  </a:lnSpc>
                  <a:spcBef>
                    <a:spcPts val="0"/>
                  </a:spcBef>
                  <a:spcAft>
                    <a:spcPts val="1000"/>
                  </a:spcAft>
                  <a:buFont typeface="+mj-lt"/>
                  <a:buAutoNum type="alphaLcPeriod" startAt="4"/>
                </a:pPr>
                <a:r>
                  <a:rPr lang="en-US" sz="2800">
                    <a:effectLst/>
                    <a:ea typeface="Calibri" panose="020F0502020204030204" pitchFamily="34" charset="0"/>
                    <a:cs typeface="Times New Roman" panose="02020603050405020304" pitchFamily="18" charset="0"/>
                  </a:rPr>
                  <a:t> </a:t>
                </a:r>
                <a14:m>
                  <m:oMath xmlns:m="http://schemas.openxmlformats.org/officeDocument/2006/math">
                    <m:sSup>
                      <m:sSupPr>
                        <m:ctrlPr>
                          <a:rPr lang="en-US" sz="280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effectLst/>
                        <a:latin typeface="Cambria Math" panose="02040503050406030204" pitchFamily="18" charset="0"/>
                        <a:ea typeface="Calibri" panose="020F0502020204030204" pitchFamily="34" charset="0"/>
                        <a:cs typeface="Times New Roman" panose="02020603050405020304" pitchFamily="18" charset="0"/>
                      </a:rPr>
                      <m:t>−9</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800">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18</m:t>
                    </m:r>
                  </m:oMath>
                </a14:m>
                <a:endParaRPr lang="en-US" sz="2800">
                  <a:effectLst/>
                  <a:latin typeface="Avenir Book" panose="02000503020000020003"/>
                  <a:ea typeface="Calibri" panose="020F0502020204030204" pitchFamily="34" charset="0"/>
                  <a:cs typeface="Times New Roman" panose="02020603050405020304" pitchFamily="18" charset="0"/>
                </a:endParaRPr>
              </a:p>
              <a:p>
                <a:pPr marL="971550" marR="0" lvl="1" indent="-514350">
                  <a:lnSpc>
                    <a:spcPct val="115000"/>
                  </a:lnSpc>
                  <a:spcBef>
                    <a:spcPts val="0"/>
                  </a:spcBef>
                  <a:spcAft>
                    <a:spcPts val="1000"/>
                  </a:spcAft>
                  <a:buFont typeface="+mj-lt"/>
                  <a:buAutoNum type="alphaLcPeriod" startAt="4"/>
                </a:pPr>
                <a:endParaRPr lang="en-US" sz="2800">
                  <a:effectLst/>
                  <a:latin typeface="Avenir Book" panose="02000503020000020003"/>
                  <a:ea typeface="Calibri" panose="020F0502020204030204" pitchFamily="34" charset="0"/>
                  <a:cs typeface="Times New Roman" panose="02020603050405020304" pitchFamily="18" charset="0"/>
                </a:endParaRPr>
              </a:p>
              <a:p>
                <a:pPr marL="971550" marR="0" lvl="1" indent="-514350">
                  <a:lnSpc>
                    <a:spcPct val="115000"/>
                  </a:lnSpc>
                  <a:spcBef>
                    <a:spcPts val="0"/>
                  </a:spcBef>
                  <a:spcAft>
                    <a:spcPts val="1000"/>
                  </a:spcAft>
                  <a:buFont typeface="+mj-lt"/>
                  <a:buAutoNum type="alphaLcPeriod" startAt="4"/>
                </a:pPr>
                <a:r>
                  <a:rPr lang="en-US" sz="2800">
                    <a:effectLst/>
                    <a:ea typeface="Calibri" panose="020F0502020204030204" pitchFamily="34" charset="0"/>
                    <a:cs typeface="Times New Roman" panose="02020603050405020304" pitchFamily="18" charset="0"/>
                  </a:rPr>
                  <a:t> </a:t>
                </a:r>
                <a14:m>
                  <m:oMath xmlns:m="http://schemas.openxmlformats.org/officeDocument/2006/math">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effectLst/>
                        <a:latin typeface="Cambria Math" panose="02040503050406030204" pitchFamily="18" charset="0"/>
                        <a:ea typeface="Calibri" panose="020F0502020204030204" pitchFamily="34" charset="0"/>
                        <a:cs typeface="Times New Roman" panose="02020603050405020304" pitchFamily="18" charset="0"/>
                      </a:rPr>
                      <m:t>−5</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800">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4</m:t>
                    </m:r>
                  </m:oMath>
                </a14:m>
                <a:endParaRPr lang="en-US" sz="2800">
                  <a:effectLst/>
                  <a:latin typeface="Avenir Book" panose="02000503020000020003"/>
                  <a:ea typeface="Calibri" panose="020F0502020204030204" pitchFamily="34" charset="0"/>
                  <a:cs typeface="Times New Roman" panose="02020603050405020304" pitchFamily="18" charset="0"/>
                </a:endParaRPr>
              </a:p>
              <a:p>
                <a:pPr marL="971550" marR="0" lvl="1" indent="-514350">
                  <a:lnSpc>
                    <a:spcPct val="115000"/>
                  </a:lnSpc>
                  <a:spcBef>
                    <a:spcPts val="0"/>
                  </a:spcBef>
                  <a:spcAft>
                    <a:spcPts val="1000"/>
                  </a:spcAft>
                  <a:buFont typeface="+mj-lt"/>
                  <a:buAutoNum type="alphaLcPeriod" startAt="4"/>
                </a:pPr>
                <a:endParaRPr lang="en-US" sz="2800">
                  <a:effectLst/>
                  <a:latin typeface="Avenir Book" panose="02000503020000020003"/>
                  <a:ea typeface="Calibri" panose="020F0502020204030204" pitchFamily="34" charset="0"/>
                  <a:cs typeface="Times New Roman" panose="02020603050405020304" pitchFamily="18" charset="0"/>
                </a:endParaRPr>
              </a:p>
              <a:p>
                <a:pPr marL="971550" marR="0" lvl="1" indent="-514350">
                  <a:lnSpc>
                    <a:spcPct val="115000"/>
                  </a:lnSpc>
                  <a:spcBef>
                    <a:spcPts val="0"/>
                  </a:spcBef>
                  <a:spcAft>
                    <a:spcPts val="1000"/>
                  </a:spcAft>
                  <a:buFont typeface="+mj-lt"/>
                  <a:buAutoNum type="alphaLcPeriod" startAt="4"/>
                </a:pPr>
                <a:r>
                  <a:rPr lang="en-US" sz="2800">
                    <a:effectLst/>
                    <a:ea typeface="Calibri" panose="020F0502020204030204" pitchFamily="34" charset="0"/>
                    <a:cs typeface="Times New Roman" panose="02020603050405020304" pitchFamily="18" charset="0"/>
                  </a:rPr>
                  <a:t> </a:t>
                </a:r>
                <a14:m>
                  <m:oMath xmlns:m="http://schemas.openxmlformats.org/officeDocument/2006/math">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effectLst/>
                        <a:latin typeface="Cambria Math" panose="02040503050406030204" pitchFamily="18" charset="0"/>
                        <a:ea typeface="Calibri" panose="020F0502020204030204" pitchFamily="34" charset="0"/>
                        <a:cs typeface="Times New Roman" panose="02020603050405020304" pitchFamily="18" charset="0"/>
                      </a:rPr>
                      <m:t>−3</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1">
                        <a:effectLst/>
                        <a:latin typeface="Cambria Math" panose="02040503050406030204" pitchFamily="18" charset="0"/>
                        <a:ea typeface="Calibri" panose="020F0502020204030204" pitchFamily="34" charset="0"/>
                        <a:cs typeface="Times New Roman" panose="02020603050405020304" pitchFamily="18" charset="0"/>
                      </a:rPr>
                      <m:t>−4</m:t>
                    </m:r>
                  </m:oMath>
                </a14:m>
                <a:endParaRPr lang="en-US" sz="2800">
                  <a:effectLst/>
                  <a:latin typeface="Avenir Book" panose="02000503020000020003"/>
                  <a:ea typeface="Calibri" panose="020F0502020204030204" pitchFamily="34" charset="0"/>
                  <a:cs typeface="Times New Roman" panose="02020603050405020304" pitchFamily="18" charset="0"/>
                </a:endParaRPr>
              </a:p>
              <a:p>
                <a:pPr marL="971550" marR="0" lvl="1" indent="-514350">
                  <a:lnSpc>
                    <a:spcPct val="115000"/>
                  </a:lnSpc>
                  <a:spcBef>
                    <a:spcPts val="0"/>
                  </a:spcBef>
                  <a:spcAft>
                    <a:spcPts val="1000"/>
                  </a:spcAft>
                  <a:buFont typeface="+mj-lt"/>
                  <a:buAutoNum type="alphaLcPeriod" startAt="4"/>
                </a:pPr>
                <a:endParaRPr lang="en-US" sz="2800">
                  <a:effectLst/>
                  <a:latin typeface="Avenir Book" panose="02000503020000020003"/>
                  <a:ea typeface="Calibri" panose="020F0502020204030204" pitchFamily="34" charset="0"/>
                  <a:cs typeface="Times New Roman" panose="02020603050405020304" pitchFamily="18" charset="0"/>
                </a:endParaRPr>
              </a:p>
              <a:p>
                <a:pPr marL="971550" marR="0" lvl="1" indent="-514350">
                  <a:lnSpc>
                    <a:spcPct val="115000"/>
                  </a:lnSpc>
                  <a:spcBef>
                    <a:spcPts val="0"/>
                  </a:spcBef>
                  <a:spcAft>
                    <a:spcPts val="1000"/>
                  </a:spcAft>
                  <a:buFont typeface="+mj-lt"/>
                  <a:buAutoNum type="alphaLcPeriod" startAt="4"/>
                </a:pPr>
                <a:r>
                  <a:rPr lang="en-US" sz="2800">
                    <a:effectLst/>
                    <a:ea typeface="Calibri" panose="020F0502020204030204" pitchFamily="34" charset="0"/>
                    <a:cs typeface="Times New Roman" panose="02020603050405020304" pitchFamily="18" charset="0"/>
                  </a:rPr>
                  <a:t> </a:t>
                </a:r>
                <a14:m>
                  <m:oMath xmlns:m="http://schemas.openxmlformats.org/officeDocument/2006/math">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2800" i="1">
                        <a:effectLst/>
                        <a:latin typeface="Cambria Math" panose="02040503050406030204" pitchFamily="18" charset="0"/>
                        <a:ea typeface="Calibri" panose="020F0502020204030204" pitchFamily="34" charset="0"/>
                        <a:cs typeface="Times New Roman" panose="02020603050405020304" pitchFamily="18" charset="0"/>
                      </a:rPr>
                      <m:t>−15</m:t>
                    </m:r>
                  </m:oMath>
                </a14:m>
                <a:endParaRPr lang="en-US" sz="2800">
                  <a:effectLst/>
                  <a:latin typeface="Avenir Book" panose="02000503020000020003"/>
                  <a:ea typeface="Calibri" panose="020F0502020204030204" pitchFamily="34" charset="0"/>
                  <a:cs typeface="Times New Roman" panose="02020603050405020304" pitchFamily="18" charset="0"/>
                </a:endParaRPr>
              </a:p>
              <a:p>
                <a:pPr marL="0" indent="0">
                  <a:buNone/>
                </a:pPr>
                <a:endParaRPr lang="en-US"/>
              </a:p>
            </p:txBody>
          </p:sp>
        </mc:Choice>
        <mc:Fallback xmlns="">
          <p:sp>
            <p:nvSpPr>
              <p:cNvPr id="2" name="Content Placeholder 1">
                <a:extLst>
                  <a:ext uri="{FF2B5EF4-FFF2-40B4-BE49-F238E27FC236}">
                    <a16:creationId xmlns:a16="http://schemas.microsoft.com/office/drawing/2014/main" id="{80ADB2BC-CB11-4D96-926E-E6ADC19226D1}"/>
                  </a:ext>
                </a:extLst>
              </p:cNvPr>
              <p:cNvSpPr>
                <a:spLocks noGrp="1" noRot="1" noChangeAspect="1" noMove="1" noResize="1" noEditPoints="1" noAdjustHandles="1" noChangeArrowheads="1" noChangeShapeType="1" noTextEdit="1"/>
              </p:cNvSpPr>
              <p:nvPr>
                <p:ph idx="1"/>
              </p:nvPr>
            </p:nvSpPr>
            <p:spPr>
              <a:blipFill>
                <a:blip r:embed="rId3"/>
                <a:stretch>
                  <a:fillRect l="-870" t="-3787"/>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2EB2EC24-2001-4793-A600-77B5754D5947}"/>
              </a:ext>
            </a:extLst>
          </p:cNvPr>
          <p:cNvSpPr>
            <a:spLocks noGrp="1"/>
          </p:cNvSpPr>
          <p:nvPr>
            <p:ph type="ftr" sz="quarter" idx="11"/>
          </p:nvPr>
        </p:nvSpPr>
        <p:spPr/>
        <p:txBody>
          <a:bodyPr/>
          <a:lstStyle/>
          <a:p>
            <a:r>
              <a:rPr lang="en-US"/>
              <a:t>Unit 2 ● Lesson 7</a:t>
            </a:r>
          </a:p>
        </p:txBody>
      </p:sp>
      <p:sp>
        <p:nvSpPr>
          <p:cNvPr id="4" name="Title 3">
            <a:extLst>
              <a:ext uri="{FF2B5EF4-FFF2-40B4-BE49-F238E27FC236}">
                <a16:creationId xmlns:a16="http://schemas.microsoft.com/office/drawing/2014/main" id="{B042B7C5-4968-4298-A871-F80151CDA054}"/>
              </a:ext>
            </a:extLst>
          </p:cNvPr>
          <p:cNvSpPr>
            <a:spLocks noGrp="1"/>
          </p:cNvSpPr>
          <p:nvPr>
            <p:ph type="title"/>
          </p:nvPr>
        </p:nvSpPr>
        <p:spPr/>
        <p:txBody>
          <a:bodyPr/>
          <a:lstStyle/>
          <a:p>
            <a:r>
              <a:rPr lang="en-US"/>
              <a:t>The x-Factor</a:t>
            </a:r>
          </a:p>
        </p:txBody>
      </p:sp>
    </p:spTree>
    <p:extLst>
      <p:ext uri="{BB962C8B-B14F-4D97-AF65-F5344CB8AC3E}">
        <p14:creationId xmlns:p14="http://schemas.microsoft.com/office/powerpoint/2010/main" val="2515080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49B5CF8-9C74-4B62-B055-49A1343B12F6}"/>
                  </a:ext>
                </a:extLst>
              </p:cNvPr>
              <p:cNvSpPr>
                <a:spLocks noGrp="1"/>
              </p:cNvSpPr>
              <p:nvPr>
                <p:ph idx="1"/>
              </p:nvPr>
            </p:nvSpPr>
            <p:spPr/>
            <p:txBody>
              <a:bodyPr>
                <a:normAutofit/>
              </a:bodyPr>
              <a:lstStyle/>
              <a:p>
                <a:pPr marL="342900" indent="-342900">
                  <a:lnSpc>
                    <a:spcPct val="115000"/>
                  </a:lnSpc>
                  <a:spcBef>
                    <a:spcPts val="0"/>
                  </a:spcBef>
                  <a:spcAft>
                    <a:spcPts val="1000"/>
                  </a:spcAft>
                  <a:buFont typeface="+mj-lt"/>
                  <a:buAutoNum type="arabicPeriod" startAt="15"/>
                </a:pPr>
                <a:r>
                  <a:rPr lang="en-US">
                    <a:effectLst/>
                    <a:latin typeface="Avenir Book" panose="02000503020000020003"/>
                    <a:ea typeface="Calibri" panose="020F0502020204030204" pitchFamily="34" charset="0"/>
                    <a:cs typeface="Times New Roman" panose="02020603050405020304" pitchFamily="18" charset="0"/>
                  </a:rPr>
                  <a:t>Write an explanation of how to factor a trinomial in the form: </a:t>
                </a:r>
                <a14:m>
                  <m:oMath xmlns:m="http://schemas.openxmlformats.org/officeDocument/2006/math">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𝑏𝑥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𝑐</m:t>
                    </m:r>
                  </m:oMath>
                </a14:m>
                <a:r>
                  <a:rPr lang="en-US">
                    <a:effectLst/>
                    <a:latin typeface="Avenir Book" panose="02000503020000020003"/>
                    <a:ea typeface="Calibri" panose="020F0502020204030204" pitchFamily="34" charset="0"/>
                    <a:cs typeface="Times New Roman" panose="02020603050405020304" pitchFamily="18" charset="0"/>
                  </a:rPr>
                  <a:t> where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US">
                    <a:effectLst/>
                    <a:latin typeface="Avenir Book" panose="02000503020000020003"/>
                    <a:ea typeface="Calibri" panose="020F0502020204030204" pitchFamily="34" charset="0"/>
                    <a:cs typeface="Times New Roman" panose="02020603050405020304" pitchFamily="18" charset="0"/>
                  </a:rPr>
                  <a:t> and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𝑐</m:t>
                    </m:r>
                  </m:oMath>
                </a14:m>
                <a:r>
                  <a:rPr lang="en-US">
                    <a:effectLst/>
                    <a:latin typeface="Avenir Book" panose="02000503020000020003"/>
                    <a:ea typeface="Calibri" panose="020F0502020204030204" pitchFamily="34" charset="0"/>
                    <a:cs typeface="Times New Roman" panose="02020603050405020304" pitchFamily="18" charset="0"/>
                  </a:rPr>
                  <a:t> can be either positive or negative numbers.</a:t>
                </a:r>
              </a:p>
              <a:p>
                <a:pPr marL="0" marR="0" lvl="0" indent="0">
                  <a:lnSpc>
                    <a:spcPct val="115000"/>
                  </a:lnSpc>
                  <a:spcBef>
                    <a:spcPts val="0"/>
                  </a:spcBef>
                  <a:spcAft>
                    <a:spcPts val="1000"/>
                  </a:spcAft>
                  <a:buNone/>
                </a:pPr>
                <a:endParaRPr lang="en-US" sz="2800">
                  <a:effectLst/>
                  <a:latin typeface="Avenir Book" panose="02000503020000020003"/>
                  <a:ea typeface="Calibri" panose="020F0502020204030204" pitchFamily="34" charset="0"/>
                  <a:cs typeface="Times New Roman" panose="02020603050405020304" pitchFamily="18" charset="0"/>
                </a:endParaRPr>
              </a:p>
              <a:p>
                <a:pPr marL="514350" indent="-514350">
                  <a:lnSpc>
                    <a:spcPct val="115000"/>
                  </a:lnSpc>
                  <a:spcBef>
                    <a:spcPts val="0"/>
                  </a:spcBef>
                  <a:spcAft>
                    <a:spcPts val="1000"/>
                  </a:spcAft>
                  <a:buFont typeface="+mj-lt"/>
                  <a:buAutoNum type="arabicPeriod" startAt="11"/>
                </a:pPr>
                <a:endParaRPr lang="en-US">
                  <a:effectLst/>
                  <a:latin typeface="Avenir Book" panose="02000503020000020003"/>
                  <a:ea typeface="Calibri" panose="020F0502020204030204" pitchFamily="34" charset="0"/>
                  <a:cs typeface="Times New Roman" panose="02020603050405020304" pitchFamily="18" charset="0"/>
                </a:endParaRPr>
              </a:p>
            </p:txBody>
          </p:sp>
        </mc:Choice>
        <mc:Fallback xmlns="">
          <p:sp>
            <p:nvSpPr>
              <p:cNvPr id="2" name="Content Placeholder 1">
                <a:extLst>
                  <a:ext uri="{FF2B5EF4-FFF2-40B4-BE49-F238E27FC236}">
                    <a16:creationId xmlns:a16="http://schemas.microsoft.com/office/drawing/2014/main" id="{D49B5CF8-9C74-4B62-B055-49A1343B12F6}"/>
                  </a:ext>
                </a:extLst>
              </p:cNvPr>
              <p:cNvSpPr>
                <a:spLocks noGrp="1" noRot="1" noChangeAspect="1" noMove="1" noResize="1" noEditPoints="1" noAdjustHandles="1" noChangeArrowheads="1" noChangeShapeType="1" noTextEdit="1"/>
              </p:cNvSpPr>
              <p:nvPr>
                <p:ph idx="1"/>
              </p:nvPr>
            </p:nvSpPr>
            <p:spPr>
              <a:blipFill>
                <a:blip r:embed="rId2"/>
                <a:stretch>
                  <a:fillRect l="-1043" t="-840"/>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1699B804-5E77-44C0-8B23-CCA59F5645D7}"/>
              </a:ext>
            </a:extLst>
          </p:cNvPr>
          <p:cNvSpPr>
            <a:spLocks noGrp="1"/>
          </p:cNvSpPr>
          <p:nvPr>
            <p:ph type="ftr" sz="quarter" idx="11"/>
          </p:nvPr>
        </p:nvSpPr>
        <p:spPr/>
        <p:txBody>
          <a:bodyPr/>
          <a:lstStyle/>
          <a:p>
            <a:r>
              <a:rPr lang="en-US"/>
              <a:t>Unit 2 ● Lesson 7</a:t>
            </a:r>
          </a:p>
        </p:txBody>
      </p:sp>
      <p:sp>
        <p:nvSpPr>
          <p:cNvPr id="4" name="Title 3">
            <a:extLst>
              <a:ext uri="{FF2B5EF4-FFF2-40B4-BE49-F238E27FC236}">
                <a16:creationId xmlns:a16="http://schemas.microsoft.com/office/drawing/2014/main" id="{5A66DA8C-5424-4FE4-A412-8F1E2C8264A8}"/>
              </a:ext>
            </a:extLst>
          </p:cNvPr>
          <p:cNvSpPr>
            <a:spLocks noGrp="1"/>
          </p:cNvSpPr>
          <p:nvPr>
            <p:ph type="title"/>
          </p:nvPr>
        </p:nvSpPr>
        <p:spPr/>
        <p:txBody>
          <a:bodyPr/>
          <a:lstStyle/>
          <a:p>
            <a:r>
              <a:rPr lang="en-US"/>
              <a:t>The x-Factor</a:t>
            </a:r>
          </a:p>
        </p:txBody>
      </p:sp>
    </p:spTree>
    <p:extLst>
      <p:ext uri="{BB962C8B-B14F-4D97-AF65-F5344CB8AC3E}">
        <p14:creationId xmlns:p14="http://schemas.microsoft.com/office/powerpoint/2010/main" val="3707359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94CC297-2CCE-4059-B69E-859BD6290C71}"/>
                  </a:ext>
                </a:extLst>
              </p:cNvPr>
              <p:cNvSpPr>
                <a:spLocks noGrp="1"/>
              </p:cNvSpPr>
              <p:nvPr>
                <p:ph idx="1"/>
              </p:nvPr>
            </p:nvSpPr>
            <p:spPr/>
            <p:txBody>
              <a:bodyPr/>
              <a:lstStyle/>
              <a:p>
                <a:pPr marL="0" indent="0">
                  <a:buNone/>
                </a:pPr>
                <a14:m>
                  <m:oMath xmlns:m="http://schemas.openxmlformats.org/officeDocument/2006/math">
                    <m:sSup>
                      <m:sSupPr>
                        <m:ctrlPr>
                          <a:rPr lang="en-US" i="1"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17</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72</m:t>
                    </m:r>
                  </m:oMath>
                </a14:m>
                <a:r>
                  <a:rPr lang="en-US">
                    <a:effectLst/>
                    <a:latin typeface="Avenir Book" panose="02000503020000020003"/>
                    <a:ea typeface="Times New Roman" panose="02020603050405020304" pitchFamily="18" charset="0"/>
                    <a:cs typeface="Times New Roman" panose="02020603050405020304" pitchFamily="18" charset="0"/>
                  </a:rPr>
                  <a:t> is a factorable trinomial with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𝑐</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72</m:t>
                    </m:r>
                  </m:oMath>
                </a14:m>
                <a:r>
                  <a:rPr lang="en-US">
                    <a:effectLst/>
                    <a:latin typeface="Avenir Book" panose="02000503020000020003"/>
                    <a:ea typeface="Times New Roman" panose="02020603050405020304" pitchFamily="18" charset="0"/>
                    <a:cs typeface="Times New Roman" panose="02020603050405020304" pitchFamily="18" charset="0"/>
                  </a:rPr>
                  <a:t>. How many other factorable trinomials with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𝑐</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72</m:t>
                    </m:r>
                  </m:oMath>
                </a14:m>
                <a:r>
                  <a:rPr lang="en-US">
                    <a:effectLst/>
                    <a:latin typeface="Avenir Book" panose="02000503020000020003"/>
                    <a:ea typeface="Times New Roman" panose="02020603050405020304" pitchFamily="18" charset="0"/>
                    <a:cs typeface="Times New Roman" panose="02020603050405020304" pitchFamily="18" charset="0"/>
                  </a:rPr>
                  <a:t> or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−72</m:t>
                    </m:r>
                  </m:oMath>
                </a14:m>
                <a:r>
                  <a:rPr lang="en-US">
                    <a:effectLst/>
                    <a:latin typeface="Avenir Book" panose="02000503020000020003"/>
                    <a:ea typeface="Times New Roman" panose="02020603050405020304" pitchFamily="18" charset="0"/>
                    <a:cs typeface="Times New Roman" panose="02020603050405020304" pitchFamily="18" charset="0"/>
                  </a:rPr>
                  <a:t> can you find? Write each one as both a trinomial and a product of two factors.</a:t>
                </a:r>
              </a:p>
              <a:p>
                <a:endParaRPr lang="en-US"/>
              </a:p>
            </p:txBody>
          </p:sp>
        </mc:Choice>
        <mc:Fallback xmlns="">
          <p:sp>
            <p:nvSpPr>
              <p:cNvPr id="2" name="Content Placeholder 1">
                <a:extLst>
                  <a:ext uri="{FF2B5EF4-FFF2-40B4-BE49-F238E27FC236}">
                    <a16:creationId xmlns:a16="http://schemas.microsoft.com/office/drawing/2014/main" id="{494CC297-2CCE-4059-B69E-859BD6290C71}"/>
                  </a:ext>
                </a:extLst>
              </p:cNvPr>
              <p:cNvSpPr>
                <a:spLocks noGrp="1" noRot="1" noChangeAspect="1" noMove="1" noResize="1" noEditPoints="1" noAdjustHandles="1" noChangeArrowheads="1" noChangeShapeType="1" noTextEdit="1"/>
              </p:cNvSpPr>
              <p:nvPr>
                <p:ph idx="1"/>
              </p:nvPr>
            </p:nvSpPr>
            <p:spPr>
              <a:blipFill>
                <a:blip r:embed="rId2"/>
                <a:stretch>
                  <a:fillRect l="-1217" t="-2043" r="-290"/>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3A117AE3-EE81-4240-8DF9-23594532CB6C}"/>
              </a:ext>
            </a:extLst>
          </p:cNvPr>
          <p:cNvSpPr>
            <a:spLocks noGrp="1"/>
          </p:cNvSpPr>
          <p:nvPr>
            <p:ph type="ftr" sz="quarter" idx="11"/>
          </p:nvPr>
        </p:nvSpPr>
        <p:spPr/>
        <p:txBody>
          <a:bodyPr/>
          <a:lstStyle/>
          <a:p>
            <a:r>
              <a:rPr lang="en-US"/>
              <a:t>Unit 2 ● Lesson 7</a:t>
            </a:r>
          </a:p>
        </p:txBody>
      </p:sp>
    </p:spTree>
    <p:extLst>
      <p:ext uri="{BB962C8B-B14F-4D97-AF65-F5344CB8AC3E}">
        <p14:creationId xmlns:p14="http://schemas.microsoft.com/office/powerpoint/2010/main" val="3033328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92D11AF-AB8E-4F08-8AC6-5B0DE8076740}"/>
                  </a:ext>
                </a:extLst>
              </p:cNvPr>
              <p:cNvSpPr>
                <a:spLocks noGrp="1"/>
              </p:cNvSpPr>
              <p:nvPr>
                <p:ph idx="1"/>
              </p:nvPr>
            </p:nvSpPr>
            <p:spPr/>
            <p:txBody>
              <a:bodyPr/>
              <a:lstStyle/>
              <a:p>
                <a:pPr marL="0" marR="0" indent="0">
                  <a:lnSpc>
                    <a:spcPct val="115000"/>
                  </a:lnSpc>
                  <a:spcBef>
                    <a:spcPts val="900"/>
                  </a:spcBef>
                  <a:spcAft>
                    <a:spcPts val="900"/>
                  </a:spcAft>
                  <a:buNone/>
                </a:pPr>
                <a:r>
                  <a:rPr lang="en-US">
                    <a:effectLst/>
                    <a:latin typeface="Avenir Book" panose="02000503020000020003"/>
                    <a:ea typeface="Times New Roman" panose="02020603050405020304" pitchFamily="18" charset="0"/>
                    <a:cs typeface="Times New Roman" panose="02020603050405020304" pitchFamily="18" charset="0"/>
                  </a:rPr>
                  <a:t>Multiplying binomials </a:t>
                </a:r>
                <a14:m>
                  <m:oMath xmlns:m="http://schemas.openxmlformats.org/officeDocument/2006/math">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𝑚</m:t>
                        </m:r>
                      </m:e>
                    </m:d>
                    <m:d>
                      <m:d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𝑛</m:t>
                        </m:r>
                      </m:e>
                    </m:d>
                  </m:oMath>
                </a14:m>
                <a:r>
                  <a:rPr lang="en-US">
                    <a:effectLst/>
                    <a:latin typeface="Avenir Book" panose="02000503020000020003"/>
                    <a:ea typeface="Times New Roman" panose="02020603050405020304" pitchFamily="18" charset="0"/>
                    <a:cs typeface="Times New Roman" panose="02020603050405020304" pitchFamily="18" charset="0"/>
                  </a:rPr>
                  <a:t> to get a trinomial in the form </a:t>
                </a:r>
                <a14:m>
                  <m:oMath xmlns:m="http://schemas.openxmlformats.org/officeDocument/2006/math">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𝑏𝑥</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𝑐</m:t>
                    </m:r>
                  </m:oMath>
                </a14:m>
                <a:r>
                  <a:rPr lang="en-US">
                    <a:effectLst/>
                    <a:latin typeface="Avenir Book" panose="02000503020000020003"/>
                    <a:ea typeface="Times New Roman" panose="02020603050405020304" pitchFamily="18" charset="0"/>
                    <a:cs typeface="Times New Roman" panose="02020603050405020304" pitchFamily="18" charset="0"/>
                  </a:rPr>
                  <a:t>.</a:t>
                </a:r>
              </a:p>
              <a:p>
                <a:pPr marL="342900" marR="0" lvl="0" indent="-342900">
                  <a:lnSpc>
                    <a:spcPct val="115000"/>
                  </a:lnSpc>
                  <a:spcBef>
                    <a:spcPts val="0"/>
                  </a:spcBef>
                  <a:spcAft>
                    <a:spcPts val="1000"/>
                  </a:spcAft>
                  <a:buFont typeface="Arial" panose="020B0604020202020204" pitchFamily="34" charset="0"/>
                  <a:buChar char="•"/>
                </a:pPr>
                <a:r>
                  <a:rPr lang="en-US">
                    <a:effectLst/>
                    <a:latin typeface="Avenir Book" panose="02000503020000020003"/>
                    <a:ea typeface="Calibri" panose="020F0502020204030204" pitchFamily="34" charset="0"/>
                    <a:cs typeface="Times New Roman" panose="02020603050405020304" pitchFamily="18" charset="0"/>
                  </a:rPr>
                  <a:t>_________________________________</a:t>
                </a:r>
              </a:p>
              <a:p>
                <a:pPr marL="342900" marR="0" lvl="0" indent="-342900">
                  <a:lnSpc>
                    <a:spcPct val="115000"/>
                  </a:lnSpc>
                  <a:spcBef>
                    <a:spcPts val="0"/>
                  </a:spcBef>
                  <a:spcAft>
                    <a:spcPts val="1000"/>
                  </a:spcAft>
                  <a:buFont typeface="Arial" panose="020B0604020202020204" pitchFamily="34" charset="0"/>
                  <a:buChar char="•"/>
                </a:pPr>
                <a:r>
                  <a:rPr lang="en-US">
                    <a:effectLst/>
                    <a:latin typeface="Avenir Book" panose="02000503020000020003"/>
                    <a:ea typeface="Calibri" panose="020F0502020204030204" pitchFamily="34" charset="0"/>
                    <a:cs typeface="Times New Roman" panose="02020603050405020304" pitchFamily="18" charset="0"/>
                  </a:rPr>
                  <a:t>_________________________________</a:t>
                </a:r>
              </a:p>
              <a:p>
                <a:pPr marL="342900" marR="0" lvl="0" indent="-342900">
                  <a:lnSpc>
                    <a:spcPct val="115000"/>
                  </a:lnSpc>
                  <a:spcBef>
                    <a:spcPts val="0"/>
                  </a:spcBef>
                  <a:spcAft>
                    <a:spcPts val="1000"/>
                  </a:spcAft>
                  <a:buFont typeface="Arial" panose="020B0604020202020204" pitchFamily="34" charset="0"/>
                  <a:buChar char="•"/>
                </a:pPr>
                <a:r>
                  <a:rPr lang="en-US">
                    <a:effectLst/>
                    <a:latin typeface="Avenir Book" panose="02000503020000020003"/>
                    <a:ea typeface="Calibri" panose="020F0502020204030204" pitchFamily="34" charset="0"/>
                    <a:cs typeface="Times New Roman" panose="02020603050405020304" pitchFamily="18" charset="0"/>
                  </a:rPr>
                  <a:t>_________________________________</a:t>
                </a:r>
              </a:p>
              <a:p>
                <a:pPr marL="342900" marR="0" lvl="0" indent="-342900">
                  <a:lnSpc>
                    <a:spcPct val="115000"/>
                  </a:lnSpc>
                  <a:spcBef>
                    <a:spcPts val="0"/>
                  </a:spcBef>
                  <a:spcAft>
                    <a:spcPts val="1000"/>
                  </a:spcAft>
                  <a:buFont typeface="Arial" panose="020B0604020202020204" pitchFamily="34" charset="0"/>
                  <a:buChar char="•"/>
                </a:pPr>
                <a:r>
                  <a:rPr lang="en-US">
                    <a:effectLst/>
                    <a:latin typeface="Avenir Book" panose="02000503020000020003"/>
                    <a:ea typeface="Calibri" panose="020F0502020204030204" pitchFamily="34" charset="0"/>
                    <a:cs typeface="Times New Roman" panose="02020603050405020304" pitchFamily="18" charset="0"/>
                  </a:rPr>
                  <a:t>_________________________________</a:t>
                </a:r>
              </a:p>
              <a:p>
                <a:endParaRPr lang="en-US"/>
              </a:p>
            </p:txBody>
          </p:sp>
        </mc:Choice>
        <mc:Fallback xmlns="">
          <p:sp>
            <p:nvSpPr>
              <p:cNvPr id="2" name="Content Placeholder 1">
                <a:extLst>
                  <a:ext uri="{FF2B5EF4-FFF2-40B4-BE49-F238E27FC236}">
                    <a16:creationId xmlns:a16="http://schemas.microsoft.com/office/drawing/2014/main" id="{D92D11AF-AB8E-4F08-8AC6-5B0DE8076740}"/>
                  </a:ext>
                </a:extLst>
              </p:cNvPr>
              <p:cNvSpPr>
                <a:spLocks noGrp="1" noRot="1" noChangeAspect="1" noMove="1" noResize="1" noEditPoints="1" noAdjustHandles="1" noChangeArrowheads="1" noChangeShapeType="1" noTextEdit="1"/>
              </p:cNvSpPr>
              <p:nvPr>
                <p:ph idx="1"/>
              </p:nvPr>
            </p:nvSpPr>
            <p:spPr>
              <a:blipFill>
                <a:blip r:embed="rId2"/>
                <a:stretch>
                  <a:fillRect l="-1267" t="-789"/>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39EEDE51-ECAC-49AF-917C-34CEF254495D}"/>
              </a:ext>
            </a:extLst>
          </p:cNvPr>
          <p:cNvSpPr>
            <a:spLocks noGrp="1"/>
          </p:cNvSpPr>
          <p:nvPr>
            <p:ph type="ftr" sz="quarter" idx="11"/>
          </p:nvPr>
        </p:nvSpPr>
        <p:spPr/>
        <p:txBody>
          <a:bodyPr/>
          <a:lstStyle/>
          <a:p>
            <a:r>
              <a:rPr lang="en-US"/>
              <a:t>Unit 2 ● Lesson 7</a:t>
            </a:r>
          </a:p>
        </p:txBody>
      </p:sp>
    </p:spTree>
    <p:extLst>
      <p:ext uri="{BB962C8B-B14F-4D97-AF65-F5344CB8AC3E}">
        <p14:creationId xmlns:p14="http://schemas.microsoft.com/office/powerpoint/2010/main" val="579321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2D11AF-AB8E-4F08-8AC6-5B0DE8076740}"/>
              </a:ext>
            </a:extLst>
          </p:cNvPr>
          <p:cNvSpPr>
            <a:spLocks noGrp="1"/>
          </p:cNvSpPr>
          <p:nvPr>
            <p:ph idx="1"/>
          </p:nvPr>
        </p:nvSpPr>
        <p:spPr/>
        <p:txBody>
          <a:bodyPr/>
          <a:lstStyle/>
          <a:p>
            <a:pPr marL="0" indent="0">
              <a:buNone/>
            </a:pPr>
            <a:r>
              <a:rPr lang="en-US">
                <a:effectLst/>
                <a:latin typeface="Avenir Book" panose="02000503020000020003"/>
                <a:ea typeface="Times New Roman" panose="02020603050405020304" pitchFamily="18" charset="0"/>
                <a:cs typeface="Times New Roman" panose="02020603050405020304" pitchFamily="18" charset="0"/>
              </a:rPr>
              <a:t>The difference of squares pattern: _______________</a:t>
            </a:r>
          </a:p>
          <a:p>
            <a:pPr marL="0" indent="0">
              <a:buNone/>
            </a:pPr>
            <a:endParaRPr lang="en-US"/>
          </a:p>
        </p:txBody>
      </p:sp>
      <p:sp>
        <p:nvSpPr>
          <p:cNvPr id="3" name="Footer Placeholder 2">
            <a:extLst>
              <a:ext uri="{FF2B5EF4-FFF2-40B4-BE49-F238E27FC236}">
                <a16:creationId xmlns:a16="http://schemas.microsoft.com/office/drawing/2014/main" id="{39EEDE51-ECAC-49AF-917C-34CEF254495D}"/>
              </a:ext>
            </a:extLst>
          </p:cNvPr>
          <p:cNvSpPr>
            <a:spLocks noGrp="1"/>
          </p:cNvSpPr>
          <p:nvPr>
            <p:ph type="ftr" sz="quarter" idx="11"/>
          </p:nvPr>
        </p:nvSpPr>
        <p:spPr/>
        <p:txBody>
          <a:bodyPr/>
          <a:lstStyle/>
          <a:p>
            <a:r>
              <a:rPr lang="en-US"/>
              <a:t>Unit 2 ● Lesson 7</a:t>
            </a:r>
          </a:p>
        </p:txBody>
      </p:sp>
    </p:spTree>
    <p:extLst>
      <p:ext uri="{BB962C8B-B14F-4D97-AF65-F5344CB8AC3E}">
        <p14:creationId xmlns:p14="http://schemas.microsoft.com/office/powerpoint/2010/main" val="3882307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699FCF-50AA-4A12-A1FE-DCAAD778161B}"/>
              </a:ext>
            </a:extLst>
          </p:cNvPr>
          <p:cNvSpPr>
            <a:spLocks noGrp="1"/>
          </p:cNvSpPr>
          <p:nvPr>
            <p:ph idx="1"/>
          </p:nvPr>
        </p:nvSpPr>
        <p:spPr>
          <a:xfrm>
            <a:off x="2208944" y="1869897"/>
            <a:ext cx="8280969" cy="3924728"/>
          </a:xfrm>
        </p:spPr>
        <p:txBody>
          <a:bodyPr>
            <a:normAutofit/>
          </a:bodyPr>
          <a:lstStyle/>
          <a:p>
            <a:r>
              <a:rPr lang="en-US" sz="3200" b="0" i="0" dirty="0">
                <a:effectLst/>
                <a:latin typeface="Avenir Book" panose="02000503020000020003"/>
              </a:rPr>
              <a:t>Find patterns in signs and numbers to help factor and multiply expressions.</a:t>
            </a:r>
          </a:p>
          <a:p>
            <a:r>
              <a:rPr lang="en-US" sz="3200" b="0" i="0" dirty="0">
                <a:effectLst/>
                <a:latin typeface="Avenir Book" panose="02000503020000020003"/>
              </a:rPr>
              <a:t>Use area model diagrams to multiply binomials with different signs.</a:t>
            </a:r>
          </a:p>
          <a:p>
            <a:r>
              <a:rPr lang="en-US" sz="3200" b="0" i="0" dirty="0">
                <a:effectLst/>
                <a:latin typeface="Avenir Book" panose="02000503020000020003"/>
              </a:rPr>
              <a:t>Use area model diagrams to factor trinomials when some of the terms are negative.</a:t>
            </a:r>
          </a:p>
          <a:p>
            <a:endParaRPr lang="en-US" dirty="0"/>
          </a:p>
        </p:txBody>
      </p:sp>
      <p:sp>
        <p:nvSpPr>
          <p:cNvPr id="3" name="Footer Placeholder 2">
            <a:extLst>
              <a:ext uri="{FF2B5EF4-FFF2-40B4-BE49-F238E27FC236}">
                <a16:creationId xmlns:a16="http://schemas.microsoft.com/office/drawing/2014/main" id="{43B33535-18B7-4842-B85D-EF8B518962A0}"/>
              </a:ext>
            </a:extLst>
          </p:cNvPr>
          <p:cNvSpPr>
            <a:spLocks noGrp="1"/>
          </p:cNvSpPr>
          <p:nvPr>
            <p:ph type="ftr" sz="quarter" idx="11"/>
          </p:nvPr>
        </p:nvSpPr>
        <p:spPr/>
        <p:txBody>
          <a:bodyPr/>
          <a:lstStyle/>
          <a:p>
            <a:r>
              <a:rPr lang="en-US"/>
              <a:t>Unit 2 ● Lesson 7</a:t>
            </a:r>
          </a:p>
        </p:txBody>
      </p:sp>
    </p:spTree>
    <p:extLst>
      <p:ext uri="{BB962C8B-B14F-4D97-AF65-F5344CB8AC3E}">
        <p14:creationId xmlns:p14="http://schemas.microsoft.com/office/powerpoint/2010/main" val="1169063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92D11AF-AB8E-4F08-8AC6-5B0DE8076740}"/>
                  </a:ext>
                </a:extLst>
              </p:cNvPr>
              <p:cNvSpPr>
                <a:spLocks noGrp="1"/>
              </p:cNvSpPr>
              <p:nvPr>
                <p:ph idx="1"/>
              </p:nvPr>
            </p:nvSpPr>
            <p:spPr/>
            <p:txBody>
              <a:bodyPr>
                <a:noAutofit/>
              </a:bodyPr>
              <a:lstStyle/>
              <a:p>
                <a:pPr marL="0" marR="0" indent="0">
                  <a:lnSpc>
                    <a:spcPct val="115000"/>
                  </a:lnSpc>
                  <a:spcBef>
                    <a:spcPts val="900"/>
                  </a:spcBef>
                  <a:spcAft>
                    <a:spcPts val="900"/>
                  </a:spcAft>
                  <a:buNone/>
                </a:pPr>
                <a:r>
                  <a:rPr lang="en-US" sz="2400">
                    <a:effectLst/>
                    <a:latin typeface="Avenir Book" panose="02000503020000020003"/>
                    <a:ea typeface="Times New Roman" panose="02020603050405020304" pitchFamily="18" charset="0"/>
                    <a:cs typeface="Times New Roman" panose="02020603050405020304" pitchFamily="18" charset="0"/>
                  </a:rPr>
                  <a:t>Steps for factoring a trinomial in the form </a:t>
                </a:r>
                <a14:m>
                  <m:oMath xmlns:m="http://schemas.openxmlformats.org/officeDocument/2006/math">
                    <m:sSup>
                      <m:sSup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4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𝑏𝑥</m:t>
                    </m:r>
                    <m:r>
                      <a:rPr lang="en-US" sz="24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𝑐</m:t>
                    </m:r>
                  </m:oMath>
                </a14:m>
                <a:r>
                  <a:rPr lang="en-US" sz="2400">
                    <a:effectLst/>
                    <a:latin typeface="Avenir Book" panose="02000503020000020003"/>
                    <a:ea typeface="Times New Roman" panose="02020603050405020304" pitchFamily="18" charset="0"/>
                    <a:cs typeface="Times New Roman" panose="02020603050405020304" pitchFamily="18" charset="0"/>
                  </a:rPr>
                  <a:t>, where </a:t>
                </a:r>
                <a14:m>
                  <m:oMath xmlns:m="http://schemas.openxmlformats.org/officeDocument/2006/math">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𝑏</m:t>
                    </m:r>
                  </m:oMath>
                </a14:m>
                <a:r>
                  <a:rPr lang="en-US" sz="2400">
                    <a:effectLst/>
                    <a:latin typeface="Avenir Book" panose="02000503020000020003"/>
                    <a:ea typeface="Times New Roman" panose="02020603050405020304" pitchFamily="18" charset="0"/>
                    <a:cs typeface="Times New Roman" panose="02020603050405020304" pitchFamily="18" charset="0"/>
                  </a:rPr>
                  <a:t> and </a:t>
                </a:r>
                <a14:m>
                  <m:oMath xmlns:m="http://schemas.openxmlformats.org/officeDocument/2006/math">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𝑐</m:t>
                    </m:r>
                  </m:oMath>
                </a14:m>
                <a:r>
                  <a:rPr lang="en-US" sz="2400">
                    <a:effectLst/>
                    <a:latin typeface="Avenir Book" panose="02000503020000020003"/>
                    <a:ea typeface="Times New Roman" panose="02020603050405020304" pitchFamily="18" charset="0"/>
                    <a:cs typeface="Times New Roman" panose="02020603050405020304" pitchFamily="18" charset="0"/>
                  </a:rPr>
                  <a:t> can be either positive or negative:</a:t>
                </a:r>
              </a:p>
              <a:p>
                <a:pPr marL="0" marR="0" indent="0">
                  <a:lnSpc>
                    <a:spcPct val="115000"/>
                  </a:lnSpc>
                  <a:spcBef>
                    <a:spcPts val="900"/>
                  </a:spcBef>
                  <a:spcAft>
                    <a:spcPts val="900"/>
                  </a:spcAft>
                  <a:buNone/>
                </a:pPr>
                <a:r>
                  <a:rPr lang="en-US" sz="2400">
                    <a:effectLst/>
                    <a:latin typeface="Avenir Book" panose="02000503020000020003"/>
                    <a:ea typeface="Times New Roman" panose="02020603050405020304" pitchFamily="18" charset="0"/>
                    <a:cs typeface="Times New Roman" panose="02020603050405020304" pitchFamily="18" charset="0"/>
                  </a:rPr>
                  <a:t>With an open diagram:</a:t>
                </a:r>
              </a:p>
              <a:p>
                <a:pPr marL="342900" marR="0" lvl="0" indent="-342900">
                  <a:lnSpc>
                    <a:spcPct val="115000"/>
                  </a:lnSpc>
                  <a:spcBef>
                    <a:spcPts val="0"/>
                  </a:spcBef>
                  <a:spcAft>
                    <a:spcPts val="1000"/>
                  </a:spcAft>
                  <a:buFont typeface="+mj-lt"/>
                  <a:buAutoNum type="arabicPeriod"/>
                </a:pPr>
                <a:r>
                  <a:rPr lang="en-US" sz="2400">
                    <a:effectLst/>
                    <a:latin typeface="Avenir Book" panose="02000503020000020003"/>
                    <a:ea typeface="Calibri" panose="020F0502020204030204" pitchFamily="34" charset="0"/>
                    <a:cs typeface="Times New Roman" panose="02020603050405020304" pitchFamily="18" charset="0"/>
                  </a:rPr>
                  <a:t>_________________________________</a:t>
                </a:r>
              </a:p>
              <a:p>
                <a:pPr marL="342900" marR="0" lvl="0" indent="-342900">
                  <a:lnSpc>
                    <a:spcPct val="115000"/>
                  </a:lnSpc>
                  <a:spcBef>
                    <a:spcPts val="0"/>
                  </a:spcBef>
                  <a:spcAft>
                    <a:spcPts val="1000"/>
                  </a:spcAft>
                  <a:buFont typeface="+mj-lt"/>
                  <a:buAutoNum type="arabicPeriod"/>
                </a:pPr>
                <a:r>
                  <a:rPr lang="en-US" sz="2400">
                    <a:effectLst/>
                    <a:latin typeface="Avenir Book" panose="02000503020000020003"/>
                    <a:ea typeface="Calibri" panose="020F0502020204030204" pitchFamily="34" charset="0"/>
                    <a:cs typeface="Times New Roman" panose="02020603050405020304" pitchFamily="18" charset="0"/>
                  </a:rPr>
                  <a:t>_________________________________</a:t>
                </a:r>
              </a:p>
              <a:p>
                <a:pPr marL="342900" marR="0" lvl="0" indent="-342900">
                  <a:lnSpc>
                    <a:spcPct val="115000"/>
                  </a:lnSpc>
                  <a:spcBef>
                    <a:spcPts val="0"/>
                  </a:spcBef>
                  <a:spcAft>
                    <a:spcPts val="1000"/>
                  </a:spcAft>
                  <a:buFont typeface="+mj-lt"/>
                  <a:buAutoNum type="arabicPeriod"/>
                </a:pPr>
                <a:r>
                  <a:rPr lang="en-US" sz="2400">
                    <a:effectLst/>
                    <a:latin typeface="Avenir Book" panose="02000503020000020003"/>
                    <a:ea typeface="Calibri" panose="020F0502020204030204" pitchFamily="34" charset="0"/>
                    <a:cs typeface="Times New Roman" panose="02020603050405020304" pitchFamily="18" charset="0"/>
                  </a:rPr>
                  <a:t>_________________________________</a:t>
                </a:r>
              </a:p>
              <a:p>
                <a:pPr marL="342900" marR="0" lvl="0" indent="-342900">
                  <a:lnSpc>
                    <a:spcPct val="115000"/>
                  </a:lnSpc>
                  <a:spcBef>
                    <a:spcPts val="0"/>
                  </a:spcBef>
                  <a:spcAft>
                    <a:spcPts val="1000"/>
                  </a:spcAft>
                  <a:buFont typeface="+mj-lt"/>
                  <a:buAutoNum type="arabicPeriod"/>
                </a:pPr>
                <a:r>
                  <a:rPr lang="en-US" sz="2400">
                    <a:effectLst/>
                    <a:latin typeface="Avenir Book" panose="02000503020000020003"/>
                    <a:ea typeface="Calibri" panose="020F0502020204030204" pitchFamily="34" charset="0"/>
                    <a:cs typeface="Times New Roman" panose="02020603050405020304" pitchFamily="18" charset="0"/>
                  </a:rPr>
                  <a:t>_________________________________</a:t>
                </a:r>
              </a:p>
              <a:p>
                <a:pPr marL="342900" marR="0" lvl="0" indent="-342900">
                  <a:lnSpc>
                    <a:spcPct val="115000"/>
                  </a:lnSpc>
                  <a:spcBef>
                    <a:spcPts val="0"/>
                  </a:spcBef>
                  <a:spcAft>
                    <a:spcPts val="1000"/>
                  </a:spcAft>
                  <a:buFont typeface="+mj-lt"/>
                  <a:buAutoNum type="arabicPeriod"/>
                </a:pPr>
                <a:r>
                  <a:rPr lang="en-US" sz="2400">
                    <a:effectLst/>
                    <a:latin typeface="Avenir Book" panose="02000503020000020003"/>
                    <a:ea typeface="Calibri" panose="020F0502020204030204" pitchFamily="34" charset="0"/>
                    <a:cs typeface="Times New Roman" panose="02020603050405020304" pitchFamily="18" charset="0"/>
                  </a:rPr>
                  <a:t>_________________________________</a:t>
                </a:r>
              </a:p>
            </p:txBody>
          </p:sp>
        </mc:Choice>
        <mc:Fallback xmlns="">
          <p:sp>
            <p:nvSpPr>
              <p:cNvPr id="2" name="Content Placeholder 1">
                <a:extLst>
                  <a:ext uri="{FF2B5EF4-FFF2-40B4-BE49-F238E27FC236}">
                    <a16:creationId xmlns:a16="http://schemas.microsoft.com/office/drawing/2014/main" id="{D92D11AF-AB8E-4F08-8AC6-5B0DE8076740}"/>
                  </a:ext>
                </a:extLst>
              </p:cNvPr>
              <p:cNvSpPr>
                <a:spLocks noGrp="1" noRot="1" noChangeAspect="1" noMove="1" noResize="1" noEditPoints="1" noAdjustHandles="1" noChangeArrowheads="1" noChangeShapeType="1" noTextEdit="1"/>
              </p:cNvSpPr>
              <p:nvPr>
                <p:ph idx="1"/>
              </p:nvPr>
            </p:nvSpPr>
            <p:spPr>
              <a:blipFill>
                <a:blip r:embed="rId2"/>
                <a:stretch>
                  <a:fillRect l="-966" t="-473" b="-14353"/>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39EEDE51-ECAC-49AF-917C-34CEF254495D}"/>
              </a:ext>
            </a:extLst>
          </p:cNvPr>
          <p:cNvSpPr>
            <a:spLocks noGrp="1"/>
          </p:cNvSpPr>
          <p:nvPr>
            <p:ph type="ftr" sz="quarter" idx="11"/>
          </p:nvPr>
        </p:nvSpPr>
        <p:spPr/>
        <p:txBody>
          <a:bodyPr/>
          <a:lstStyle/>
          <a:p>
            <a:r>
              <a:rPr lang="en-US"/>
              <a:t>Unit 2 ● Lesson 7</a:t>
            </a:r>
          </a:p>
        </p:txBody>
      </p:sp>
    </p:spTree>
    <p:extLst>
      <p:ext uri="{BB962C8B-B14F-4D97-AF65-F5344CB8AC3E}">
        <p14:creationId xmlns:p14="http://schemas.microsoft.com/office/powerpoint/2010/main" val="390137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92D11AF-AB8E-4F08-8AC6-5B0DE8076740}"/>
                  </a:ext>
                </a:extLst>
              </p:cNvPr>
              <p:cNvSpPr>
                <a:spLocks noGrp="1"/>
              </p:cNvSpPr>
              <p:nvPr>
                <p:ph idx="1"/>
              </p:nvPr>
            </p:nvSpPr>
            <p:spPr/>
            <p:txBody>
              <a:bodyPr>
                <a:normAutofit/>
              </a:bodyPr>
              <a:lstStyle/>
              <a:p>
                <a:pPr marL="0" marR="0" indent="0">
                  <a:lnSpc>
                    <a:spcPct val="115000"/>
                  </a:lnSpc>
                  <a:spcBef>
                    <a:spcPts val="900"/>
                  </a:spcBef>
                  <a:spcAft>
                    <a:spcPts val="900"/>
                  </a:spcAft>
                  <a:buNone/>
                </a:pPr>
                <a:r>
                  <a:rPr lang="en-US">
                    <a:effectLst/>
                    <a:latin typeface="Avenir Book" panose="02000503020000020003"/>
                    <a:ea typeface="Times New Roman" panose="02020603050405020304" pitchFamily="18" charset="0"/>
                    <a:cs typeface="Times New Roman" panose="02020603050405020304" pitchFamily="18" charset="0"/>
                  </a:rPr>
                  <a:t>Steps for factoring a trinomial in the form </a:t>
                </a:r>
                <a14:m>
                  <m:oMath xmlns:m="http://schemas.openxmlformats.org/officeDocument/2006/math">
                    <m:sSup>
                      <m:sSupPr>
                        <m:ctrlPr>
                          <a:rPr lang="en-US"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𝑏𝑥</m:t>
                    </m:r>
                    <m:r>
                      <a:rPr lang="en-US">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𝑐</m:t>
                    </m:r>
                  </m:oMath>
                </a14:m>
                <a:r>
                  <a:rPr lang="en-US">
                    <a:effectLst/>
                    <a:latin typeface="Avenir Book" panose="02000503020000020003"/>
                    <a:ea typeface="Times New Roman" panose="02020603050405020304" pitchFamily="18" charset="0"/>
                    <a:cs typeface="Times New Roman" panose="02020603050405020304" pitchFamily="18" charset="0"/>
                  </a:rPr>
                  <a:t>, where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𝑏</m:t>
                    </m:r>
                  </m:oMath>
                </a14:m>
                <a:r>
                  <a:rPr lang="en-US">
                    <a:effectLst/>
                    <a:latin typeface="Avenir Book" panose="02000503020000020003"/>
                    <a:ea typeface="Times New Roman" panose="02020603050405020304" pitchFamily="18" charset="0"/>
                    <a:cs typeface="Times New Roman" panose="02020603050405020304" pitchFamily="18" charset="0"/>
                  </a:rPr>
                  <a:t> and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𝑐</m:t>
                    </m:r>
                  </m:oMath>
                </a14:m>
                <a:r>
                  <a:rPr lang="en-US">
                    <a:effectLst/>
                    <a:latin typeface="Avenir Book" panose="02000503020000020003"/>
                    <a:ea typeface="Times New Roman" panose="02020603050405020304" pitchFamily="18" charset="0"/>
                    <a:cs typeface="Times New Roman" panose="02020603050405020304" pitchFamily="18" charset="0"/>
                  </a:rPr>
                  <a:t> can be either positive or negative:</a:t>
                </a:r>
              </a:p>
              <a:p>
                <a:pPr marL="0" marR="0" indent="0">
                  <a:lnSpc>
                    <a:spcPct val="115000"/>
                  </a:lnSpc>
                  <a:spcBef>
                    <a:spcPts val="900"/>
                  </a:spcBef>
                  <a:spcAft>
                    <a:spcPts val="900"/>
                  </a:spcAft>
                  <a:buNone/>
                </a:pPr>
                <a:r>
                  <a:rPr lang="en-US">
                    <a:effectLst/>
                    <a:latin typeface="Avenir Book" panose="02000503020000020003"/>
                    <a:ea typeface="Times New Roman" panose="02020603050405020304" pitchFamily="18" charset="0"/>
                    <a:cs typeface="Times New Roman" panose="02020603050405020304" pitchFamily="18" charset="0"/>
                  </a:rPr>
                  <a:t>Without a diagram:</a:t>
                </a:r>
              </a:p>
            </p:txBody>
          </p:sp>
        </mc:Choice>
        <mc:Fallback xmlns="">
          <p:sp>
            <p:nvSpPr>
              <p:cNvPr id="2" name="Content Placeholder 1">
                <a:extLst>
                  <a:ext uri="{FF2B5EF4-FFF2-40B4-BE49-F238E27FC236}">
                    <a16:creationId xmlns:a16="http://schemas.microsoft.com/office/drawing/2014/main" id="{D92D11AF-AB8E-4F08-8AC6-5B0DE8076740}"/>
                  </a:ext>
                </a:extLst>
              </p:cNvPr>
              <p:cNvSpPr>
                <a:spLocks noGrp="1" noRot="1" noChangeAspect="1" noMove="1" noResize="1" noEditPoints="1" noAdjustHandles="1" noChangeArrowheads="1" noChangeShapeType="1" noTextEdit="1"/>
              </p:cNvSpPr>
              <p:nvPr>
                <p:ph idx="1"/>
              </p:nvPr>
            </p:nvSpPr>
            <p:spPr>
              <a:blipFill>
                <a:blip r:embed="rId2"/>
                <a:stretch>
                  <a:fillRect l="-1267" t="-789" r="-483"/>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39EEDE51-ECAC-49AF-917C-34CEF254495D}"/>
              </a:ext>
            </a:extLst>
          </p:cNvPr>
          <p:cNvSpPr>
            <a:spLocks noGrp="1"/>
          </p:cNvSpPr>
          <p:nvPr>
            <p:ph type="ftr" sz="quarter" idx="11"/>
          </p:nvPr>
        </p:nvSpPr>
        <p:spPr/>
        <p:txBody>
          <a:bodyPr/>
          <a:lstStyle/>
          <a:p>
            <a:r>
              <a:rPr lang="en-US"/>
              <a:t>Unit 2 ● Lesson 7</a:t>
            </a:r>
          </a:p>
        </p:txBody>
      </p:sp>
    </p:spTree>
    <p:extLst>
      <p:ext uri="{BB962C8B-B14F-4D97-AF65-F5344CB8AC3E}">
        <p14:creationId xmlns:p14="http://schemas.microsoft.com/office/powerpoint/2010/main" val="35945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F6ECB3D-CB6A-4B56-85F7-1424F1402E85}"/>
                  </a:ext>
                </a:extLst>
              </p:cNvPr>
              <p:cNvSpPr>
                <a:spLocks noGrp="1"/>
              </p:cNvSpPr>
              <p:nvPr>
                <p:ph idx="1"/>
              </p:nvPr>
            </p:nvSpPr>
            <p:spPr/>
            <p:txBody>
              <a:bodyPr/>
              <a:lstStyle/>
              <a:p>
                <a:pPr marL="0" indent="0" algn="l">
                  <a:buNone/>
                </a:pPr>
                <a:r>
                  <a:rPr lang="en-US" b="0" i="0">
                    <a:solidFill>
                      <a:schemeClr val="tx1"/>
                    </a:solidFill>
                    <a:effectLst/>
                    <a:latin typeface="Avenir Book" panose="02000503020000020003"/>
                  </a:rPr>
                  <a:t>Factor the following expression: </a:t>
                </a:r>
                <a14:m>
                  <m:oMath xmlns:m="http://schemas.openxmlformats.org/officeDocument/2006/math">
                    <m:sSup>
                      <m:sSupPr>
                        <m:ctrlPr>
                          <a:rPr lang="en-US" b="0" i="1" smtClean="0">
                            <a:solidFill>
                              <a:schemeClr val="tx1"/>
                            </a:solidFill>
                            <a:effectLst/>
                            <a:latin typeface="Cambria Math" panose="02040503050406030204" pitchFamily="18" charset="0"/>
                          </a:rPr>
                        </m:ctrlPr>
                      </m:sSupPr>
                      <m:e>
                        <m:r>
                          <a:rPr lang="en-US" b="0" i="1" smtClean="0">
                            <a:solidFill>
                              <a:schemeClr val="tx1"/>
                            </a:solidFill>
                            <a:effectLst/>
                            <a:latin typeface="Cambria Math" panose="02040503050406030204" pitchFamily="18" charset="0"/>
                          </a:rPr>
                          <m:t>𝑥</m:t>
                        </m:r>
                      </m:e>
                      <m:sup>
                        <m:r>
                          <a:rPr lang="en-US" b="0" i="1" smtClean="0">
                            <a:solidFill>
                              <a:schemeClr val="tx1"/>
                            </a:solidFill>
                            <a:effectLst/>
                            <a:latin typeface="Cambria Math" panose="02040503050406030204" pitchFamily="18" charset="0"/>
                          </a:rPr>
                          <m:t>2</m:t>
                        </m:r>
                      </m:sup>
                    </m:sSup>
                    <m:r>
                      <a:rPr lang="en-US" b="0" i="1" smtClean="0">
                        <a:solidFill>
                          <a:schemeClr val="tx1"/>
                        </a:solidFill>
                        <a:effectLst/>
                        <a:latin typeface="Cambria Math" panose="02040503050406030204" pitchFamily="18" charset="0"/>
                      </a:rPr>
                      <m:t>+7</m:t>
                    </m:r>
                    <m:r>
                      <a:rPr lang="en-US" b="0" i="1" smtClean="0">
                        <a:solidFill>
                          <a:schemeClr val="tx1"/>
                        </a:solidFill>
                        <a:effectLst/>
                        <a:latin typeface="Cambria Math" panose="02040503050406030204" pitchFamily="18" charset="0"/>
                      </a:rPr>
                      <m:t>𝑥</m:t>
                    </m:r>
                    <m:r>
                      <a:rPr lang="en-US" b="0" i="1" smtClean="0">
                        <a:solidFill>
                          <a:schemeClr val="tx1"/>
                        </a:solidFill>
                        <a:effectLst/>
                        <a:latin typeface="Cambria Math" panose="02040503050406030204" pitchFamily="18" charset="0"/>
                      </a:rPr>
                      <m:t>−30</m:t>
                    </m:r>
                  </m:oMath>
                </a14:m>
                <a:r>
                  <a:rPr lang="en-US" b="0" i="0">
                    <a:solidFill>
                      <a:schemeClr val="tx1"/>
                    </a:solidFill>
                    <a:effectLst/>
                    <a:latin typeface="Avenir Book" panose="02000503020000020003"/>
                  </a:rPr>
                  <a:t>.</a:t>
                </a:r>
              </a:p>
              <a:p>
                <a:pPr marL="0" indent="0" algn="l">
                  <a:buNone/>
                </a:pPr>
                <a:endParaRPr lang="en-US" b="0" i="0">
                  <a:solidFill>
                    <a:schemeClr val="tx1"/>
                  </a:solidFill>
                  <a:effectLst/>
                  <a:latin typeface="Avenir Book" panose="02000503020000020003"/>
                </a:endParaRPr>
              </a:p>
              <a:p>
                <a:pPr marL="0" indent="0" algn="l">
                  <a:buNone/>
                </a:pPr>
                <a:r>
                  <a:rPr lang="en-US" b="0" i="0">
                    <a:solidFill>
                      <a:schemeClr val="tx1"/>
                    </a:solidFill>
                    <a:effectLst/>
                    <a:latin typeface="Avenir Book" panose="02000503020000020003"/>
                  </a:rPr>
                  <a:t>Explain how you chose the factors and determined the signs of the numbers within the two factors.</a:t>
                </a:r>
              </a:p>
              <a:p>
                <a:endParaRPr lang="en-US"/>
              </a:p>
            </p:txBody>
          </p:sp>
        </mc:Choice>
        <mc:Fallback xmlns="">
          <p:sp>
            <p:nvSpPr>
              <p:cNvPr id="2" name="Content Placeholder 1">
                <a:extLst>
                  <a:ext uri="{FF2B5EF4-FFF2-40B4-BE49-F238E27FC236}">
                    <a16:creationId xmlns:a16="http://schemas.microsoft.com/office/drawing/2014/main" id="{EF6ECB3D-CB6A-4B56-85F7-1424F1402E85}"/>
                  </a:ext>
                </a:extLst>
              </p:cNvPr>
              <p:cNvSpPr>
                <a:spLocks noGrp="1" noRot="1" noChangeAspect="1" noMove="1" noResize="1" noEditPoints="1" noAdjustHandles="1" noChangeArrowheads="1" noChangeShapeType="1" noTextEdit="1"/>
              </p:cNvSpPr>
              <p:nvPr>
                <p:ph idx="1"/>
              </p:nvPr>
            </p:nvSpPr>
            <p:spPr>
              <a:blipFill>
                <a:blip r:embed="rId2"/>
                <a:stretch>
                  <a:fillRect l="-1220" t="-2648"/>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8D86331E-B405-4477-A91C-A7594904A3B9}"/>
              </a:ext>
            </a:extLst>
          </p:cNvPr>
          <p:cNvSpPr>
            <a:spLocks noGrp="1"/>
          </p:cNvSpPr>
          <p:nvPr>
            <p:ph type="ftr" sz="quarter" idx="11"/>
          </p:nvPr>
        </p:nvSpPr>
        <p:spPr/>
        <p:txBody>
          <a:bodyPr/>
          <a:lstStyle/>
          <a:p>
            <a:r>
              <a:rPr lang="en-US"/>
              <a:t>Unit 2 ● Lesson 7</a:t>
            </a:r>
          </a:p>
        </p:txBody>
      </p:sp>
    </p:spTree>
    <p:extLst>
      <p:ext uri="{BB962C8B-B14F-4D97-AF65-F5344CB8AC3E}">
        <p14:creationId xmlns:p14="http://schemas.microsoft.com/office/powerpoint/2010/main" val="876426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FEE118A-DF81-4250-BB07-C8C864A44E40}"/>
                  </a:ext>
                </a:extLst>
              </p:cNvPr>
              <p:cNvSpPr>
                <a:spLocks noGrp="1"/>
              </p:cNvSpPr>
              <p:nvPr>
                <p:ph idx="1"/>
              </p:nvPr>
            </p:nvSpPr>
            <p:spPr/>
            <p:txBody>
              <a:bodyPr>
                <a:normAutofit lnSpcReduction="10000"/>
              </a:bodyPr>
              <a:lstStyle/>
              <a:p>
                <a:pPr marL="0" indent="0">
                  <a:buNone/>
                </a:pPr>
                <a:r>
                  <a:rPr lang="en-US">
                    <a:effectLst/>
                    <a:latin typeface="Avenir Book" panose="02000503020000020003"/>
                    <a:ea typeface="Times New Roman" panose="02020603050405020304" pitchFamily="18" charset="0"/>
                    <a:cs typeface="Times New Roman" panose="02020603050405020304" pitchFamily="18" charset="0"/>
                  </a:rPr>
                  <a:t>For each of the linear equations, state the important features that are either given or most easily found from the form of the equation provided.</a:t>
                </a:r>
              </a:p>
              <a:p>
                <a:pPr marL="0" indent="0">
                  <a:buNone/>
                </a:pPr>
                <a:endParaRPr lang="en-US">
                  <a:effectLst/>
                  <a:latin typeface="Avenir Book" panose="02000503020000020003"/>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US">
                    <a:effectLst/>
                    <a:ea typeface="Calibri" panose="020F0502020204030204" pitchFamily="34" charset="0"/>
                    <a:cs typeface="Times New Roman" panose="02020603050405020304" pitchFamily="18" charset="0"/>
                  </a:rPr>
                  <a:t> </a:t>
                </a:r>
                <a14:m>
                  <m:oMath xmlns:m="http://schemas.openxmlformats.org/officeDocument/2006/math">
                    <m:r>
                      <a:rPr lang="en-US" i="1" smtClean="0">
                        <a:effectLst/>
                        <a:latin typeface="Cambria Math" panose="02040503050406030204" pitchFamily="18" charset="0"/>
                        <a:ea typeface="Calibri" panose="020F0502020204030204" pitchFamily="34" charset="0"/>
                        <a:cs typeface="Times New Roman" panose="02020603050405020304" pitchFamily="18" charset="0"/>
                      </a:rPr>
                      <m:t>𝑔</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9</m:t>
                        </m:r>
                      </m:e>
                    </m:d>
                    <m:r>
                      <a:rPr lang="en-US" i="1">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US">
                  <a:effectLst/>
                  <a:latin typeface="Avenir Book" panose="02000503020000020003"/>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US">
                    <a:effectLst/>
                    <a:ea typeface="Calibri" panose="020F0502020204030204" pitchFamily="34" charset="0"/>
                    <a:cs typeface="Times New Roman" panose="02020603050405020304" pitchFamily="18" charset="0"/>
                  </a:rPr>
                  <a:t>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8</m:t>
                    </m:r>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i="1">
                        <a:effectLst/>
                        <a:latin typeface="Cambria Math" panose="02040503050406030204" pitchFamily="18" charset="0"/>
                        <a:ea typeface="Calibri" panose="020F0502020204030204" pitchFamily="34" charset="0"/>
                        <a:cs typeface="Times New Roman" panose="02020603050405020304" pitchFamily="18" charset="0"/>
                      </a:rPr>
                      <m:t>−3</m:t>
                    </m:r>
                    <m:r>
                      <a:rPr lang="en-US" i="1">
                        <a:effectLst/>
                        <a:latin typeface="Cambria Math" panose="02040503050406030204" pitchFamily="18" charset="0"/>
                        <a:ea typeface="Calibri" panose="020F0502020204030204" pitchFamily="34" charset="0"/>
                        <a:cs typeface="Times New Roman" panose="02020603050405020304" pitchFamily="18" charset="0"/>
                      </a:rPr>
                      <m:t>𝑦</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48</m:t>
                    </m:r>
                  </m:oMath>
                </a14:m>
                <a:endParaRPr lang="en-US">
                  <a:effectLst/>
                  <a:latin typeface="Avenir Book" panose="02000503020000020003"/>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US">
                    <a:effectLst/>
                    <a:ea typeface="Calibri" panose="020F0502020204030204" pitchFamily="34" charset="0"/>
                    <a:cs typeface="Times New Roman" panose="02020603050405020304" pitchFamily="18" charset="0"/>
                  </a:rPr>
                  <a:t>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h</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4</m:t>
                    </m:r>
                  </m:oMath>
                </a14:m>
                <a:endParaRPr lang="en-US">
                  <a:effectLst/>
                  <a:latin typeface="Avenir Book" panose="02000503020000020003"/>
                  <a:ea typeface="Calibri" panose="020F0502020204030204" pitchFamily="34" charset="0"/>
                  <a:cs typeface="Times New Roman" panose="02020603050405020304" pitchFamily="18" charset="0"/>
                </a:endParaRPr>
              </a:p>
              <a:p>
                <a:endParaRPr lang="en-US"/>
              </a:p>
            </p:txBody>
          </p:sp>
        </mc:Choice>
        <mc:Fallback xmlns="">
          <p:sp>
            <p:nvSpPr>
              <p:cNvPr id="2" name="Content Placeholder 1">
                <a:extLst>
                  <a:ext uri="{FF2B5EF4-FFF2-40B4-BE49-F238E27FC236}">
                    <a16:creationId xmlns:a16="http://schemas.microsoft.com/office/drawing/2014/main" id="{7FEE118A-DF81-4250-BB07-C8C864A44E40}"/>
                  </a:ext>
                </a:extLst>
              </p:cNvPr>
              <p:cNvSpPr>
                <a:spLocks noGrp="1" noRot="1" noChangeAspect="1" noMove="1" noResize="1" noEditPoints="1" noAdjustHandles="1" noChangeArrowheads="1" noChangeShapeType="1" noTextEdit="1"/>
              </p:cNvSpPr>
              <p:nvPr>
                <p:ph idx="1"/>
              </p:nvPr>
            </p:nvSpPr>
            <p:spPr>
              <a:blipFill>
                <a:blip r:embed="rId2"/>
                <a:stretch>
                  <a:fillRect l="-1261" t="-3686" r="-114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922ED47C-0DB8-40A1-82DB-C273B7B4E1EC}"/>
              </a:ext>
            </a:extLst>
          </p:cNvPr>
          <p:cNvSpPr>
            <a:spLocks noGrp="1"/>
          </p:cNvSpPr>
          <p:nvPr>
            <p:ph type="ftr" sz="quarter" idx="11"/>
          </p:nvPr>
        </p:nvSpPr>
        <p:spPr/>
        <p:txBody>
          <a:bodyPr/>
          <a:lstStyle/>
          <a:p>
            <a:r>
              <a:rPr lang="en-US"/>
              <a:t>Unit 2 ● Lesson 7</a:t>
            </a:r>
          </a:p>
        </p:txBody>
      </p:sp>
    </p:spTree>
    <p:extLst>
      <p:ext uri="{BB962C8B-B14F-4D97-AF65-F5344CB8AC3E}">
        <p14:creationId xmlns:p14="http://schemas.microsoft.com/office/powerpoint/2010/main" val="672222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FEE118A-DF81-4250-BB07-C8C864A44E40}"/>
                  </a:ext>
                </a:extLst>
              </p:cNvPr>
              <p:cNvSpPr>
                <a:spLocks noGrp="1"/>
              </p:cNvSpPr>
              <p:nvPr>
                <p:ph idx="1"/>
              </p:nvPr>
            </p:nvSpPr>
            <p:spPr/>
            <p:txBody>
              <a:bodyPr>
                <a:normAutofit/>
              </a:bodyPr>
              <a:lstStyle/>
              <a:p>
                <a:pPr marL="342900" marR="0" lvl="0" indent="-342900">
                  <a:lnSpc>
                    <a:spcPct val="115000"/>
                  </a:lnSpc>
                  <a:spcBef>
                    <a:spcPts val="0"/>
                  </a:spcBef>
                  <a:spcAft>
                    <a:spcPts val="1000"/>
                  </a:spcAft>
                  <a:buFont typeface="+mj-lt"/>
                  <a:buAutoNum type="arabicPeriod" startAt="4"/>
                </a:pPr>
                <a:r>
                  <a:rPr lang="en-US">
                    <a:effectLst/>
                    <a:latin typeface="Avenir Book" panose="02000503020000020003"/>
                    <a:ea typeface="Calibri" panose="020F0502020204030204" pitchFamily="34" charset="0"/>
                    <a:cs typeface="Times New Roman" panose="02020603050405020304" pitchFamily="18" charset="0"/>
                  </a:rPr>
                  <a:t>Graph the parabola. Include the vertex and two accurate points on each side of the axis of symmetry.</a:t>
                </a:r>
              </a:p>
              <a:p>
                <a:pPr marL="342900" marR="0" lvl="0" indent="-342900">
                  <a:lnSpc>
                    <a:spcPct val="115000"/>
                  </a:lnSpc>
                  <a:spcBef>
                    <a:spcPts val="0"/>
                  </a:spcBef>
                  <a:spcAft>
                    <a:spcPts val="1000"/>
                  </a:spcAft>
                  <a:buFont typeface="Arial" panose="020B0604020202020204" pitchFamily="34" charset="0"/>
                  <a:buChar char=" "/>
                </a:pP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r>
                              <a:rPr lang="en-US" i="1">
                                <a:effectLst/>
                                <a:latin typeface="Cambria Math" panose="02040503050406030204" pitchFamily="18" charset="0"/>
                                <a:ea typeface="Calibri" panose="020F0502020204030204" pitchFamily="34" charset="0"/>
                                <a:cs typeface="Times New Roman" panose="02020603050405020304" pitchFamily="18" charset="0"/>
                              </a:rPr>
                              <m:t>−3</m:t>
                            </m:r>
                          </m:e>
                        </m:d>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−6</m:t>
                    </m:r>
                  </m:oMath>
                </a14:m>
                <a:endParaRPr lang="en-US">
                  <a:effectLst/>
                  <a:latin typeface="Avenir Book" panose="02000503020000020003"/>
                  <a:ea typeface="Calibri" panose="020F0502020204030204" pitchFamily="34" charset="0"/>
                  <a:cs typeface="Times New Roman" panose="02020603050405020304" pitchFamily="18" charset="0"/>
                </a:endParaRPr>
              </a:p>
              <a:p>
                <a:endParaRPr lang="en-US"/>
              </a:p>
            </p:txBody>
          </p:sp>
        </mc:Choice>
        <mc:Fallback xmlns="">
          <p:sp>
            <p:nvSpPr>
              <p:cNvPr id="2" name="Content Placeholder 1">
                <a:extLst>
                  <a:ext uri="{FF2B5EF4-FFF2-40B4-BE49-F238E27FC236}">
                    <a16:creationId xmlns:a16="http://schemas.microsoft.com/office/drawing/2014/main" id="{7FEE118A-DF81-4250-BB07-C8C864A44E40}"/>
                  </a:ext>
                </a:extLst>
              </p:cNvPr>
              <p:cNvSpPr>
                <a:spLocks noGrp="1" noRot="1" noChangeAspect="1" noMove="1" noResize="1" noEditPoints="1" noAdjustHandles="1" noChangeArrowheads="1" noChangeShapeType="1" noTextEdit="1"/>
              </p:cNvSpPr>
              <p:nvPr>
                <p:ph idx="1"/>
              </p:nvPr>
            </p:nvSpPr>
            <p:spPr>
              <a:blipFill>
                <a:blip r:embed="rId2"/>
                <a:stretch>
                  <a:fillRect l="-1081" t="-801" r="-108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922ED47C-0DB8-40A1-82DB-C273B7B4E1EC}"/>
              </a:ext>
            </a:extLst>
          </p:cNvPr>
          <p:cNvSpPr>
            <a:spLocks noGrp="1"/>
          </p:cNvSpPr>
          <p:nvPr>
            <p:ph type="ftr" sz="quarter" idx="11"/>
          </p:nvPr>
        </p:nvSpPr>
        <p:spPr/>
        <p:txBody>
          <a:bodyPr/>
          <a:lstStyle/>
          <a:p>
            <a:r>
              <a:rPr lang="en-US"/>
              <a:t>Unit 2 ● Lesson 7</a:t>
            </a:r>
          </a:p>
        </p:txBody>
      </p:sp>
      <p:pic>
        <p:nvPicPr>
          <p:cNvPr id="5" name="Picture 4">
            <a:extLst>
              <a:ext uri="{FF2B5EF4-FFF2-40B4-BE49-F238E27FC236}">
                <a16:creationId xmlns:a16="http://schemas.microsoft.com/office/drawing/2014/main" id="{994BFF14-6646-4653-AC72-7664964AE024}"/>
              </a:ext>
            </a:extLst>
          </p:cNvPr>
          <p:cNvPicPr>
            <a:picLocks noChangeAspect="1"/>
          </p:cNvPicPr>
          <p:nvPr/>
        </p:nvPicPr>
        <p:blipFill>
          <a:blip r:embed="rId3">
            <a:duotone>
              <a:schemeClr val="accent6">
                <a:shade val="45000"/>
                <a:satMod val="135000"/>
              </a:schemeClr>
              <a:prstClr val="white"/>
            </a:duotone>
          </a:blip>
          <a:stretch>
            <a:fillRect/>
          </a:stretch>
        </p:blipFill>
        <p:spPr>
          <a:xfrm>
            <a:off x="7092523" y="2504256"/>
            <a:ext cx="3469310" cy="3469310"/>
          </a:xfrm>
          <a:prstGeom prst="rect">
            <a:avLst/>
          </a:prstGeom>
        </p:spPr>
      </p:pic>
    </p:spTree>
    <p:extLst>
      <p:ext uri="{BB962C8B-B14F-4D97-AF65-F5344CB8AC3E}">
        <p14:creationId xmlns:p14="http://schemas.microsoft.com/office/powerpoint/2010/main" val="3367030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488AC09-4259-47EF-AFD5-82D419DE998C}"/>
                  </a:ext>
                </a:extLst>
              </p:cNvPr>
              <p:cNvSpPr>
                <a:spLocks noGrp="1"/>
              </p:cNvSpPr>
              <p:nvPr>
                <p:ph idx="1"/>
              </p:nvPr>
            </p:nvSpPr>
            <p:spPr/>
            <p:txBody>
              <a:bodyPr/>
              <a:lstStyle/>
              <a:p>
                <a:pPr marL="0" indent="0">
                  <a:buNone/>
                </a:pPr>
                <a:r>
                  <a:rPr lang="en-US">
                    <a:effectLst/>
                    <a:latin typeface="Avenir Book" panose="02000503020000020003"/>
                    <a:ea typeface="Times New Roman" panose="02020603050405020304" pitchFamily="18" charset="0"/>
                    <a:cs typeface="Times New Roman" panose="02020603050405020304" pitchFamily="18" charset="0"/>
                  </a:rPr>
                  <a:t>Now that Optima’s Quilts is accepting orders for rectangular blocks, their business in growing by leaps and bounds. Many customers want rectangular blocks that are bigger than the standard square block on one side. Sometimes they want one side of the block to be the standard length,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a:effectLst/>
                    <a:latin typeface="Avenir Book" panose="02000503020000020003"/>
                    <a:ea typeface="Times New Roman" panose="02020603050405020304" pitchFamily="18" charset="0"/>
                    <a:cs typeface="Times New Roman" panose="02020603050405020304" pitchFamily="18" charset="0"/>
                  </a:rPr>
                  <a:t>, with the other side of the block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en-US">
                    <a:effectLst/>
                    <a:latin typeface="Avenir Book" panose="02000503020000020003"/>
                    <a:ea typeface="Times New Roman" panose="02020603050405020304" pitchFamily="18" charset="0"/>
                    <a:cs typeface="Times New Roman" panose="02020603050405020304" pitchFamily="18" charset="0"/>
                  </a:rPr>
                  <a:t> inches bigger.</a:t>
                </a:r>
              </a:p>
              <a:p>
                <a:pPr marL="0" indent="0">
                  <a:buNone/>
                </a:pPr>
                <a:endParaRPr lang="en-US">
                  <a:latin typeface="Avenir Book" panose="02000503020000020003"/>
                  <a:ea typeface="Times New Roman" panose="02020603050405020304" pitchFamily="18" charset="0"/>
                  <a:cs typeface="Times New Roman" panose="02020603050405020304" pitchFamily="18" charset="0"/>
                </a:endParaRPr>
              </a:p>
              <a:p>
                <a:pPr marL="514350" indent="-514350">
                  <a:buFont typeface="+mj-lt"/>
                  <a:buAutoNum type="arabicPeriod"/>
                </a:pPr>
                <a:r>
                  <a:rPr lang="en-US">
                    <a:effectLst/>
                    <a:latin typeface="Avenir Book" panose="02000503020000020003"/>
                    <a:ea typeface="Calibri" panose="020F0502020204030204" pitchFamily="34" charset="0"/>
                    <a:cs typeface="Times New Roman" panose="02020603050405020304" pitchFamily="18" charset="0"/>
                  </a:rPr>
                  <a:t>Draw and label this block. Write two different expressions for the area of the block.</a:t>
                </a:r>
              </a:p>
            </p:txBody>
          </p:sp>
        </mc:Choice>
        <mc:Fallback xmlns="">
          <p:sp>
            <p:nvSpPr>
              <p:cNvPr id="2" name="Content Placeholder 1">
                <a:extLst>
                  <a:ext uri="{FF2B5EF4-FFF2-40B4-BE49-F238E27FC236}">
                    <a16:creationId xmlns:a16="http://schemas.microsoft.com/office/drawing/2014/main" id="{1488AC09-4259-47EF-AFD5-82D419DE998C}"/>
                  </a:ext>
                </a:extLst>
              </p:cNvPr>
              <p:cNvSpPr>
                <a:spLocks noGrp="1" noRot="1" noChangeAspect="1" noMove="1" noResize="1" noEditPoints="1" noAdjustHandles="1" noChangeArrowheads="1" noChangeShapeType="1" noTextEdit="1"/>
              </p:cNvSpPr>
              <p:nvPr>
                <p:ph idx="1"/>
              </p:nvPr>
            </p:nvSpPr>
            <p:spPr>
              <a:blipFill>
                <a:blip r:embed="rId2"/>
                <a:stretch>
                  <a:fillRect l="-1217" t="-2521" r="-2029"/>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0A323924-FE0F-4DF4-9DEE-5FB9B7F72A65}"/>
              </a:ext>
            </a:extLst>
          </p:cNvPr>
          <p:cNvSpPr>
            <a:spLocks noGrp="1"/>
          </p:cNvSpPr>
          <p:nvPr>
            <p:ph type="ftr" sz="quarter" idx="11"/>
          </p:nvPr>
        </p:nvSpPr>
        <p:spPr/>
        <p:txBody>
          <a:bodyPr/>
          <a:lstStyle/>
          <a:p>
            <a:r>
              <a:rPr lang="en-US"/>
              <a:t>Unit 2 ● Lesson 7</a:t>
            </a:r>
          </a:p>
        </p:txBody>
      </p:sp>
      <p:sp>
        <p:nvSpPr>
          <p:cNvPr id="4" name="Title 3">
            <a:extLst>
              <a:ext uri="{FF2B5EF4-FFF2-40B4-BE49-F238E27FC236}">
                <a16:creationId xmlns:a16="http://schemas.microsoft.com/office/drawing/2014/main" id="{680F9A9D-9642-4A9A-9837-78D03E9294CA}"/>
              </a:ext>
            </a:extLst>
          </p:cNvPr>
          <p:cNvSpPr>
            <a:spLocks noGrp="1"/>
          </p:cNvSpPr>
          <p:nvPr>
            <p:ph type="title"/>
          </p:nvPr>
        </p:nvSpPr>
        <p:spPr/>
        <p:txBody>
          <a:bodyPr/>
          <a:lstStyle/>
          <a:p>
            <a:r>
              <a:rPr lang="en-US"/>
              <a:t>The x-Factor</a:t>
            </a:r>
          </a:p>
        </p:txBody>
      </p:sp>
    </p:spTree>
    <p:extLst>
      <p:ext uri="{BB962C8B-B14F-4D97-AF65-F5344CB8AC3E}">
        <p14:creationId xmlns:p14="http://schemas.microsoft.com/office/powerpoint/2010/main" val="4259740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488AC09-4259-47EF-AFD5-82D419DE998C}"/>
                  </a:ext>
                </a:extLst>
              </p:cNvPr>
              <p:cNvSpPr>
                <a:spLocks noGrp="1"/>
              </p:cNvSpPr>
              <p:nvPr>
                <p:ph idx="1"/>
              </p:nvPr>
            </p:nvSpPr>
            <p:spPr/>
            <p:txBody>
              <a:bodyPr/>
              <a:lstStyle/>
              <a:p>
                <a:pPr marL="0" indent="0">
                  <a:buNone/>
                </a:pPr>
                <a:r>
                  <a:rPr lang="en-US">
                    <a:effectLst/>
                    <a:latin typeface="Avenir Book" panose="02000503020000020003"/>
                    <a:ea typeface="Times New Roman" panose="02020603050405020304" pitchFamily="18" charset="0"/>
                    <a:cs typeface="Times New Roman" panose="02020603050405020304" pitchFamily="18" charset="0"/>
                  </a:rPr>
                  <a:t>Sometimes they want blocks with one side that is the standard length,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a:effectLst/>
                    <a:latin typeface="Avenir Book" panose="02000503020000020003"/>
                    <a:ea typeface="Times New Roman" panose="02020603050405020304" pitchFamily="18" charset="0"/>
                    <a:cs typeface="Times New Roman" panose="02020603050405020304" pitchFamily="18" charset="0"/>
                  </a:rPr>
                  <a:t>, and one side that is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en-US">
                    <a:effectLst/>
                    <a:latin typeface="Avenir Book" panose="02000503020000020003"/>
                    <a:ea typeface="Times New Roman" panose="02020603050405020304" pitchFamily="18" charset="0"/>
                    <a:cs typeface="Times New Roman" panose="02020603050405020304" pitchFamily="18" charset="0"/>
                  </a:rPr>
                  <a:t> inches less than the standard size.</a:t>
                </a:r>
              </a:p>
              <a:p>
                <a:pPr marL="0" indent="0">
                  <a:buNone/>
                </a:pPr>
                <a:endParaRPr lang="en-US">
                  <a:effectLst/>
                  <a:latin typeface="Avenir Book" panose="02000503020000020003"/>
                  <a:ea typeface="Calibri" panose="020F0502020204030204" pitchFamily="34" charset="0"/>
                  <a:cs typeface="Times New Roman" panose="02020603050405020304" pitchFamily="18" charset="0"/>
                </a:endParaRPr>
              </a:p>
              <a:p>
                <a:pPr marL="514350" indent="-514350">
                  <a:buFont typeface="+mj-lt"/>
                  <a:buAutoNum type="arabicPeriod" startAt="2"/>
                </a:pPr>
                <a:r>
                  <a:rPr lang="en-US">
                    <a:effectLst/>
                    <a:latin typeface="Avenir Book" panose="02000503020000020003"/>
                    <a:ea typeface="Calibri" panose="020F0502020204030204" pitchFamily="34" charset="0"/>
                    <a:cs typeface="Times New Roman" panose="02020603050405020304" pitchFamily="18" charset="0"/>
                  </a:rPr>
                  <a:t>Draw and label this block. Write two different expressions for the area of the block. Use your diagram and verify algebraically that the two expressions are equivalent.</a:t>
                </a:r>
              </a:p>
              <a:p>
                <a:pPr marL="0" indent="0">
                  <a:buNone/>
                </a:pPr>
                <a:endParaRPr lang="en-US">
                  <a:effectLst/>
                  <a:latin typeface="Avenir Book" panose="02000503020000020003"/>
                  <a:ea typeface="Calibri" panose="020F0502020204030204" pitchFamily="34" charset="0"/>
                  <a:cs typeface="Times New Roman" panose="02020603050405020304" pitchFamily="18" charset="0"/>
                </a:endParaRPr>
              </a:p>
            </p:txBody>
          </p:sp>
        </mc:Choice>
        <mc:Fallback xmlns="">
          <p:sp>
            <p:nvSpPr>
              <p:cNvPr id="2" name="Content Placeholder 1">
                <a:extLst>
                  <a:ext uri="{FF2B5EF4-FFF2-40B4-BE49-F238E27FC236}">
                    <a16:creationId xmlns:a16="http://schemas.microsoft.com/office/drawing/2014/main" id="{1488AC09-4259-47EF-AFD5-82D419DE998C}"/>
                  </a:ext>
                </a:extLst>
              </p:cNvPr>
              <p:cNvSpPr>
                <a:spLocks noGrp="1" noRot="1" noChangeAspect="1" noMove="1" noResize="1" noEditPoints="1" noAdjustHandles="1" noChangeArrowheads="1" noChangeShapeType="1" noTextEdit="1"/>
              </p:cNvSpPr>
              <p:nvPr>
                <p:ph idx="1"/>
              </p:nvPr>
            </p:nvSpPr>
            <p:spPr>
              <a:blipFill>
                <a:blip r:embed="rId2"/>
                <a:stretch>
                  <a:fillRect l="-1217" t="-252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0A323924-FE0F-4DF4-9DEE-5FB9B7F72A65}"/>
              </a:ext>
            </a:extLst>
          </p:cNvPr>
          <p:cNvSpPr>
            <a:spLocks noGrp="1"/>
          </p:cNvSpPr>
          <p:nvPr>
            <p:ph type="ftr" sz="quarter" idx="11"/>
          </p:nvPr>
        </p:nvSpPr>
        <p:spPr/>
        <p:txBody>
          <a:bodyPr/>
          <a:lstStyle/>
          <a:p>
            <a:r>
              <a:rPr lang="en-US"/>
              <a:t>Unit 2 ● Lesson 7</a:t>
            </a:r>
          </a:p>
        </p:txBody>
      </p:sp>
      <p:sp>
        <p:nvSpPr>
          <p:cNvPr id="4" name="Title 3">
            <a:extLst>
              <a:ext uri="{FF2B5EF4-FFF2-40B4-BE49-F238E27FC236}">
                <a16:creationId xmlns:a16="http://schemas.microsoft.com/office/drawing/2014/main" id="{680F9A9D-9642-4A9A-9837-78D03E9294CA}"/>
              </a:ext>
            </a:extLst>
          </p:cNvPr>
          <p:cNvSpPr>
            <a:spLocks noGrp="1"/>
          </p:cNvSpPr>
          <p:nvPr>
            <p:ph type="title"/>
          </p:nvPr>
        </p:nvSpPr>
        <p:spPr/>
        <p:txBody>
          <a:bodyPr/>
          <a:lstStyle/>
          <a:p>
            <a:r>
              <a:rPr lang="en-US"/>
              <a:t>The x-Factor</a:t>
            </a:r>
          </a:p>
        </p:txBody>
      </p:sp>
    </p:spTree>
    <p:extLst>
      <p:ext uri="{BB962C8B-B14F-4D97-AF65-F5344CB8AC3E}">
        <p14:creationId xmlns:p14="http://schemas.microsoft.com/office/powerpoint/2010/main" val="221248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488AC09-4259-47EF-AFD5-82D419DE998C}"/>
                  </a:ext>
                </a:extLst>
              </p:cNvPr>
              <p:cNvSpPr>
                <a:spLocks noGrp="1"/>
              </p:cNvSpPr>
              <p:nvPr>
                <p:ph idx="1"/>
              </p:nvPr>
            </p:nvSpPr>
            <p:spPr/>
            <p:txBody>
              <a:bodyPr/>
              <a:lstStyle/>
              <a:p>
                <a:pPr marL="0" indent="0">
                  <a:buNone/>
                </a:pPr>
                <a:r>
                  <a:rPr lang="en-US">
                    <a:effectLst/>
                    <a:latin typeface="Avenir Book" panose="02000503020000020003"/>
                    <a:ea typeface="Times New Roman" panose="02020603050405020304" pitchFamily="18" charset="0"/>
                    <a:cs typeface="Times New Roman" panose="02020603050405020304" pitchFamily="18" charset="0"/>
                  </a:rPr>
                  <a:t>There are many other size blocks requested, with the side lengths all based on the standard length, </a:t>
                </a:r>
                <a14:m>
                  <m:oMath xmlns:m="http://schemas.openxmlformats.org/officeDocument/2006/math">
                    <m:r>
                      <a:rPr lang="en-US"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a:effectLst/>
                    <a:latin typeface="Avenir Book" panose="02000503020000020003"/>
                    <a:ea typeface="Times New Roman" panose="02020603050405020304" pitchFamily="18" charset="0"/>
                    <a:cs typeface="Times New Roman" panose="02020603050405020304" pitchFamily="18" charset="0"/>
                  </a:rPr>
                  <a:t>. Draw and label each of the following blocks. Use your diagrams to write two equivalent expressions for the area. Verify algebraically that the expressions are equal.</a:t>
                </a:r>
              </a:p>
              <a:p>
                <a:pPr marL="0" indent="0">
                  <a:buNone/>
                </a:pPr>
                <a:endParaRPr lang="en-US">
                  <a:effectLst/>
                  <a:latin typeface="Avenir Book" panose="02000503020000020003"/>
                  <a:ea typeface="Calibri" panose="020F0502020204030204" pitchFamily="34" charset="0"/>
                  <a:cs typeface="Times New Roman" panose="02020603050405020304" pitchFamily="18" charset="0"/>
                </a:endParaRPr>
              </a:p>
              <a:p>
                <a:pPr marL="514350" indent="-514350">
                  <a:buFont typeface="+mj-lt"/>
                  <a:buAutoNum type="arabicPeriod" startAt="3"/>
                </a:pPr>
                <a:r>
                  <a:rPr lang="en-US">
                    <a:effectLst/>
                    <a:latin typeface="Avenir Book" panose="02000503020000020003"/>
                    <a:ea typeface="Calibri" panose="020F0502020204030204" pitchFamily="34" charset="0"/>
                    <a:cs typeface="Times New Roman" panose="02020603050405020304" pitchFamily="18" charset="0"/>
                  </a:rPr>
                  <a:t>One side is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a:effectLst/>
                    <a:latin typeface="Avenir Book" panose="02000503020000020003"/>
                    <a:ea typeface="Calibri" panose="020F0502020204030204" pitchFamily="34" charset="0"/>
                    <a:cs typeface="Times New Roman" panose="02020603050405020304" pitchFamily="18" charset="0"/>
                  </a:rPr>
                  <a:t> inch less than the standard size, and the other side is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a:effectLst/>
                    <a:latin typeface="Avenir Book" panose="02000503020000020003"/>
                    <a:ea typeface="Calibri" panose="020F0502020204030204" pitchFamily="34" charset="0"/>
                    <a:cs typeface="Times New Roman" panose="02020603050405020304" pitchFamily="18" charset="0"/>
                  </a:rPr>
                  <a:t> inches more than the standard size.</a:t>
                </a:r>
              </a:p>
              <a:p>
                <a:pPr marL="514350" indent="-514350">
                  <a:buFont typeface="+mj-lt"/>
                  <a:buAutoNum type="arabicPeriod" startAt="3"/>
                </a:pPr>
                <a:endParaRPr lang="en-US">
                  <a:effectLst/>
                  <a:latin typeface="Avenir Book" panose="02000503020000020003"/>
                  <a:ea typeface="Calibri" panose="020F0502020204030204" pitchFamily="34" charset="0"/>
                  <a:cs typeface="Times New Roman" panose="02020603050405020304" pitchFamily="18" charset="0"/>
                </a:endParaRPr>
              </a:p>
            </p:txBody>
          </p:sp>
        </mc:Choice>
        <mc:Fallback xmlns="">
          <p:sp>
            <p:nvSpPr>
              <p:cNvPr id="2" name="Content Placeholder 1">
                <a:extLst>
                  <a:ext uri="{FF2B5EF4-FFF2-40B4-BE49-F238E27FC236}">
                    <a16:creationId xmlns:a16="http://schemas.microsoft.com/office/drawing/2014/main" id="{1488AC09-4259-47EF-AFD5-82D419DE998C}"/>
                  </a:ext>
                </a:extLst>
              </p:cNvPr>
              <p:cNvSpPr>
                <a:spLocks noGrp="1" noRot="1" noChangeAspect="1" noMove="1" noResize="1" noEditPoints="1" noAdjustHandles="1" noChangeArrowheads="1" noChangeShapeType="1" noTextEdit="1"/>
              </p:cNvSpPr>
              <p:nvPr>
                <p:ph idx="1"/>
              </p:nvPr>
            </p:nvSpPr>
            <p:spPr>
              <a:blipFill>
                <a:blip r:embed="rId2"/>
                <a:stretch>
                  <a:fillRect l="-1217" t="-252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0A323924-FE0F-4DF4-9DEE-5FB9B7F72A65}"/>
              </a:ext>
            </a:extLst>
          </p:cNvPr>
          <p:cNvSpPr>
            <a:spLocks noGrp="1"/>
          </p:cNvSpPr>
          <p:nvPr>
            <p:ph type="ftr" sz="quarter" idx="11"/>
          </p:nvPr>
        </p:nvSpPr>
        <p:spPr/>
        <p:txBody>
          <a:bodyPr/>
          <a:lstStyle/>
          <a:p>
            <a:r>
              <a:rPr lang="en-US"/>
              <a:t>Unit 2 ● Lesson 7</a:t>
            </a:r>
          </a:p>
        </p:txBody>
      </p:sp>
      <p:sp>
        <p:nvSpPr>
          <p:cNvPr id="4" name="Title 3">
            <a:extLst>
              <a:ext uri="{FF2B5EF4-FFF2-40B4-BE49-F238E27FC236}">
                <a16:creationId xmlns:a16="http://schemas.microsoft.com/office/drawing/2014/main" id="{680F9A9D-9642-4A9A-9837-78D03E9294CA}"/>
              </a:ext>
            </a:extLst>
          </p:cNvPr>
          <p:cNvSpPr>
            <a:spLocks noGrp="1"/>
          </p:cNvSpPr>
          <p:nvPr>
            <p:ph type="title"/>
          </p:nvPr>
        </p:nvSpPr>
        <p:spPr/>
        <p:txBody>
          <a:bodyPr/>
          <a:lstStyle/>
          <a:p>
            <a:r>
              <a:rPr lang="en-US"/>
              <a:t>The x-Factor</a:t>
            </a:r>
          </a:p>
        </p:txBody>
      </p:sp>
    </p:spTree>
    <p:extLst>
      <p:ext uri="{BB962C8B-B14F-4D97-AF65-F5344CB8AC3E}">
        <p14:creationId xmlns:p14="http://schemas.microsoft.com/office/powerpoint/2010/main" val="2459946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AC27AD3-DF08-41DF-9D89-685C90237D0F}"/>
                  </a:ext>
                </a:extLst>
              </p:cNvPr>
              <p:cNvSpPr>
                <a:spLocks noGrp="1"/>
              </p:cNvSpPr>
              <p:nvPr>
                <p:ph idx="1"/>
              </p:nvPr>
            </p:nvSpPr>
            <p:spPr/>
            <p:txBody>
              <a:bodyPr/>
              <a:lstStyle/>
              <a:p>
                <a:pPr marL="514350" indent="-514350">
                  <a:buFont typeface="+mj-lt"/>
                  <a:buAutoNum type="arabicPeriod" startAt="4"/>
                </a:pPr>
                <a:r>
                  <a:rPr lang="en-US">
                    <a:effectLst/>
                    <a:latin typeface="Avenir Book" panose="02000503020000020003"/>
                    <a:ea typeface="Calibri" panose="020F0502020204030204" pitchFamily="34" charset="0"/>
                    <a:cs typeface="Times New Roman" panose="02020603050405020304" pitchFamily="18" charset="0"/>
                  </a:rPr>
                  <a:t>One side is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a:effectLst/>
                    <a:latin typeface="Avenir Book" panose="02000503020000020003"/>
                    <a:ea typeface="Calibri" panose="020F0502020204030204" pitchFamily="34" charset="0"/>
                    <a:cs typeface="Times New Roman" panose="02020603050405020304" pitchFamily="18" charset="0"/>
                  </a:rPr>
                  <a:t> inches less than the standard size, and the other side is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a:effectLst/>
                    <a:latin typeface="Avenir Book" panose="02000503020000020003"/>
                    <a:ea typeface="Calibri" panose="020F0502020204030204" pitchFamily="34" charset="0"/>
                    <a:cs typeface="Times New Roman" panose="02020603050405020304" pitchFamily="18" charset="0"/>
                  </a:rPr>
                  <a:t> inches more than the standard size.</a:t>
                </a:r>
              </a:p>
              <a:p>
                <a:pPr marL="514350" indent="-514350">
                  <a:buFont typeface="+mj-lt"/>
                  <a:buAutoNum type="arabicPeriod" startAt="4"/>
                </a:pPr>
                <a:endParaRPr lang="en-US">
                  <a:effectLst/>
                  <a:latin typeface="Avenir Book" panose="02000503020000020003"/>
                  <a:ea typeface="Calibri" panose="020F0502020204030204" pitchFamily="34" charset="0"/>
                  <a:cs typeface="Times New Roman" panose="02020603050405020304" pitchFamily="18" charset="0"/>
                </a:endParaRPr>
              </a:p>
              <a:p>
                <a:pPr marL="514350" indent="-514350">
                  <a:buFont typeface="+mj-lt"/>
                  <a:buAutoNum type="arabicPeriod" startAt="4"/>
                </a:pPr>
                <a:r>
                  <a:rPr lang="en-US">
                    <a:effectLst/>
                    <a:latin typeface="Avenir Book" panose="02000503020000020003"/>
                    <a:ea typeface="Calibri" panose="020F0502020204030204" pitchFamily="34" charset="0"/>
                    <a:cs typeface="Times New Roman" panose="02020603050405020304" pitchFamily="18" charset="0"/>
                  </a:rPr>
                  <a:t>One side is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a:effectLst/>
                    <a:latin typeface="Avenir Book" panose="02000503020000020003"/>
                    <a:ea typeface="Calibri" panose="020F0502020204030204" pitchFamily="34" charset="0"/>
                    <a:cs typeface="Times New Roman" panose="02020603050405020304" pitchFamily="18" charset="0"/>
                  </a:rPr>
                  <a:t> inches more than the standard size, and the other side is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a:effectLst/>
                    <a:latin typeface="Avenir Book" panose="02000503020000020003"/>
                    <a:ea typeface="Calibri" panose="020F0502020204030204" pitchFamily="34" charset="0"/>
                    <a:cs typeface="Times New Roman" panose="02020603050405020304" pitchFamily="18" charset="0"/>
                  </a:rPr>
                  <a:t> inches less than the standard size.</a:t>
                </a:r>
              </a:p>
              <a:p>
                <a:endParaRPr lang="en-US"/>
              </a:p>
            </p:txBody>
          </p:sp>
        </mc:Choice>
        <mc:Fallback xmlns="">
          <p:sp>
            <p:nvSpPr>
              <p:cNvPr id="2" name="Content Placeholder 1">
                <a:extLst>
                  <a:ext uri="{FF2B5EF4-FFF2-40B4-BE49-F238E27FC236}">
                    <a16:creationId xmlns:a16="http://schemas.microsoft.com/office/drawing/2014/main" id="{2AC27AD3-DF08-41DF-9D89-685C90237D0F}"/>
                  </a:ext>
                </a:extLst>
              </p:cNvPr>
              <p:cNvSpPr>
                <a:spLocks noGrp="1" noRot="1" noChangeAspect="1" noMove="1" noResize="1" noEditPoints="1" noAdjustHandles="1" noChangeArrowheads="1" noChangeShapeType="1" noTextEdit="1"/>
              </p:cNvSpPr>
              <p:nvPr>
                <p:ph idx="1"/>
              </p:nvPr>
            </p:nvSpPr>
            <p:spPr>
              <a:blipFill>
                <a:blip r:embed="rId3"/>
                <a:stretch>
                  <a:fillRect l="-986" t="-2525" r="-638"/>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14684C41-BA9B-4974-9CBE-F1C16C564527}"/>
              </a:ext>
            </a:extLst>
          </p:cNvPr>
          <p:cNvSpPr>
            <a:spLocks noGrp="1"/>
          </p:cNvSpPr>
          <p:nvPr>
            <p:ph type="ftr" sz="quarter" idx="11"/>
          </p:nvPr>
        </p:nvSpPr>
        <p:spPr/>
        <p:txBody>
          <a:bodyPr/>
          <a:lstStyle/>
          <a:p>
            <a:r>
              <a:rPr lang="en-US"/>
              <a:t>Unit 2 ● Lesson 7</a:t>
            </a:r>
          </a:p>
        </p:txBody>
      </p:sp>
      <p:sp>
        <p:nvSpPr>
          <p:cNvPr id="4" name="Title 3">
            <a:extLst>
              <a:ext uri="{FF2B5EF4-FFF2-40B4-BE49-F238E27FC236}">
                <a16:creationId xmlns:a16="http://schemas.microsoft.com/office/drawing/2014/main" id="{4948393C-5982-4229-BCB6-D1F9AB1EB894}"/>
              </a:ext>
            </a:extLst>
          </p:cNvPr>
          <p:cNvSpPr>
            <a:spLocks noGrp="1"/>
          </p:cNvSpPr>
          <p:nvPr>
            <p:ph type="title"/>
          </p:nvPr>
        </p:nvSpPr>
        <p:spPr/>
        <p:txBody>
          <a:bodyPr/>
          <a:lstStyle/>
          <a:p>
            <a:r>
              <a:rPr lang="en-US"/>
              <a:t>The x-Factor</a:t>
            </a:r>
          </a:p>
        </p:txBody>
      </p:sp>
    </p:spTree>
    <p:extLst>
      <p:ext uri="{BB962C8B-B14F-4D97-AF65-F5344CB8AC3E}">
        <p14:creationId xmlns:p14="http://schemas.microsoft.com/office/powerpoint/2010/main" val="2262520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0293B21-6784-4745-9EDE-3AEFDA389C6F}"/>
                  </a:ext>
                </a:extLst>
              </p:cNvPr>
              <p:cNvSpPr>
                <a:spLocks noGrp="1"/>
              </p:cNvSpPr>
              <p:nvPr>
                <p:ph idx="1"/>
              </p:nvPr>
            </p:nvSpPr>
            <p:spPr/>
            <p:txBody>
              <a:bodyPr>
                <a:normAutofit/>
              </a:bodyPr>
              <a:lstStyle/>
              <a:p>
                <a:pPr marL="514350" indent="-514350">
                  <a:buFont typeface="+mj-lt"/>
                  <a:buAutoNum type="arabicPeriod" startAt="6"/>
                </a:pPr>
                <a:r>
                  <a:rPr lang="en-US">
                    <a:effectLst/>
                    <a:latin typeface="Avenir Book" panose="02000503020000020003"/>
                    <a:ea typeface="Calibri" panose="020F0502020204030204" pitchFamily="34" charset="0"/>
                    <a:cs typeface="Times New Roman" panose="02020603050405020304" pitchFamily="18" charset="0"/>
                  </a:rPr>
                  <a:t>One side is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a:effectLst/>
                    <a:latin typeface="Avenir Book" panose="02000503020000020003"/>
                    <a:ea typeface="Calibri" panose="020F0502020204030204" pitchFamily="34" charset="0"/>
                    <a:cs typeface="Times New Roman" panose="02020603050405020304" pitchFamily="18" charset="0"/>
                  </a:rPr>
                  <a:t> inches more than the standard size, and the other side is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a:effectLst/>
                    <a:latin typeface="Avenir Book" panose="02000503020000020003"/>
                    <a:ea typeface="Calibri" panose="020F0502020204030204" pitchFamily="34" charset="0"/>
                    <a:cs typeface="Times New Roman" panose="02020603050405020304" pitchFamily="18" charset="0"/>
                  </a:rPr>
                  <a:t> inches less than the standard size.</a:t>
                </a:r>
              </a:p>
              <a:p>
                <a:pPr marL="514350" indent="-514350">
                  <a:buFont typeface="+mj-lt"/>
                  <a:buAutoNum type="arabicPeriod" startAt="6"/>
                </a:pPr>
                <a:endParaRPr lang="en-US">
                  <a:effectLst/>
                  <a:latin typeface="Avenir Book" panose="02000503020000020003"/>
                  <a:ea typeface="Calibri" panose="020F0502020204030204" pitchFamily="34" charset="0"/>
                  <a:cs typeface="Times New Roman" panose="02020603050405020304" pitchFamily="18" charset="0"/>
                </a:endParaRPr>
              </a:p>
              <a:p>
                <a:pPr marL="514350" indent="-514350">
                  <a:buFont typeface="+mj-lt"/>
                  <a:buAutoNum type="arabicPeriod" startAt="6"/>
                </a:pPr>
                <a:r>
                  <a:rPr lang="en-US">
                    <a:effectLst/>
                    <a:latin typeface="Avenir Book" panose="02000503020000020003"/>
                    <a:ea typeface="Calibri" panose="020F0502020204030204" pitchFamily="34" charset="0"/>
                    <a:cs typeface="Times New Roman" panose="02020603050405020304" pitchFamily="18" charset="0"/>
                  </a:rPr>
                  <a:t>One side is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a:effectLst/>
                    <a:latin typeface="Avenir Book" panose="02000503020000020003"/>
                    <a:ea typeface="Calibri" panose="020F0502020204030204" pitchFamily="34" charset="0"/>
                    <a:cs typeface="Times New Roman" panose="02020603050405020304" pitchFamily="18" charset="0"/>
                  </a:rPr>
                  <a:t> inches more than the standard size, and the other side is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a:effectLst/>
                    <a:latin typeface="Avenir Book" panose="02000503020000020003"/>
                    <a:ea typeface="Calibri" panose="020F0502020204030204" pitchFamily="34" charset="0"/>
                    <a:cs typeface="Times New Roman" panose="02020603050405020304" pitchFamily="18" charset="0"/>
                  </a:rPr>
                  <a:t> inches less than the standard size.</a:t>
                </a:r>
              </a:p>
              <a:p>
                <a:pPr marL="514350" indent="-514350">
                  <a:buFont typeface="+mj-lt"/>
                  <a:buAutoNum type="arabicPeriod" startAt="6"/>
                </a:pPr>
                <a:endParaRPr lang="en-US">
                  <a:effectLst/>
                  <a:latin typeface="Avenir Book" panose="02000503020000020003"/>
                  <a:ea typeface="Calibri" panose="020F0502020204030204" pitchFamily="34" charset="0"/>
                  <a:cs typeface="Times New Roman" panose="02020603050405020304" pitchFamily="18" charset="0"/>
                </a:endParaRPr>
              </a:p>
              <a:p>
                <a:pPr marL="514350" indent="-514350">
                  <a:buFont typeface="+mj-lt"/>
                  <a:buAutoNum type="arabicPeriod" startAt="6"/>
                </a:pPr>
                <a:endParaRPr lang="en-US"/>
              </a:p>
            </p:txBody>
          </p:sp>
        </mc:Choice>
        <mc:Fallback xmlns="">
          <p:sp>
            <p:nvSpPr>
              <p:cNvPr id="2" name="Content Placeholder 1">
                <a:extLst>
                  <a:ext uri="{FF2B5EF4-FFF2-40B4-BE49-F238E27FC236}">
                    <a16:creationId xmlns:a16="http://schemas.microsoft.com/office/drawing/2014/main" id="{00293B21-6784-4745-9EDE-3AEFDA389C6F}"/>
                  </a:ext>
                </a:extLst>
              </p:cNvPr>
              <p:cNvSpPr>
                <a:spLocks noGrp="1" noRot="1" noChangeAspect="1" noMove="1" noResize="1" noEditPoints="1" noAdjustHandles="1" noChangeArrowheads="1" noChangeShapeType="1" noTextEdit="1"/>
              </p:cNvSpPr>
              <p:nvPr>
                <p:ph idx="1"/>
              </p:nvPr>
            </p:nvSpPr>
            <p:spPr>
              <a:blipFill>
                <a:blip r:embed="rId2"/>
                <a:stretch>
                  <a:fillRect l="-1043" t="-252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30521EEE-3E85-4AB8-AFCB-2F3B1DA9DAA9}"/>
              </a:ext>
            </a:extLst>
          </p:cNvPr>
          <p:cNvSpPr>
            <a:spLocks noGrp="1"/>
          </p:cNvSpPr>
          <p:nvPr>
            <p:ph type="ftr" sz="quarter" idx="11"/>
          </p:nvPr>
        </p:nvSpPr>
        <p:spPr/>
        <p:txBody>
          <a:bodyPr/>
          <a:lstStyle/>
          <a:p>
            <a:r>
              <a:rPr lang="en-US"/>
              <a:t>Unit 2 ● Lesson 7</a:t>
            </a:r>
          </a:p>
        </p:txBody>
      </p:sp>
      <p:sp>
        <p:nvSpPr>
          <p:cNvPr id="4" name="Title 3">
            <a:extLst>
              <a:ext uri="{FF2B5EF4-FFF2-40B4-BE49-F238E27FC236}">
                <a16:creationId xmlns:a16="http://schemas.microsoft.com/office/drawing/2014/main" id="{5355B9DB-0296-4123-ADD9-C34BCDC5BFC7}"/>
              </a:ext>
            </a:extLst>
          </p:cNvPr>
          <p:cNvSpPr>
            <a:spLocks noGrp="1"/>
          </p:cNvSpPr>
          <p:nvPr>
            <p:ph type="title"/>
          </p:nvPr>
        </p:nvSpPr>
        <p:spPr/>
        <p:txBody>
          <a:bodyPr/>
          <a:lstStyle/>
          <a:p>
            <a:r>
              <a:rPr lang="en-US"/>
              <a:t>The x-Factor</a:t>
            </a:r>
          </a:p>
        </p:txBody>
      </p:sp>
    </p:spTree>
    <p:extLst>
      <p:ext uri="{BB962C8B-B14F-4D97-AF65-F5344CB8AC3E}">
        <p14:creationId xmlns:p14="http://schemas.microsoft.com/office/powerpoint/2010/main" val="2044766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49B5CF8-9C74-4B62-B055-49A1343B12F6}"/>
                  </a:ext>
                </a:extLst>
              </p:cNvPr>
              <p:cNvSpPr>
                <a:spLocks noGrp="1"/>
              </p:cNvSpPr>
              <p:nvPr>
                <p:ph idx="1"/>
              </p:nvPr>
            </p:nvSpPr>
            <p:spPr/>
            <p:txBody>
              <a:bodyPr/>
              <a:lstStyle/>
              <a:p>
                <a:pPr marL="514350" indent="-514350">
                  <a:buFont typeface="+mj-lt"/>
                  <a:buAutoNum type="arabicPeriod" startAt="8"/>
                </a:pPr>
                <a:r>
                  <a:rPr lang="en-US">
                    <a:effectLst/>
                    <a:latin typeface="Avenir Book" panose="02000503020000020003"/>
                    <a:ea typeface="Calibri" panose="020F0502020204030204" pitchFamily="34" charset="0"/>
                    <a:cs typeface="Times New Roman" panose="02020603050405020304" pitchFamily="18" charset="0"/>
                  </a:rPr>
                  <a:t>An expression that has three terms in the form: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𝑎</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𝑏𝑥</m:t>
                    </m:r>
                    <m:r>
                      <a:rPr lang="en-US">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𝑐</m:t>
                    </m:r>
                  </m:oMath>
                </a14:m>
                <a:r>
                  <a:rPr lang="en-US">
                    <a:effectLst/>
                    <a:latin typeface="Avenir Book" panose="02000503020000020003"/>
                    <a:ea typeface="Calibri" panose="020F0502020204030204" pitchFamily="34" charset="0"/>
                    <a:cs typeface="Times New Roman" panose="02020603050405020304" pitchFamily="18" charset="0"/>
                  </a:rPr>
                  <a:t> is called a trinomial. Look back at the trinomials you wrote in problems 3–7. How can you tell if the middle term </a:t>
                </a:r>
                <a14:m>
                  <m:oMath xmlns:m="http://schemas.openxmlformats.org/officeDocument/2006/math">
                    <m:d>
                      <m:dPr>
                        <m:ctrlPr>
                          <a:rPr lang="en-US"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𝑏𝑥</m:t>
                        </m:r>
                      </m:e>
                    </m:d>
                  </m:oMath>
                </a14:m>
                <a:r>
                  <a:rPr lang="en-US">
                    <a:effectLst/>
                    <a:latin typeface="Avenir Book" panose="02000503020000020003"/>
                    <a:ea typeface="Calibri" panose="020F0502020204030204" pitchFamily="34" charset="0"/>
                    <a:cs typeface="Times New Roman" panose="02020603050405020304" pitchFamily="18" charset="0"/>
                  </a:rPr>
                  <a:t> is going to be positive or negative?</a:t>
                </a:r>
              </a:p>
              <a:p>
                <a:pPr marL="514350" indent="-514350">
                  <a:buFont typeface="+mj-lt"/>
                  <a:buAutoNum type="arabicPeriod" startAt="8"/>
                </a:pPr>
                <a:endParaRPr lang="en-US"/>
              </a:p>
            </p:txBody>
          </p:sp>
        </mc:Choice>
        <mc:Fallback xmlns="">
          <p:sp>
            <p:nvSpPr>
              <p:cNvPr id="2" name="Content Placeholder 1">
                <a:extLst>
                  <a:ext uri="{FF2B5EF4-FFF2-40B4-BE49-F238E27FC236}">
                    <a16:creationId xmlns:a16="http://schemas.microsoft.com/office/drawing/2014/main" id="{D49B5CF8-9C74-4B62-B055-49A1343B12F6}"/>
                  </a:ext>
                </a:extLst>
              </p:cNvPr>
              <p:cNvSpPr>
                <a:spLocks noGrp="1" noRot="1" noChangeAspect="1" noMove="1" noResize="1" noEditPoints="1" noAdjustHandles="1" noChangeArrowheads="1" noChangeShapeType="1" noTextEdit="1"/>
              </p:cNvSpPr>
              <p:nvPr>
                <p:ph idx="1"/>
              </p:nvPr>
            </p:nvSpPr>
            <p:spPr>
              <a:blipFill>
                <a:blip r:embed="rId2"/>
                <a:stretch>
                  <a:fillRect l="-1043" t="-2521" r="-110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1699B804-5E77-44C0-8B23-CCA59F5645D7}"/>
              </a:ext>
            </a:extLst>
          </p:cNvPr>
          <p:cNvSpPr>
            <a:spLocks noGrp="1"/>
          </p:cNvSpPr>
          <p:nvPr>
            <p:ph type="ftr" sz="quarter" idx="11"/>
          </p:nvPr>
        </p:nvSpPr>
        <p:spPr/>
        <p:txBody>
          <a:bodyPr/>
          <a:lstStyle/>
          <a:p>
            <a:r>
              <a:rPr lang="en-US"/>
              <a:t>Unit 2 ● Lesson 7</a:t>
            </a:r>
          </a:p>
        </p:txBody>
      </p:sp>
      <p:sp>
        <p:nvSpPr>
          <p:cNvPr id="4" name="Title 3">
            <a:extLst>
              <a:ext uri="{FF2B5EF4-FFF2-40B4-BE49-F238E27FC236}">
                <a16:creationId xmlns:a16="http://schemas.microsoft.com/office/drawing/2014/main" id="{5A66DA8C-5424-4FE4-A412-8F1E2C8264A8}"/>
              </a:ext>
            </a:extLst>
          </p:cNvPr>
          <p:cNvSpPr>
            <a:spLocks noGrp="1"/>
          </p:cNvSpPr>
          <p:nvPr>
            <p:ph type="title"/>
          </p:nvPr>
        </p:nvSpPr>
        <p:spPr/>
        <p:txBody>
          <a:bodyPr/>
          <a:lstStyle/>
          <a:p>
            <a:r>
              <a:rPr lang="en-US"/>
              <a:t>The x-Factor</a:t>
            </a:r>
          </a:p>
        </p:txBody>
      </p:sp>
    </p:spTree>
    <p:extLst>
      <p:ext uri="{BB962C8B-B14F-4D97-AF65-F5344CB8AC3E}">
        <p14:creationId xmlns:p14="http://schemas.microsoft.com/office/powerpoint/2010/main" val="1267114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49B5CF8-9C74-4B62-B055-49A1343B12F6}"/>
                  </a:ext>
                </a:extLst>
              </p:cNvPr>
              <p:cNvSpPr>
                <a:spLocks noGrp="1"/>
              </p:cNvSpPr>
              <p:nvPr>
                <p:ph idx="1"/>
              </p:nvPr>
            </p:nvSpPr>
            <p:spPr/>
            <p:txBody>
              <a:bodyPr/>
              <a:lstStyle/>
              <a:p>
                <a:pPr marL="514350" indent="-514350">
                  <a:buFont typeface="+mj-lt"/>
                  <a:buAutoNum type="arabicPeriod" startAt="9"/>
                </a:pPr>
                <a:r>
                  <a:rPr lang="en-US">
                    <a:effectLst/>
                    <a:latin typeface="Avenir Book" panose="02000503020000020003"/>
                    <a:ea typeface="Calibri" panose="020F0502020204030204" pitchFamily="34" charset="0"/>
                    <a:cs typeface="Times New Roman" panose="02020603050405020304" pitchFamily="18" charset="0"/>
                  </a:rPr>
                  <a:t>One customer had an unusual request. She wanted a block that is extended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a:effectLst/>
                    <a:latin typeface="Avenir Book" panose="02000503020000020003"/>
                    <a:ea typeface="Calibri" panose="020F0502020204030204" pitchFamily="34" charset="0"/>
                    <a:cs typeface="Times New Roman" panose="02020603050405020304" pitchFamily="18" charset="0"/>
                  </a:rPr>
                  <a:t> inches on one side and decreased by </a:t>
                </a: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a:effectLst/>
                    <a:latin typeface="Avenir Book" panose="02000503020000020003"/>
                    <a:ea typeface="Calibri" panose="020F0502020204030204" pitchFamily="34" charset="0"/>
                    <a:cs typeface="Times New Roman" panose="02020603050405020304" pitchFamily="18" charset="0"/>
                  </a:rPr>
                  <a:t> inches on the other. One of the employees thinks that this rectangle will have the same area as the original square, since one side was decreased by the same amount as the other side was increased. What do you think? Use a diagram to find two expressions for the area of this block.</a:t>
                </a:r>
              </a:p>
              <a:p>
                <a:pPr marL="514350" indent="-514350">
                  <a:buFont typeface="+mj-lt"/>
                  <a:buAutoNum type="arabicPeriod" startAt="9"/>
                </a:pPr>
                <a:endParaRPr lang="en-US"/>
              </a:p>
            </p:txBody>
          </p:sp>
        </mc:Choice>
        <mc:Fallback xmlns="">
          <p:sp>
            <p:nvSpPr>
              <p:cNvPr id="2" name="Content Placeholder 1">
                <a:extLst>
                  <a:ext uri="{FF2B5EF4-FFF2-40B4-BE49-F238E27FC236}">
                    <a16:creationId xmlns:a16="http://schemas.microsoft.com/office/drawing/2014/main" id="{D49B5CF8-9C74-4B62-B055-49A1343B12F6}"/>
                  </a:ext>
                </a:extLst>
              </p:cNvPr>
              <p:cNvSpPr>
                <a:spLocks noGrp="1" noRot="1" noChangeAspect="1" noMove="1" noResize="1" noEditPoints="1" noAdjustHandles="1" noChangeArrowheads="1" noChangeShapeType="1" noTextEdit="1"/>
              </p:cNvSpPr>
              <p:nvPr>
                <p:ph idx="1"/>
              </p:nvPr>
            </p:nvSpPr>
            <p:spPr>
              <a:blipFill>
                <a:blip r:embed="rId2"/>
                <a:stretch>
                  <a:fillRect l="-1043" t="-252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1699B804-5E77-44C0-8B23-CCA59F5645D7}"/>
              </a:ext>
            </a:extLst>
          </p:cNvPr>
          <p:cNvSpPr>
            <a:spLocks noGrp="1"/>
          </p:cNvSpPr>
          <p:nvPr>
            <p:ph type="ftr" sz="quarter" idx="11"/>
          </p:nvPr>
        </p:nvSpPr>
        <p:spPr/>
        <p:txBody>
          <a:bodyPr/>
          <a:lstStyle/>
          <a:p>
            <a:r>
              <a:rPr lang="en-US"/>
              <a:t>Unit 2 ● Lesson 7</a:t>
            </a:r>
          </a:p>
        </p:txBody>
      </p:sp>
      <p:sp>
        <p:nvSpPr>
          <p:cNvPr id="4" name="Title 3">
            <a:extLst>
              <a:ext uri="{FF2B5EF4-FFF2-40B4-BE49-F238E27FC236}">
                <a16:creationId xmlns:a16="http://schemas.microsoft.com/office/drawing/2014/main" id="{5A66DA8C-5424-4FE4-A412-8F1E2C8264A8}"/>
              </a:ext>
            </a:extLst>
          </p:cNvPr>
          <p:cNvSpPr>
            <a:spLocks noGrp="1"/>
          </p:cNvSpPr>
          <p:nvPr>
            <p:ph type="title"/>
          </p:nvPr>
        </p:nvSpPr>
        <p:spPr/>
        <p:txBody>
          <a:bodyPr/>
          <a:lstStyle/>
          <a:p>
            <a:r>
              <a:rPr lang="en-US"/>
              <a:t>The x-Factor</a:t>
            </a:r>
          </a:p>
        </p:txBody>
      </p:sp>
    </p:spTree>
    <p:extLst>
      <p:ext uri="{BB962C8B-B14F-4D97-AF65-F5344CB8AC3E}">
        <p14:creationId xmlns:p14="http://schemas.microsoft.com/office/powerpoint/2010/main" val="936964098"/>
      </p:ext>
    </p:extLst>
  </p:cSld>
  <p:clrMapOvr>
    <a:masterClrMapping/>
  </p:clrMapOvr>
</p:sld>
</file>

<file path=ppt/theme/theme1.xml><?xml version="1.0" encoding="utf-8"?>
<a:theme xmlns:a="http://schemas.openxmlformats.org/drawingml/2006/main" name="Office Theme">
  <a:themeElements>
    <a:clrScheme name="Unit 7 Custom Theme">
      <a:dk1>
        <a:srgbClr val="9F004C"/>
      </a:dk1>
      <a:lt1>
        <a:srgbClr val="FFFFFF"/>
      </a:lt1>
      <a:dk2>
        <a:srgbClr val="CA0056"/>
      </a:dk2>
      <a:lt2>
        <a:srgbClr val="FEFFFF"/>
      </a:lt2>
      <a:accent1>
        <a:srgbClr val="A0004D"/>
      </a:accent1>
      <a:accent2>
        <a:srgbClr val="CB0056"/>
      </a:accent2>
      <a:accent3>
        <a:srgbClr val="BF005E"/>
      </a:accent3>
      <a:accent4>
        <a:srgbClr val="E30060"/>
      </a:accent4>
      <a:accent5>
        <a:srgbClr val="AC0055"/>
      </a:accent5>
      <a:accent6>
        <a:srgbClr val="D8005B"/>
      </a:accent6>
      <a:hlink>
        <a:srgbClr val="3F78A1"/>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7641D1A-FE7E-8E49-A569-9D1FC76A39C9}">
  <we:reference id="e6890d58-51ce-4572-9272-a9ab2dd6f31e" version="1.1.0.0" store="EXCatalog" storeType="EXCatalog"/>
  <we:alternateReferences>
    <we:reference id="WA200002334" version="1.1.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2c14416-9b3b-4ab9-bce7-0fcee5420287" xsi:nil="true"/>
    <lcf76f155ced4ddcb4097134ff3c332f xmlns="242144d6-166b-49e2-aa90-f25e9b00a53a">
      <Terms xmlns="http://schemas.microsoft.com/office/infopath/2007/PartnerControls"/>
    </lcf76f155ced4ddcb4097134ff3c332f>
    <SharedWithUsers xmlns="e6b18dcd-00de-4a4b-a809-bf649cda40bd">
      <UserInfo>
        <DisplayName/>
        <AccountId xsi:nil="true"/>
        <AccountType/>
      </UserInfo>
    </SharedWithUsers>
    <MediaLengthInSeconds xmlns="242144d6-166b-49e2-aa90-f25e9b00a53a" xsi:nil="true"/>
    <Information xmlns="242144d6-166b-49e2-aa90-f25e9b00a53a" xsi:nil="true"/>
    <_dlc_DocId xmlns="e6b18dcd-00de-4a4b-a809-bf649cda40bd">KST36QS7YUKS-17149278-85002</_dlc_DocId>
    <_dlc_DocIdUrl xmlns="e6b18dcd-00de-4a4b-a809-bf649cda40bd">
      <Url>https://k12mnps.sharepoint.com/sites/014-CMGS-CI/_layouts/15/DocIdRedir.aspx?ID=KST36QS7YUKS-17149278-85002</Url>
      <Description>KST36QS7YUKS-17149278-85002</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E2B1E48FDA06D248B1EDF07E7820037D" ma:contentTypeVersion="20" ma:contentTypeDescription="Create a new document." ma:contentTypeScope="" ma:versionID="d861ce926a46af1179d2b695f03b5f76">
  <xsd:schema xmlns:xsd="http://www.w3.org/2001/XMLSchema" xmlns:xs="http://www.w3.org/2001/XMLSchema" xmlns:p="http://schemas.microsoft.com/office/2006/metadata/properties" xmlns:ns2="e6b18dcd-00de-4a4b-a809-bf649cda40bd" xmlns:ns3="242144d6-166b-49e2-aa90-f25e9b00a53a" xmlns:ns4="b2c14416-9b3b-4ab9-bce7-0fcee5420287" targetNamespace="http://schemas.microsoft.com/office/2006/metadata/properties" ma:root="true" ma:fieldsID="7d87c9afb6078c255f08279b2ae24671" ns2:_="" ns3:_="" ns4:_="">
    <xsd:import namespace="e6b18dcd-00de-4a4b-a809-bf649cda40bd"/>
    <xsd:import namespace="242144d6-166b-49e2-aa90-f25e9b00a53a"/>
    <xsd:import namespace="b2c14416-9b3b-4ab9-bce7-0fcee542028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2:SharedWithUsers" minOccurs="0"/>
                <xsd:element ref="ns2:SharedWithDetails" minOccurs="0"/>
                <xsd:element ref="ns3:Information"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b18dcd-00de-4a4b-a809-bf649cda40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2144d6-166b-49e2-aa90-f25e9b00a5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Information" ma:index="21" nillable="true" ma:displayName="Information" ma:format="Dropdown" ma:internalName="Information">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bb345b-ff8f-4466-ba95-c87037a6f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c14416-9b3b-4ab9-bce7-0fcee542028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7feffb6a-3bdb-42aa-b7d6-8e71ce8816e6}" ma:internalName="TaxCatchAll" ma:showField="CatchAllData" ma:web="e6b18dcd-00de-4a4b-a809-bf649cda40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3CBF5E-DE76-4D71-B410-54751C1F747E}">
  <ds:schemaRefs>
    <ds:schemaRef ds:uri="http://schemas.microsoft.com/office/2006/documentManagement/types"/>
    <ds:schemaRef ds:uri="8b135edc-aa13-4e9d-bff7-e67ebb7a4006"/>
    <ds:schemaRef ds:uri="eb208772-ddc5-4f6a-b383-d2629cd7e715"/>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 ds:uri="242144d6-166b-49e2-aa90-f25e9b00a53a"/>
    <ds:schemaRef ds:uri="b2c14416-9b3b-4ab9-bce7-0fcee5420287"/>
    <ds:schemaRef ds:uri="e6b18dcd-00de-4a4b-a809-bf649cda40bd"/>
  </ds:schemaRefs>
</ds:datastoreItem>
</file>

<file path=customXml/itemProps2.xml><?xml version="1.0" encoding="utf-8"?>
<ds:datastoreItem xmlns:ds="http://schemas.openxmlformats.org/officeDocument/2006/customXml" ds:itemID="{AFADFDEB-1F94-4661-83DE-015666AB8CD8}">
  <ds:schemaRefs>
    <ds:schemaRef ds:uri="http://schemas.microsoft.com/sharepoint/events"/>
  </ds:schemaRefs>
</ds:datastoreItem>
</file>

<file path=customXml/itemProps3.xml><?xml version="1.0" encoding="utf-8"?>
<ds:datastoreItem xmlns:ds="http://schemas.openxmlformats.org/officeDocument/2006/customXml" ds:itemID="{EA70FF47-697A-4584-9525-BB212266B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b18dcd-00de-4a4b-a809-bf649cda40bd"/>
    <ds:schemaRef ds:uri="242144d6-166b-49e2-aa90-f25e9b00a53a"/>
    <ds:schemaRef ds:uri="b2c14416-9b3b-4ab9-bce7-0fcee5420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57F20D6-AB91-47FE-91A8-E8BAF2ACB2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TotalTime>
  <Words>1705</Words>
  <Application>Microsoft Macintosh PowerPoint</Application>
  <PresentationFormat>Widescreen</PresentationFormat>
  <Paragraphs>114</Paragraphs>
  <Slides>24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Avenir Black</vt:lpstr>
      <vt:lpstr>Avenir Book</vt:lpstr>
      <vt:lpstr>Calibri</vt:lpstr>
      <vt:lpstr>Cambria Math</vt:lpstr>
      <vt:lpstr>Century Gothic</vt:lpstr>
      <vt:lpstr>source-sans-pro</vt:lpstr>
      <vt:lpstr>Office Theme</vt:lpstr>
      <vt:lpstr>Lesson 7: The x-Factor</vt:lpstr>
      <vt:lpstr>PowerPoint Presentation</vt:lpstr>
      <vt:lpstr>The x-Factor</vt:lpstr>
      <vt:lpstr>The x-Factor</vt:lpstr>
      <vt:lpstr>The x-Factor</vt:lpstr>
      <vt:lpstr>The x-Factor</vt:lpstr>
      <vt:lpstr>The x-Factor</vt:lpstr>
      <vt:lpstr>The x-Factor</vt:lpstr>
      <vt:lpstr>The x-Factor</vt:lpstr>
      <vt:lpstr>The x-Factor</vt:lpstr>
      <vt:lpstr>The x-Factor</vt:lpstr>
      <vt:lpstr>The x-Factor</vt:lpstr>
      <vt:lpstr>The x-Factor</vt:lpstr>
      <vt:lpstr>The x-Factor</vt:lpstr>
      <vt:lpstr>The x-Factor</vt:lpstr>
      <vt:lpstr>The x-Factor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Adkins, Shelley</dc:creator>
  <cp:lastModifiedBy>Letterman, Terry L</cp:lastModifiedBy>
  <cp:revision>9</cp:revision>
  <dcterms:created xsi:type="dcterms:W3CDTF">2023-05-09T17:17:08Z</dcterms:created>
  <dcterms:modified xsi:type="dcterms:W3CDTF">2024-08-17T03:17:06Z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0x010100E2B1E48FDA06D248B1EDF07E7820037D</vt:lpwstr>
  </property>
  <property fmtid="{D5CDD505-2E9C-101B-9397-08002B2CF9AE}" pid="3" name="MediaServiceImageTags">
    <vt:lpwstr/>
  </property>
  <property fmtid="{D5CDD505-2E9C-101B-9397-08002B2CF9AE}" pid="4" name="_dlc_DocIdItemGuid">
    <vt:lpwstr>df1d4737-ad0f-48b6-8814-4700fc3e1213</vt:lpwstr>
  </property>
  <property fmtid="{D5CDD505-2E9C-101B-9397-08002B2CF9AE}" pid="5" name="Order">
    <vt:r8>2399800</vt:r8>
  </property>
  <property fmtid="{D5CDD505-2E9C-101B-9397-08002B2CF9AE}" pid="6" name="xd_Signature">
    <vt:bool>false</vt:bool>
  </property>
  <property fmtid="{D5CDD505-2E9C-101B-9397-08002B2CF9AE}" pid="7" name="xd_ProgID">
    <vt:lpwstr/>
  </property>
  <property fmtid="{D5CDD505-2E9C-101B-9397-08002B2CF9AE}" pid="8" name="_dlc_DocId">
    <vt:lpwstr>JYCHRTE472SJ-879839975-23998</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_dlc_DocIdUrl">
    <vt:lpwstr>https://k12mnps.sharepoint.com/sites/014-TEMG-TEAM-CIMathDepartment/_layouts/15/DocIdRedir.aspx?ID=JYCHRTE472SJ-879839975-23998, JYCHRTE472SJ-879839975-23998</vt:lpwstr>
  </property>
  <property fmtid="{D5CDD505-2E9C-101B-9397-08002B2CF9AE}" pid="14" name="_SourceUrl">
    <vt:lpwstr/>
  </property>
  <property fmtid="{D5CDD505-2E9C-101B-9397-08002B2CF9AE}" pid="15" name="_SharedFileIndex">
    <vt:lpwstr/>
  </property>
</Properties>
</file>