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8"/>
  </p:notesMasterIdLst>
  <p:handoutMasterIdLst>
    <p:handoutMasterId r:id="rId29"/>
  </p:handoutMasterIdLst>
  <p:sldIdLst>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9"/>
    <p:restoredTop sz="94512" autoAdjust="0"/>
  </p:normalViewPr>
  <p:slideViewPr>
    <p:cSldViewPr snapToGrid="0">
      <p:cViewPr varScale="1">
        <p:scale>
          <a:sx n="71" d="100"/>
          <a:sy n="71" d="100"/>
        </p:scale>
        <p:origin x="1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42620"/>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456983" y="618516"/>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23435"/>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
        <p:nvSpPr>
          <p:cNvPr id="9" name="Google Shape;507;p46">
            <a:extLst>
              <a:ext uri="{FF2B5EF4-FFF2-40B4-BE49-F238E27FC236}">
                <a16:creationId xmlns:a16="http://schemas.microsoft.com/office/drawing/2014/main" id="{54059445-828D-2549-B6FB-AA3BE40B0648}"/>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9" name="Google Shape;507;p46">
            <a:extLst>
              <a:ext uri="{FF2B5EF4-FFF2-40B4-BE49-F238E27FC236}">
                <a16:creationId xmlns:a16="http://schemas.microsoft.com/office/drawing/2014/main" id="{352AECFE-D1DB-544A-B909-4B47EB8DFC69}"/>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Google Shape;507;p46">
            <a:extLst>
              <a:ext uri="{FF2B5EF4-FFF2-40B4-BE49-F238E27FC236}">
                <a16:creationId xmlns:a16="http://schemas.microsoft.com/office/drawing/2014/main" id="{CCC2C74D-4201-B44B-BDE7-33DBDFC95CE4}"/>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17461"/>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2998150" y="2607591"/>
            <a:ext cx="6463903" cy="2302339"/>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5"/>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3" y="-410808"/>
            <a:ext cx="369332" cy="1219198"/>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1944"/>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5">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6"/>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7"/>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FFE-5DA6-47D3-9DBB-1B85052085C9}"/>
              </a:ext>
            </a:extLst>
          </p:cNvPr>
          <p:cNvSpPr>
            <a:spLocks noGrp="1"/>
          </p:cNvSpPr>
          <p:nvPr>
            <p:ph type="ctrTitle"/>
          </p:nvPr>
        </p:nvSpPr>
        <p:spPr/>
        <p:txBody>
          <a:bodyPr/>
          <a:lstStyle/>
          <a:p>
            <a:r>
              <a:rPr lang="en-US"/>
              <a:t>Lesson 6:</a:t>
            </a:r>
            <a:br>
              <a:rPr lang="en-US"/>
            </a:br>
            <a:r>
              <a:rPr lang="en-US"/>
              <a:t>Factor </a:t>
            </a:r>
            <a:r>
              <a:rPr lang="en-US" err="1"/>
              <a:t>Fixin</a:t>
            </a:r>
            <a:r>
              <a:rPr lang="en-US"/>
              <a:t>’</a:t>
            </a:r>
          </a:p>
        </p:txBody>
      </p:sp>
      <p:sp>
        <p:nvSpPr>
          <p:cNvPr id="3" name="Subtitle 2">
            <a:extLst>
              <a:ext uri="{FF2B5EF4-FFF2-40B4-BE49-F238E27FC236}">
                <a16:creationId xmlns:a16="http://schemas.microsoft.com/office/drawing/2014/main" id="{639065B8-5DD4-4925-9F84-925DC7E67B0C}"/>
              </a:ext>
            </a:extLst>
          </p:cNvPr>
          <p:cNvSpPr>
            <a:spLocks noGrp="1"/>
          </p:cNvSpPr>
          <p:nvPr>
            <p:ph type="subTitle" idx="1"/>
          </p:nvPr>
        </p:nvSpPr>
        <p:spPr/>
        <p:txBody>
          <a:bodyPr/>
          <a:lstStyle/>
          <a:p>
            <a:r>
              <a:rPr lang="en-US"/>
              <a:t>Structures of Quadratic Expressions</a:t>
            </a:r>
          </a:p>
        </p:txBody>
      </p:sp>
    </p:spTree>
    <p:extLst>
      <p:ext uri="{BB962C8B-B14F-4D97-AF65-F5344CB8AC3E}">
        <p14:creationId xmlns:p14="http://schemas.microsoft.com/office/powerpoint/2010/main" val="6937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1339EE6-3C45-42D7-9889-F096E1DFF8EC}"/>
                  </a:ext>
                </a:extLst>
              </p:cNvPr>
              <p:cNvSpPr>
                <a:spLocks noGrp="1"/>
              </p:cNvSpPr>
              <p:nvPr>
                <p:ph idx="1"/>
              </p:nvPr>
            </p:nvSpPr>
            <p:spPr/>
            <p:txBody>
              <a:bodyPr>
                <a:normAutofit/>
              </a:bodyPr>
              <a:lstStyle/>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Customers start ordering custom-made block designs by requesting how much additional area they want beyond the original area of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a:effectLst/>
                    <a:latin typeface="Avenir Book" panose="02000503020000020003"/>
                    <a:ea typeface="Times New Roman" panose="02020603050405020304" pitchFamily="18" charset="0"/>
                    <a:cs typeface="Times New Roman" panose="02020603050405020304" pitchFamily="18" charset="0"/>
                  </a:rPr>
                  <a:t>. Once an order is taken for a certain type of block, customer service needs to have specific instructions on how to make the new design for the manufacturing team. The instructions need to explain how to extend the sides of a square block to create the new line of rectangular blocks.</a:t>
                </a:r>
              </a:p>
              <a:p>
                <a:endParaRPr lang="en-US"/>
              </a:p>
            </p:txBody>
          </p:sp>
        </mc:Choice>
        <mc:Fallback xmlns="">
          <p:sp>
            <p:nvSpPr>
              <p:cNvPr id="2" name="Content Placeholder 1">
                <a:extLst>
                  <a:ext uri="{FF2B5EF4-FFF2-40B4-BE49-F238E27FC236}">
                    <a16:creationId xmlns:a16="http://schemas.microsoft.com/office/drawing/2014/main" id="{31339EE6-3C45-42D7-9889-F096E1DFF8EC}"/>
                  </a:ext>
                </a:extLst>
              </p:cNvPr>
              <p:cNvSpPr>
                <a:spLocks noGrp="1" noRot="1" noChangeAspect="1" noMove="1" noResize="1" noEditPoints="1" noAdjustHandles="1" noChangeArrowheads="1" noChangeShapeType="1" noTextEdit="1"/>
              </p:cNvSpPr>
              <p:nvPr>
                <p:ph idx="1"/>
              </p:nvPr>
            </p:nvSpPr>
            <p:spPr>
              <a:blipFill>
                <a:blip r:embed="rId2"/>
                <a:stretch>
                  <a:fillRect l="-1217" t="-84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6CE657C-896F-477E-89B4-C2B6E69C9E04}"/>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B94F7CC7-FBC8-44BF-BCD7-BDC1D86FF3F7}"/>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335045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1339EE6-3C45-42D7-9889-F096E1DFF8EC}"/>
                  </a:ext>
                </a:extLst>
              </p:cNvPr>
              <p:cNvSpPr>
                <a:spLocks noGrp="1"/>
              </p:cNvSpPr>
              <p:nvPr>
                <p:ph idx="1"/>
              </p:nvPr>
            </p:nvSpPr>
            <p:spPr/>
            <p:txBody>
              <a:bodyPr>
                <a:normAutofit/>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The customer service department has placed the following orders on your desk. For each, describe how to make the new blocks by extending the sides of a square block with an initial side length of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Your instructions should include diagrams and algebraic descriptions of the area of the rectangles, using expressions representing the lengths of the sides.</a:t>
                </a:r>
              </a:p>
              <a:p>
                <a:pPr marL="514350" indent="-514350">
                  <a:buFont typeface="+mj-lt"/>
                  <a:buAutoNum type="arabicPeriod" startAt="6"/>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3</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15</m:t>
                    </m:r>
                  </m:oMath>
                </a14:m>
                <a:endParaRPr lang="en-US"/>
              </a:p>
              <a:p>
                <a:pPr marL="514350" indent="-514350">
                  <a:buFont typeface="+mj-lt"/>
                  <a:buAutoNum type="arabicPeriod" startAt="6"/>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6"/>
                </a:pPr>
                <a:endParaRPr lang="en-US" sz="1800" b="0" i="0" u="none" strike="noStrike">
                  <a:effectLst/>
                  <a:latin typeface="Arial" panose="020B0604020202020204" pitchFamily="34" charset="0"/>
                </a:endParaRPr>
              </a:p>
              <a:p>
                <a:pPr marL="514350" indent="-514350">
                  <a:buFont typeface="+mj-lt"/>
                  <a:buAutoNum type="arabicPeriod" startAt="6"/>
                </a:pPr>
                <a:endParaRPr lang="en-US"/>
              </a:p>
            </p:txBody>
          </p:sp>
        </mc:Choice>
        <mc:Fallback xmlns="">
          <p:sp>
            <p:nvSpPr>
              <p:cNvPr id="2" name="Content Placeholder 1">
                <a:extLst>
                  <a:ext uri="{FF2B5EF4-FFF2-40B4-BE49-F238E27FC236}">
                    <a16:creationId xmlns:a16="http://schemas.microsoft.com/office/drawing/2014/main" id="{31339EE6-3C45-42D7-9889-F096E1DFF8EC}"/>
                  </a:ext>
                </a:extLst>
              </p:cNvPr>
              <p:cNvSpPr>
                <a:spLocks noGrp="1" noRot="1" noChangeAspect="1" noMove="1" noResize="1" noEditPoints="1" noAdjustHandles="1" noChangeArrowheads="1" noChangeShapeType="1" noTextEdit="1"/>
              </p:cNvSpPr>
              <p:nvPr>
                <p:ph idx="1"/>
              </p:nvPr>
            </p:nvSpPr>
            <p:spPr>
              <a:blipFill>
                <a:blip r:embed="rId2"/>
                <a:stretch>
                  <a:fillRect l="-1217" t="-2521" r="-5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6CE657C-896F-477E-89B4-C2B6E69C9E04}"/>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B94F7CC7-FBC8-44BF-BCD7-BDC1D86FF3F7}"/>
              </a:ext>
            </a:extLst>
          </p:cNvPr>
          <p:cNvSpPr>
            <a:spLocks noGrp="1"/>
          </p:cNvSpPr>
          <p:nvPr>
            <p:ph type="title"/>
          </p:nvPr>
        </p:nvSpPr>
        <p:spPr/>
        <p:txBody>
          <a:bodyPr/>
          <a:lstStyle/>
          <a:p>
            <a:r>
              <a:rPr lang="en-US"/>
              <a:t>Factor </a:t>
            </a:r>
            <a:r>
              <a:rPr lang="en-US" err="1"/>
              <a:t>Fixin</a:t>
            </a:r>
            <a:r>
              <a:rPr lang="en-US"/>
              <a:t>’</a:t>
            </a:r>
          </a:p>
        </p:txBody>
      </p:sp>
      <p:pic>
        <p:nvPicPr>
          <p:cNvPr id="5" name="Picture 4">
            <a:extLst>
              <a:ext uri="{FF2B5EF4-FFF2-40B4-BE49-F238E27FC236}">
                <a16:creationId xmlns:a16="http://schemas.microsoft.com/office/drawing/2014/main" id="{73E0F8EF-1BCF-45DE-A693-F7B191159AFE}"/>
              </a:ext>
            </a:extLst>
          </p:cNvPr>
          <p:cNvPicPr>
            <a:picLocks noChangeAspect="1"/>
          </p:cNvPicPr>
          <p:nvPr/>
        </p:nvPicPr>
        <p:blipFill>
          <a:blip r:embed="rId3"/>
          <a:stretch>
            <a:fillRect/>
          </a:stretch>
        </p:blipFill>
        <p:spPr>
          <a:xfrm>
            <a:off x="4574179" y="3891493"/>
            <a:ext cx="6570071" cy="1826657"/>
          </a:xfrm>
          <a:prstGeom prst="rect">
            <a:avLst/>
          </a:prstGeom>
        </p:spPr>
      </p:pic>
    </p:spTree>
    <p:extLst>
      <p:ext uri="{BB962C8B-B14F-4D97-AF65-F5344CB8AC3E}">
        <p14:creationId xmlns:p14="http://schemas.microsoft.com/office/powerpoint/2010/main" val="280117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1339EE6-3C45-42D7-9889-F096E1DFF8EC}"/>
                  </a:ext>
                </a:extLst>
              </p:cNvPr>
              <p:cNvSpPr>
                <a:spLocks noGrp="1"/>
              </p:cNvSpPr>
              <p:nvPr>
                <p:ph idx="1"/>
              </p:nvPr>
            </p:nvSpPr>
            <p:spPr/>
            <p:txBody>
              <a:bodyPr>
                <a:normAutofit/>
              </a:bodyPr>
              <a:lstStyle/>
              <a:p>
                <a:pPr marL="0" indent="0">
                  <a:buNone/>
                </a:pPr>
                <a:r>
                  <a:rPr lang="en-US">
                    <a:latin typeface="Avenir Book" panose="02000503020000020003"/>
                    <a:ea typeface="Times New Roman" panose="02020603050405020304" pitchFamily="18" charset="0"/>
                    <a:cs typeface="Times New Roman" panose="02020603050405020304" pitchFamily="18" charset="0"/>
                  </a:rPr>
                  <a:t>D</a:t>
                </a:r>
                <a:r>
                  <a:rPr lang="en-US">
                    <a:effectLst/>
                    <a:latin typeface="Avenir Book" panose="02000503020000020003"/>
                    <a:ea typeface="Times New Roman" panose="02020603050405020304" pitchFamily="18" charset="0"/>
                    <a:cs typeface="Times New Roman" panose="02020603050405020304" pitchFamily="18" charset="0"/>
                  </a:rPr>
                  <a:t>escribe how to make the new blocks by extending the sides of a square block with an initial side length of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Your instructions should include diagrams and algebraic descriptions of the area of the rectangles, using expressions representing the lengths of the sides.</a:t>
                </a:r>
              </a:p>
              <a:p>
                <a:pPr marL="0" indent="0">
                  <a:buNone/>
                </a:pPr>
                <a:endParaRPr lang="en-US" i="1">
                  <a:effectLst/>
                  <a:latin typeface="Cambria Math" panose="02040503050406030204" pitchFamily="18" charset="0"/>
                  <a:ea typeface="Calibri" panose="020F0502020204030204" pitchFamily="34" charset="0"/>
                  <a:cs typeface="Times New Roman" panose="02020603050405020304" pitchFamily="18" charset="0"/>
                </a:endParaRPr>
              </a:p>
              <a:p>
                <a:pPr marL="514350" indent="-514350">
                  <a:buFont typeface="+mj-lt"/>
                  <a:buAutoNum type="arabicPeriod" startAt="7"/>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6</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24</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7"/>
                </a:pPr>
                <a:r>
                  <a:rPr lang="en-US">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7"/>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7"/>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7"/>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7"/>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7"/>
                </a:pPr>
                <a:endParaRPr lang="en-US" sz="1800" b="0" i="0" u="none" strike="noStrike">
                  <a:effectLst/>
                  <a:latin typeface="Arial" panose="020B0604020202020204" pitchFamily="34" charset="0"/>
                </a:endParaRPr>
              </a:p>
              <a:p>
                <a:pPr marL="514350" indent="-514350">
                  <a:buFont typeface="+mj-lt"/>
                  <a:buAutoNum type="arabicPeriod" startAt="7"/>
                </a:pPr>
                <a:endParaRPr lang="en-US"/>
              </a:p>
            </p:txBody>
          </p:sp>
        </mc:Choice>
        <mc:Fallback xmlns="">
          <p:sp>
            <p:nvSpPr>
              <p:cNvPr id="2" name="Content Placeholder 1">
                <a:extLst>
                  <a:ext uri="{FF2B5EF4-FFF2-40B4-BE49-F238E27FC236}">
                    <a16:creationId xmlns:a16="http://schemas.microsoft.com/office/drawing/2014/main" id="{31339EE6-3C45-42D7-9889-F096E1DFF8EC}"/>
                  </a:ext>
                </a:extLst>
              </p:cNvPr>
              <p:cNvSpPr>
                <a:spLocks noGrp="1" noRot="1" noChangeAspect="1" noMove="1" noResize="1" noEditPoints="1" noAdjustHandles="1" noChangeArrowheads="1" noChangeShapeType="1" noTextEdit="1"/>
              </p:cNvSpPr>
              <p:nvPr>
                <p:ph idx="1"/>
              </p:nvPr>
            </p:nvSpPr>
            <p:spPr>
              <a:blipFill>
                <a:blip r:embed="rId2"/>
                <a:stretch>
                  <a:fillRect l="-1217" t="-2521" r="-185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6CE657C-896F-477E-89B4-C2B6E69C9E04}"/>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B94F7CC7-FBC8-44BF-BCD7-BDC1D86FF3F7}"/>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128606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F2D75C9-CC30-41EC-88FA-79EA09F10B73}"/>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Some of the orders are written using an even more simplified algebraic method. Figure out what these entries mean by finding the sides of the rectangles that have this area. Use the sides of the rectangle to write equivalent expressions for the area.</a:t>
                </a:r>
              </a:p>
              <a:p>
                <a:pPr marL="0" indent="0">
                  <a:buNone/>
                </a:pPr>
                <a:endParaRPr lang="en-US">
                  <a:latin typeface="Avenir Book" panose="02000503020000020003"/>
                  <a:ea typeface="Times New Roman" panose="02020603050405020304" pitchFamily="18" charset="0"/>
                  <a:cs typeface="Times New Roman" panose="02020603050405020304" pitchFamily="18" charset="0"/>
                </a:endParaRPr>
              </a:p>
              <a:p>
                <a:pPr marL="342900" indent="-342900">
                  <a:buFont typeface="+mj-lt"/>
                  <a:buAutoNum type="arabicPeriod" startAt="10"/>
                </a:pPr>
                <a:r>
                  <a:rPr lang="en-US">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11</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mj-lt"/>
                  <a:buAutoNum type="arabicPeriod" startAt="10"/>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startAt="10"/>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7</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10</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10"/>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startAt="10"/>
                </a:pPr>
                <a:endParaRPr lang="en-US">
                  <a:effectLst/>
                  <a:latin typeface="Avenir Book" panose="02000503020000020003"/>
                  <a:ea typeface="Times New Roman" panose="02020603050405020304" pitchFamily="18"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CF2D75C9-CC30-41EC-88FA-79EA09F10B73}"/>
                  </a:ext>
                </a:extLst>
              </p:cNvPr>
              <p:cNvSpPr>
                <a:spLocks noGrp="1" noRot="1" noChangeAspect="1" noMove="1" noResize="1" noEditPoints="1" noAdjustHandles="1" noChangeArrowheads="1" noChangeShapeType="1" noTextEdit="1"/>
              </p:cNvSpPr>
              <p:nvPr>
                <p:ph idx="1"/>
              </p:nvPr>
            </p:nvSpPr>
            <p:spPr>
              <a:blipFill>
                <a:blip r:embed="rId2"/>
                <a:stretch>
                  <a:fillRect l="-1159" t="-252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101BFCD-260F-47B3-A3FE-53F37A8AFEBF}"/>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5D7191D7-4F61-4C6D-B95C-30D5EB2BA432}"/>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356702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C7F425A-0C1C-49AD-A8B8-DFCBF73A6FBA}"/>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Some of the orders are written using an even more simplified algebraic method. Figure out what these entries mean by finding the sides of the rectangles that have this area. Use the sides of the rectangle to write equivalent expressions for the area.</a:t>
                </a:r>
              </a:p>
              <a:p>
                <a:pPr marL="0" indent="0">
                  <a:buNone/>
                </a:pPr>
                <a:endParaRPr lang="en-US">
                  <a:latin typeface="Avenir Book" panose="02000503020000020003"/>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startAt="12"/>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startAt="12"/>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startAt="12"/>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6</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EC7F425A-0C1C-49AD-A8B8-DFCBF73A6FBA}"/>
                  </a:ext>
                </a:extLst>
              </p:cNvPr>
              <p:cNvSpPr>
                <a:spLocks noGrp="1" noRot="1" noChangeAspect="1" noMove="1" noResize="1" noEditPoints="1" noAdjustHandles="1" noChangeArrowheads="1" noChangeShapeType="1" noTextEdit="1"/>
              </p:cNvSpPr>
              <p:nvPr>
                <p:ph idx="1"/>
              </p:nvPr>
            </p:nvSpPr>
            <p:spPr>
              <a:blipFill>
                <a:blip r:embed="rId2"/>
                <a:stretch>
                  <a:fillRect l="-1217"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5F6D761-B86F-41CC-BEC3-967C7C2CAF9C}"/>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FFC195C3-7F2B-472C-9505-9E0D0E8ECD6F}"/>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226831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C7F425A-0C1C-49AD-A8B8-DFCBF73A6FBA}"/>
                  </a:ext>
                </a:extLst>
              </p:cNvPr>
              <p:cNvSpPr>
                <a:spLocks noGrp="1"/>
              </p:cNvSpPr>
              <p:nvPr>
                <p:ph idx="1"/>
              </p:nvPr>
            </p:nvSpPr>
            <p:spPr/>
            <p:txBody>
              <a:bodyPr>
                <a:normAutofit lnSpcReduction="10000"/>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Some of the orders are written using an even more simplified algebraic method. Figure out what these entries mean by finding the sides of the rectangles that have this area. Use the sides of the rectangle to write equivalent expressions for the area.</a:t>
                </a:r>
              </a:p>
              <a:p>
                <a:pPr marL="514350" marR="0" lvl="0" indent="-514350">
                  <a:lnSpc>
                    <a:spcPct val="115000"/>
                  </a:lnSpc>
                  <a:spcBef>
                    <a:spcPts val="0"/>
                  </a:spcBef>
                  <a:spcAft>
                    <a:spcPts val="1000"/>
                  </a:spcAft>
                  <a:buFont typeface="+mj-lt"/>
                  <a:buAutoNum type="arabicPeriod" startAt="14"/>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8</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12</m:t>
                    </m:r>
                  </m:oMath>
                </a14:m>
                <a:endParaRPr lang="en-US">
                  <a:latin typeface="Avenir Book" panose="02000503020000020003"/>
                  <a:ea typeface="Calibri" panose="020F0502020204030204" pitchFamily="34" charset="0"/>
                  <a:cs typeface="Times New Roman" panose="02020603050405020304" pitchFamily="18" charset="0"/>
                </a:endParaRPr>
              </a:p>
              <a:p>
                <a:pPr marL="514350" marR="0" lvl="0" indent="-514350">
                  <a:lnSpc>
                    <a:spcPct val="115000"/>
                  </a:lnSpc>
                  <a:spcBef>
                    <a:spcPts val="0"/>
                  </a:spcBef>
                  <a:spcAft>
                    <a:spcPts val="1000"/>
                  </a:spcAft>
                  <a:buFont typeface="+mj-lt"/>
                  <a:buAutoNum type="arabicPeriod" startAt="14"/>
                </a:pPr>
                <a:endParaRPr lang="en-US">
                  <a:effectLst/>
                  <a:latin typeface="Avenir Book" panose="02000503020000020003"/>
                  <a:ea typeface="Calibri" panose="020F0502020204030204" pitchFamily="34" charset="0"/>
                  <a:cs typeface="Times New Roman" panose="02020603050405020304" pitchFamily="18" charset="0"/>
                </a:endParaRPr>
              </a:p>
              <a:p>
                <a:pPr marL="514350" marR="0" lvl="0" indent="-514350">
                  <a:lnSpc>
                    <a:spcPct val="115000"/>
                  </a:lnSpc>
                  <a:spcBef>
                    <a:spcPts val="0"/>
                  </a:spcBef>
                  <a:spcAft>
                    <a:spcPts val="1000"/>
                  </a:spcAft>
                  <a:buFont typeface="+mj-lt"/>
                  <a:buAutoNum type="arabicPeriod" startAt="14"/>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7</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12</m:t>
                    </m:r>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514350" marR="0" lvl="0" indent="-514350">
                  <a:lnSpc>
                    <a:spcPct val="115000"/>
                  </a:lnSpc>
                  <a:spcBef>
                    <a:spcPts val="0"/>
                  </a:spcBef>
                  <a:spcAft>
                    <a:spcPts val="1000"/>
                  </a:spcAft>
                  <a:buFont typeface="+mj-lt"/>
                  <a:buAutoNum type="arabicPeriod" startAt="14"/>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13</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12</m:t>
                    </m:r>
                  </m:oMath>
                </a14:m>
                <a:endParaRPr lang="en-US">
                  <a:effectLst/>
                  <a:latin typeface="Avenir Book" panose="02000503020000020003"/>
                  <a:ea typeface="Calibri" panose="020F0502020204030204" pitchFamily="34"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EC7F425A-0C1C-49AD-A8B8-DFCBF73A6FBA}"/>
                  </a:ext>
                </a:extLst>
              </p:cNvPr>
              <p:cNvSpPr>
                <a:spLocks noGrp="1" noRot="1" noChangeAspect="1" noMove="1" noResize="1" noEditPoints="1" noAdjustHandles="1" noChangeArrowheads="1" noChangeShapeType="1" noTextEdit="1"/>
              </p:cNvSpPr>
              <p:nvPr>
                <p:ph idx="1"/>
              </p:nvPr>
            </p:nvSpPr>
            <p:spPr>
              <a:blipFill>
                <a:blip r:embed="rId2"/>
                <a:stretch>
                  <a:fillRect l="-1217" t="-336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5F6D761-B86F-41CC-BEC3-967C7C2CAF9C}"/>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FFC195C3-7F2B-472C-9505-9E0D0E8ECD6F}"/>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99134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5D0D6-6613-4C0C-AB18-1216DA9E10CD}"/>
              </a:ext>
            </a:extLst>
          </p:cNvPr>
          <p:cNvSpPr>
            <a:spLocks noGrp="1"/>
          </p:cNvSpPr>
          <p:nvPr>
            <p:ph idx="1"/>
          </p:nvPr>
        </p:nvSpPr>
        <p:spPr/>
        <p:txBody>
          <a:bodyPr/>
          <a:lstStyle/>
          <a:p>
            <a:pPr marL="342900" indent="-342900">
              <a:buFont typeface="+mj-lt"/>
              <a:buAutoNum type="arabicPeriod" startAt="17"/>
            </a:pPr>
            <a:r>
              <a:rPr lang="en-US">
                <a:effectLst/>
                <a:latin typeface="Avenir Book" panose="02000503020000020003"/>
                <a:ea typeface="Calibri" panose="020F0502020204030204" pitchFamily="34" charset="0"/>
                <a:cs typeface="Times New Roman" panose="02020603050405020304" pitchFamily="18" charset="0"/>
              </a:rPr>
              <a:t>What relationships or patterns do you notice when you find the sides of the rectangles for a given area of this type?</a:t>
            </a:r>
          </a:p>
          <a:p>
            <a:endParaRPr lang="en-US"/>
          </a:p>
        </p:txBody>
      </p:sp>
      <p:sp>
        <p:nvSpPr>
          <p:cNvPr id="3" name="Footer Placeholder 2">
            <a:extLst>
              <a:ext uri="{FF2B5EF4-FFF2-40B4-BE49-F238E27FC236}">
                <a16:creationId xmlns:a16="http://schemas.microsoft.com/office/drawing/2014/main" id="{A5D24F5E-9947-4439-B089-6DCD28F783AC}"/>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F5E7AAC2-CA89-4291-9872-CDAD60E92B29}"/>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329115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7D5D0D6-6613-4C0C-AB18-1216DA9E10CD}"/>
                  </a:ext>
                </a:extLst>
              </p:cNvPr>
              <p:cNvSpPr>
                <a:spLocks noGrp="1"/>
              </p:cNvSpPr>
              <p:nvPr>
                <p:ph idx="1"/>
              </p:nvPr>
            </p:nvSpPr>
            <p:spPr/>
            <p:txBody>
              <a:bodyPr/>
              <a:lstStyle/>
              <a:p>
                <a:pPr marL="342900" indent="-342900">
                  <a:buFont typeface="+mj-lt"/>
                  <a:buAutoNum type="arabicPeriod" startAt="18"/>
                </a:pPr>
                <a:r>
                  <a:rPr lang="en-US">
                    <a:effectLst/>
                    <a:latin typeface="Avenir Book" panose="02000503020000020003"/>
                    <a:ea typeface="Calibri" panose="020F0502020204030204" pitchFamily="34" charset="0"/>
                    <a:cs typeface="Times New Roman" panose="02020603050405020304" pitchFamily="18" charset="0"/>
                  </a:rPr>
                  <a:t>A customer called and asked for a rectangle with area given by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7</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a:effectLst/>
                    <a:latin typeface="Avenir Book" panose="02000503020000020003"/>
                    <a:ea typeface="Calibri" panose="020F0502020204030204" pitchFamily="34" charset="0"/>
                    <a:cs typeface="Times New Roman" panose="02020603050405020304" pitchFamily="18" charset="0"/>
                  </a:rPr>
                  <a:t>. The customer service representative said that the shop couldn’t make that rectangle. Do you agree or disagree? How can you tell if a rectangle can be constructed from a given area?</a:t>
                </a:r>
              </a:p>
              <a:p>
                <a:endParaRPr lang="en-US"/>
              </a:p>
            </p:txBody>
          </p:sp>
        </mc:Choice>
        <mc:Fallback xmlns="">
          <p:sp>
            <p:nvSpPr>
              <p:cNvPr id="2" name="Content Placeholder 1">
                <a:extLst>
                  <a:ext uri="{FF2B5EF4-FFF2-40B4-BE49-F238E27FC236}">
                    <a16:creationId xmlns:a16="http://schemas.microsoft.com/office/drawing/2014/main" id="{07D5D0D6-6613-4C0C-AB18-1216DA9E10CD}"/>
                  </a:ext>
                </a:extLst>
              </p:cNvPr>
              <p:cNvSpPr>
                <a:spLocks noGrp="1" noRot="1" noChangeAspect="1" noMove="1" noResize="1" noEditPoints="1" noAdjustHandles="1" noChangeArrowheads="1" noChangeShapeType="1" noTextEdit="1"/>
              </p:cNvSpPr>
              <p:nvPr>
                <p:ph idx="1"/>
              </p:nvPr>
            </p:nvSpPr>
            <p:spPr>
              <a:blipFill>
                <a:blip r:embed="rId2"/>
                <a:stretch>
                  <a:fillRect l="-986" t="-2525" r="-156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5D24F5E-9947-4439-B089-6DCD28F783AC}"/>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F5E7AAC2-CA89-4291-9872-CDAD60E92B29}"/>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325347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D340107-8886-43D3-83E8-0126E9E00785}"/>
                  </a:ext>
                </a:extLst>
              </p:cNvPr>
              <p:cNvSpPr>
                <a:spLocks noGrp="1"/>
              </p:cNvSpPr>
              <p:nvPr>
                <p:ph idx="1"/>
              </p:nvPr>
            </p:nvSpPr>
            <p:spPr/>
            <p:txBody>
              <a:bodyPr>
                <a:normAutofit/>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Here are a few challenging expressions to factor, maybe without a diagram. See what you can figure out!</a:t>
                </a: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17</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42</m:t>
                    </m:r>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27</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72</m:t>
                    </m:r>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21</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54</m:t>
                    </m:r>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27</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110</m:t>
                    </m:r>
                  </m:oMath>
                </a14:m>
                <a:endParaRPr lang="en-US">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a:latin typeface="Avenir Book" panose="02000503020000020003"/>
                  <a:ea typeface="Times New Roman" panose="02020603050405020304" pitchFamily="18" charset="0"/>
                  <a:cs typeface="Times New Roman" panose="02020603050405020304" pitchFamily="18" charset="0"/>
                </a:endParaRPr>
              </a:p>
              <a:p>
                <a:pPr marL="514350" indent="-514350">
                  <a:buFont typeface="+mj-lt"/>
                  <a:buAutoNum type="arabicPeriod"/>
                </a:pPr>
                <a:endParaRPr lang="en-US">
                  <a:effectLst/>
                  <a:latin typeface="Avenir Book" panose="02000503020000020003"/>
                  <a:ea typeface="Times New Roman" panose="02020603050405020304" pitchFamily="18"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0D340107-8886-43D3-83E8-0126E9E00785}"/>
                  </a:ext>
                </a:extLst>
              </p:cNvPr>
              <p:cNvSpPr>
                <a:spLocks noGrp="1" noRot="1" noChangeAspect="1" noMove="1" noResize="1" noEditPoints="1" noAdjustHandles="1" noChangeArrowheads="1" noChangeShapeType="1" noTextEdit="1"/>
              </p:cNvSpPr>
              <p:nvPr>
                <p:ph idx="1"/>
              </p:nvPr>
            </p:nvSpPr>
            <p:spPr>
              <a:blipFill>
                <a:blip r:embed="rId2"/>
                <a:stretch>
                  <a:fillRect l="-1217" t="-204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747CDFB-ADE2-484F-9D9F-45938F4DD3D7}"/>
              </a:ext>
            </a:extLst>
          </p:cNvPr>
          <p:cNvSpPr>
            <a:spLocks noGrp="1"/>
          </p:cNvSpPr>
          <p:nvPr>
            <p:ph type="ftr" sz="quarter" idx="11"/>
          </p:nvPr>
        </p:nvSpPr>
        <p:spPr/>
        <p:txBody>
          <a:bodyPr/>
          <a:lstStyle/>
          <a:p>
            <a:r>
              <a:rPr lang="en-US"/>
              <a:t>Unit 2 ● Lesson 6</a:t>
            </a:r>
          </a:p>
        </p:txBody>
      </p:sp>
    </p:spTree>
    <p:extLst>
      <p:ext uri="{BB962C8B-B14F-4D97-AF65-F5344CB8AC3E}">
        <p14:creationId xmlns:p14="http://schemas.microsoft.com/office/powerpoint/2010/main" val="275859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2F6017-FA3E-418C-B794-20F945B41B2C}"/>
              </a:ext>
            </a:extLst>
          </p:cNvPr>
          <p:cNvSpPr>
            <a:spLocks noGrp="1"/>
          </p:cNvSpPr>
          <p:nvPr>
            <p:ph idx="1"/>
          </p:nvPr>
        </p:nvSpPr>
        <p:spPr/>
        <p:txBody>
          <a:bodyPr>
            <a:normAutofit/>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Multiplying binomials using the distributive property: _____________</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0" indent="0">
              <a:buNone/>
            </a:pPr>
            <a:r>
              <a:rPr lang="en-US">
                <a:effectLst/>
                <a:latin typeface="Avenir Book" panose="02000503020000020003"/>
                <a:ea typeface="Calibri" panose="020F0502020204030204" pitchFamily="34" charset="0"/>
                <a:cs typeface="Times New Roman" panose="02020603050405020304" pitchFamily="18" charset="0"/>
              </a:rPr>
              <a:t>Diagram:</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Algebraically: _______________</a:t>
            </a:r>
          </a:p>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Factoring a trinomial in the form: _______________</a:t>
            </a:r>
          </a:p>
          <a:p>
            <a:endParaRPr lang="en-US"/>
          </a:p>
        </p:txBody>
      </p:sp>
      <p:sp>
        <p:nvSpPr>
          <p:cNvPr id="3" name="Footer Placeholder 2">
            <a:extLst>
              <a:ext uri="{FF2B5EF4-FFF2-40B4-BE49-F238E27FC236}">
                <a16:creationId xmlns:a16="http://schemas.microsoft.com/office/drawing/2014/main" id="{D33D0801-A066-458F-B39E-8B94864455E4}"/>
              </a:ext>
            </a:extLst>
          </p:cNvPr>
          <p:cNvSpPr>
            <a:spLocks noGrp="1"/>
          </p:cNvSpPr>
          <p:nvPr>
            <p:ph type="ftr" sz="quarter" idx="11"/>
          </p:nvPr>
        </p:nvSpPr>
        <p:spPr/>
        <p:txBody>
          <a:bodyPr/>
          <a:lstStyle/>
          <a:p>
            <a:r>
              <a:rPr lang="en-US"/>
              <a:t>Unit 2 ● Lesson 6</a:t>
            </a:r>
          </a:p>
        </p:txBody>
      </p:sp>
    </p:spTree>
    <p:extLst>
      <p:ext uri="{BB962C8B-B14F-4D97-AF65-F5344CB8AC3E}">
        <p14:creationId xmlns:p14="http://schemas.microsoft.com/office/powerpoint/2010/main" val="837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28A7F-3906-4931-8267-6A37B0E03CDD}"/>
              </a:ext>
            </a:extLst>
          </p:cNvPr>
          <p:cNvSpPr>
            <a:spLocks noGrp="1"/>
          </p:cNvSpPr>
          <p:nvPr>
            <p:ph idx="1"/>
          </p:nvPr>
        </p:nvSpPr>
        <p:spPr>
          <a:xfrm>
            <a:off x="2332235" y="2242465"/>
            <a:ext cx="7726166" cy="3032921"/>
          </a:xfrm>
        </p:spPr>
        <p:txBody>
          <a:bodyPr/>
          <a:lstStyle/>
          <a:p>
            <a:pPr marL="0" marR="0">
              <a:lnSpc>
                <a:spcPct val="115000"/>
              </a:lnSpc>
              <a:spcBef>
                <a:spcPts val="900"/>
              </a:spcBef>
              <a:spcAft>
                <a:spcPts val="900"/>
              </a:spcAft>
            </a:pPr>
            <a:r>
              <a:rPr lang="en-US" sz="2800">
                <a:effectLst/>
                <a:latin typeface="Avenir Book" panose="02000503020000020003"/>
                <a:ea typeface="Times New Roman" panose="02020603050405020304" pitchFamily="18" charset="0"/>
                <a:cs typeface="Times New Roman" panose="02020603050405020304" pitchFamily="18" charset="0"/>
              </a:rPr>
              <a:t>Multiply two binomials using diagrams.</a:t>
            </a:r>
          </a:p>
          <a:p>
            <a:pPr marL="0" marR="0">
              <a:lnSpc>
                <a:spcPct val="115000"/>
              </a:lnSpc>
              <a:spcBef>
                <a:spcPts val="900"/>
              </a:spcBef>
              <a:spcAft>
                <a:spcPts val="900"/>
              </a:spcAft>
            </a:pPr>
            <a:r>
              <a:rPr lang="en-US" sz="2800">
                <a:effectLst/>
                <a:latin typeface="Avenir Book" panose="02000503020000020003"/>
                <a:ea typeface="Times New Roman" panose="02020603050405020304" pitchFamily="18" charset="0"/>
                <a:cs typeface="Times New Roman" panose="02020603050405020304" pitchFamily="18" charset="0"/>
              </a:rPr>
              <a:t>Factor a trinomial using diagrams.</a:t>
            </a:r>
          </a:p>
          <a:p>
            <a:pPr marL="0" marR="0">
              <a:lnSpc>
                <a:spcPct val="115000"/>
              </a:lnSpc>
              <a:spcBef>
                <a:spcPts val="900"/>
              </a:spcBef>
              <a:spcAft>
                <a:spcPts val="900"/>
              </a:spcAft>
            </a:pPr>
            <a:r>
              <a:rPr lang="en-US" sz="2800">
                <a:effectLst/>
                <a:latin typeface="Avenir Book" panose="02000503020000020003"/>
                <a:ea typeface="Times New Roman" panose="02020603050405020304" pitchFamily="18" charset="0"/>
                <a:cs typeface="Times New Roman" panose="02020603050405020304" pitchFamily="18" charset="0"/>
              </a:rPr>
              <a:t>How can we use diagrams to write equivalent expressions for a rectangle?</a:t>
            </a:r>
          </a:p>
          <a:p>
            <a:endParaRPr lang="en-US"/>
          </a:p>
        </p:txBody>
      </p:sp>
      <p:sp>
        <p:nvSpPr>
          <p:cNvPr id="3" name="Footer Placeholder 2">
            <a:extLst>
              <a:ext uri="{FF2B5EF4-FFF2-40B4-BE49-F238E27FC236}">
                <a16:creationId xmlns:a16="http://schemas.microsoft.com/office/drawing/2014/main" id="{A22E32D0-786D-4315-BF0A-B8CFE6CE716F}"/>
              </a:ext>
            </a:extLst>
          </p:cNvPr>
          <p:cNvSpPr>
            <a:spLocks noGrp="1"/>
          </p:cNvSpPr>
          <p:nvPr>
            <p:ph type="ftr" sz="quarter" idx="11"/>
          </p:nvPr>
        </p:nvSpPr>
        <p:spPr/>
        <p:txBody>
          <a:bodyPr/>
          <a:lstStyle/>
          <a:p>
            <a:r>
              <a:rPr lang="en-US"/>
              <a:t>Unit 2 ● Lesson 6</a:t>
            </a:r>
          </a:p>
        </p:txBody>
      </p:sp>
    </p:spTree>
    <p:extLst>
      <p:ext uri="{BB962C8B-B14F-4D97-AF65-F5344CB8AC3E}">
        <p14:creationId xmlns:p14="http://schemas.microsoft.com/office/powerpoint/2010/main" val="418918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BE68C1E-7611-4593-944F-143396C92A62}"/>
                  </a:ext>
                </a:extLst>
              </p:cNvPr>
              <p:cNvSpPr>
                <a:spLocks noGrp="1"/>
              </p:cNvSpPr>
              <p:nvPr>
                <p:ph idx="1"/>
              </p:nvPr>
            </p:nvSpPr>
            <p:spPr/>
            <p:txBody>
              <a:bodyPr/>
              <a:lstStyle/>
              <a:p>
                <a:pPr marL="0" indent="0">
                  <a:buNone/>
                </a:pPr>
                <a:r>
                  <a:rPr lang="en-US" b="0" i="0">
                    <a:effectLst/>
                    <a:latin typeface="Avenir Book" panose="02000503020000020003"/>
                  </a:rPr>
                  <a:t>Use a diagram to write an equivalent expression for the following:</a:t>
                </a:r>
              </a:p>
              <a:p>
                <a:pPr marL="514350" indent="-514350">
                  <a:buFont typeface="+mj-lt"/>
                  <a:buAutoNum type="alphaLcPeriod"/>
                </a:pPr>
                <a:r>
                  <a:rPr lang="en-US" b="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oMath>
                </a14:m>
                <a:endParaRPr lang="en-US" b="0">
                  <a:latin typeface="Avenir Book" panose="02000503020000020003"/>
                </a:endParaRPr>
              </a:p>
              <a:p>
                <a:pPr marL="514350" indent="-514350">
                  <a:buFont typeface="+mj-lt"/>
                  <a:buAutoNum type="alphaLcPeriod"/>
                </a:pPr>
                <a:r>
                  <a:rPr lang="en-US" b="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+12</m:t>
                    </m:r>
                    <m:r>
                      <a:rPr lang="en-US" b="0" i="1" smtClean="0">
                        <a:latin typeface="Cambria Math" panose="02040503050406030204" pitchFamily="18" charset="0"/>
                      </a:rPr>
                      <m:t>𝑥</m:t>
                    </m:r>
                    <m:r>
                      <a:rPr lang="en-US" b="0" i="1" smtClean="0">
                        <a:latin typeface="Cambria Math" panose="02040503050406030204" pitchFamily="18" charset="0"/>
                      </a:rPr>
                      <m:t>+20</m:t>
                    </m:r>
                  </m:oMath>
                </a14:m>
                <a:endParaRPr lang="en-US">
                  <a:latin typeface="Avenir Book" panose="02000503020000020003"/>
                </a:endParaRPr>
              </a:p>
            </p:txBody>
          </p:sp>
        </mc:Choice>
        <mc:Fallback xmlns="">
          <p:sp>
            <p:nvSpPr>
              <p:cNvPr id="2" name="Content Placeholder 1">
                <a:extLst>
                  <a:ext uri="{FF2B5EF4-FFF2-40B4-BE49-F238E27FC236}">
                    <a16:creationId xmlns:a16="http://schemas.microsoft.com/office/drawing/2014/main" id="{3BE68C1E-7611-4593-944F-143396C92A62}"/>
                  </a:ext>
                </a:extLst>
              </p:cNvPr>
              <p:cNvSpPr>
                <a:spLocks noGrp="1" noRot="1" noChangeAspect="1" noMove="1" noResize="1" noEditPoints="1" noAdjustHandles="1" noChangeArrowheads="1" noChangeShapeType="1" noTextEdit="1"/>
              </p:cNvSpPr>
              <p:nvPr>
                <p:ph idx="1"/>
              </p:nvPr>
            </p:nvSpPr>
            <p:spPr>
              <a:blipFill>
                <a:blip r:embed="rId2"/>
                <a:stretch>
                  <a:fillRect l="-1220" t="-264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7EF6579-BCDA-435A-B175-FE70ACE61336}"/>
              </a:ext>
            </a:extLst>
          </p:cNvPr>
          <p:cNvSpPr>
            <a:spLocks noGrp="1"/>
          </p:cNvSpPr>
          <p:nvPr>
            <p:ph type="ftr" sz="quarter" idx="11"/>
          </p:nvPr>
        </p:nvSpPr>
        <p:spPr/>
        <p:txBody>
          <a:bodyPr/>
          <a:lstStyle/>
          <a:p>
            <a:r>
              <a:rPr lang="en-US"/>
              <a:t>Unit 2 ● Lesson 6</a:t>
            </a:r>
          </a:p>
        </p:txBody>
      </p:sp>
    </p:spTree>
    <p:extLst>
      <p:ext uri="{BB962C8B-B14F-4D97-AF65-F5344CB8AC3E}">
        <p14:creationId xmlns:p14="http://schemas.microsoft.com/office/powerpoint/2010/main" val="383818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CC14A45-4461-4A12-8A99-5F794080188B}"/>
                  </a:ext>
                </a:extLst>
              </p:cNvPr>
              <p:cNvSpPr>
                <a:spLocks noGrp="1"/>
              </p:cNvSpPr>
              <p:nvPr>
                <p:ph idx="1"/>
              </p:nvPr>
            </p:nvSpPr>
            <p:spPr/>
            <p:txBody>
              <a:bodyPr>
                <a:normAutofit fontScale="92500" lnSpcReduction="20000"/>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Multiply using the Distributive Property.</a:t>
                </a: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3</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−7</m:t>
                        </m:r>
                      </m:e>
                    </m:d>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−3</m:t>
                        </m:r>
                      </m:e>
                    </m:d>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−5</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m:t>
                        </m:r>
                      </m:e>
                    </m:d>
                  </m:oMath>
                </a14:m>
                <a:endParaRPr lang="en-US">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a:p>
            </p:txBody>
          </p:sp>
        </mc:Choice>
        <mc:Fallback xmlns="">
          <p:sp>
            <p:nvSpPr>
              <p:cNvPr id="2" name="Content Placeholder 1">
                <a:extLst>
                  <a:ext uri="{FF2B5EF4-FFF2-40B4-BE49-F238E27FC236}">
                    <a16:creationId xmlns:a16="http://schemas.microsoft.com/office/drawing/2014/main" id="{0CC14A45-4461-4A12-8A99-5F794080188B}"/>
                  </a:ext>
                </a:extLst>
              </p:cNvPr>
              <p:cNvSpPr>
                <a:spLocks noGrp="1" noRot="1" noChangeAspect="1" noMove="1" noResize="1" noEditPoints="1" noAdjustHandles="1" noChangeArrowheads="1" noChangeShapeType="1" noTextEdit="1"/>
              </p:cNvSpPr>
              <p:nvPr>
                <p:ph idx="1"/>
              </p:nvPr>
            </p:nvSpPr>
            <p:spPr>
              <a:blipFill>
                <a:blip r:embed="rId2"/>
                <a:stretch>
                  <a:fillRect l="-1081" t="-416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A6902B0-6EC0-448E-B45B-34DD4D0201D9}"/>
              </a:ext>
            </a:extLst>
          </p:cNvPr>
          <p:cNvSpPr>
            <a:spLocks noGrp="1"/>
          </p:cNvSpPr>
          <p:nvPr>
            <p:ph type="ftr" sz="quarter" idx="11"/>
          </p:nvPr>
        </p:nvSpPr>
        <p:spPr/>
        <p:txBody>
          <a:bodyPr/>
          <a:lstStyle/>
          <a:p>
            <a:r>
              <a:rPr lang="en-US"/>
              <a:t>Unit 2 ● Lesson 6</a:t>
            </a:r>
          </a:p>
        </p:txBody>
      </p:sp>
    </p:spTree>
    <p:extLst>
      <p:ext uri="{BB962C8B-B14F-4D97-AF65-F5344CB8AC3E}">
        <p14:creationId xmlns:p14="http://schemas.microsoft.com/office/powerpoint/2010/main" val="60001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CC14A45-4461-4A12-8A99-5F794080188B}"/>
                  </a:ext>
                </a:extLst>
              </p:cNvPr>
              <p:cNvSpPr>
                <a:spLocks noGrp="1"/>
              </p:cNvSpPr>
              <p:nvPr>
                <p:ph idx="1"/>
              </p:nvPr>
            </p:nvSpPr>
            <p:spPr/>
            <p:txBody>
              <a:bodyPr>
                <a:normAutofit/>
              </a:bodyPr>
              <a:lstStyle/>
              <a:p>
                <a:pPr marL="0" indent="0">
                  <a:lnSpc>
                    <a:spcPct val="115000"/>
                  </a:lnSpc>
                  <a:spcBef>
                    <a:spcPts val="0"/>
                  </a:spcBef>
                  <a:spcAft>
                    <a:spcPts val="1000"/>
                  </a:spcAft>
                  <a:buNone/>
                </a:pPr>
                <a:r>
                  <a:rPr lang="en-US">
                    <a:effectLst/>
                    <a:latin typeface="Avenir Book" panose="02000503020000020003"/>
                    <a:ea typeface="Calibri" panose="020F0502020204030204" pitchFamily="34" charset="0"/>
                    <a:cs typeface="Times New Roman" panose="02020603050405020304" pitchFamily="18" charset="0"/>
                  </a:rPr>
                  <a:t>Solve the system of equations using a method of your choice.</a:t>
                </a:r>
              </a:p>
              <a:p>
                <a:pPr marL="514350" indent="-514350">
                  <a:lnSpc>
                    <a:spcPct val="115000"/>
                  </a:lnSpc>
                  <a:spcBef>
                    <a:spcPts val="0"/>
                  </a:spcBef>
                  <a:spcAft>
                    <a:spcPts val="1000"/>
                  </a:spcAft>
                  <a:buFont typeface="+mj-lt"/>
                  <a:buAutoNum type="arabicPeriod" startAt="5"/>
                </a:pPr>
                <a:r>
                  <a:rPr lang="en-US">
                    <a:effectLs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i="1">
                                  <a:effectLst/>
                                  <a:latin typeface="Cambria Math" panose="02040503050406030204" pitchFamily="18" charset="0"/>
                                  <a:ea typeface="Calibri" panose="020F0502020204030204" pitchFamily="34" charset="0"/>
                                  <a:cs typeface="Times New Roman" panose="02020603050405020304" pitchFamily="18" charset="0"/>
                                </a:rPr>
                                <m:t>4</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−3</m:t>
                              </m:r>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12</m:t>
                              </m:r>
                            </m:e>
                          </m:mr>
                          <m:mr>
                            <m:e>
                              <m:r>
                                <a:rPr lang="en-US" i="1">
                                  <a:effectLst/>
                                  <a:latin typeface="Cambria Math" panose="02040503050406030204" pitchFamily="18" charset="0"/>
                                  <a:ea typeface="Calibri" panose="020F0502020204030204" pitchFamily="34" charset="0"/>
                                  <a:cs typeface="Times New Roman" panose="02020603050405020304" pitchFamily="18" charset="0"/>
                                </a:rPr>
                                <m:t>−2</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−8</m:t>
                              </m:r>
                            </m:e>
                          </m:mr>
                        </m:m>
                      </m:e>
                    </m:d>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15000"/>
                  </a:lnSpc>
                  <a:spcBef>
                    <a:spcPts val="0"/>
                  </a:spcBef>
                  <a:spcAft>
                    <a:spcPts val="1000"/>
                  </a:spcAft>
                  <a:buFont typeface="+mj-lt"/>
                  <a:buAutoNum type="arabicPeriod" startAt="5"/>
                </a:pPr>
                <a:endParaRPr lang="en-US">
                  <a:effectLst/>
                  <a:latin typeface="Avenir Book" panose="02000503020000020003"/>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None/>
                </a:pPr>
                <a:endParaRPr lang="en-US">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a:p>
            </p:txBody>
          </p:sp>
        </mc:Choice>
        <mc:Fallback xmlns="">
          <p:sp>
            <p:nvSpPr>
              <p:cNvPr id="2" name="Content Placeholder 1">
                <a:extLst>
                  <a:ext uri="{FF2B5EF4-FFF2-40B4-BE49-F238E27FC236}">
                    <a16:creationId xmlns:a16="http://schemas.microsoft.com/office/drawing/2014/main" id="{0CC14A45-4461-4A12-8A99-5F794080188B}"/>
                  </a:ext>
                </a:extLst>
              </p:cNvPr>
              <p:cNvSpPr>
                <a:spLocks noGrp="1" noRot="1" noChangeAspect="1" noMove="1" noResize="1" noEditPoints="1" noAdjustHandles="1" noChangeArrowheads="1" noChangeShapeType="1" noTextEdit="1"/>
              </p:cNvSpPr>
              <p:nvPr>
                <p:ph idx="1"/>
              </p:nvPr>
            </p:nvSpPr>
            <p:spPr>
              <a:blipFill>
                <a:blip r:embed="rId2"/>
                <a:stretch>
                  <a:fillRect l="-1261" t="-80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A6902B0-6EC0-448E-B45B-34DD4D0201D9}"/>
              </a:ext>
            </a:extLst>
          </p:cNvPr>
          <p:cNvSpPr>
            <a:spLocks noGrp="1"/>
          </p:cNvSpPr>
          <p:nvPr>
            <p:ph type="ftr" sz="quarter" idx="11"/>
          </p:nvPr>
        </p:nvSpPr>
        <p:spPr/>
        <p:txBody>
          <a:bodyPr/>
          <a:lstStyle/>
          <a:p>
            <a:r>
              <a:rPr lang="en-US"/>
              <a:t>Unit 2 ● Lesson 6</a:t>
            </a:r>
          </a:p>
        </p:txBody>
      </p:sp>
    </p:spTree>
    <p:extLst>
      <p:ext uri="{BB962C8B-B14F-4D97-AF65-F5344CB8AC3E}">
        <p14:creationId xmlns:p14="http://schemas.microsoft.com/office/powerpoint/2010/main" val="53676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3E352BD-3E77-4D75-B022-F275AC7A034A}"/>
                  </a:ext>
                </a:extLst>
              </p:cNvPr>
              <p:cNvSpPr>
                <a:spLocks noGrp="1"/>
              </p:cNvSpPr>
              <p:nvPr>
                <p:ph idx="1"/>
              </p:nvPr>
            </p:nvSpPr>
            <p:spPr/>
            <p:txBody>
              <a:bodyPr>
                <a:normAutofit lnSpcReduction="10000"/>
              </a:bodyPr>
              <a:lstStyle/>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Find all the pairs of factors for the following numbers.</a:t>
                </a: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42</m:t>
                    </m:r>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72</m:t>
                    </m:r>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54</m:t>
                    </m:r>
                  </m:oMath>
                </a14:m>
                <a:br>
                  <a:rPr lang="en-US">
                    <a:effectLst/>
                    <a:latin typeface="Avenir Book" panose="02000503020000020003"/>
                    <a:ea typeface="Calibri" panose="020F0502020204030204" pitchFamily="34" charset="0"/>
                    <a:cs typeface="Times New Roman" panose="02020603050405020304" pitchFamily="18" charset="0"/>
                  </a:rPr>
                </a:br>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110</m:t>
                    </m:r>
                  </m:oMath>
                </a14:m>
                <a:endParaRPr lang="en-US">
                  <a:effectLst/>
                  <a:latin typeface="Avenir Book" panose="02000503020000020003"/>
                  <a:ea typeface="Calibri" panose="020F0502020204030204" pitchFamily="34"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E3E352BD-3E77-4D75-B022-F275AC7A034A}"/>
                  </a:ext>
                </a:extLst>
              </p:cNvPr>
              <p:cNvSpPr>
                <a:spLocks noGrp="1" noRot="1" noChangeAspect="1" noMove="1" noResize="1" noEditPoints="1" noAdjustHandles="1" noChangeArrowheads="1" noChangeShapeType="1" noTextEdit="1"/>
              </p:cNvSpPr>
              <p:nvPr>
                <p:ph idx="1"/>
              </p:nvPr>
            </p:nvSpPr>
            <p:spPr>
              <a:blipFill>
                <a:blip r:embed="rId2"/>
                <a:stretch>
                  <a:fillRect l="-1159" t="-140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FE0D2A9-F20F-4FD1-BACB-81CB188567E8}"/>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29BCBDC8-E073-410A-8776-AB76C21B4C82}"/>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422167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A1D4B29-2600-4F00-8880-D4561BEE21CF}"/>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Optima Prime has a quilt shop that makes and sells squares of fabric for quilting. At first, Optima’s Quilts only made square blocks for quilters and Optima spent her time making perfect squares. Customer service representatives were trained to ask for the length of the side of the block,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that was being ordered, and they would let the customer know the area of the block to be quilted using the formula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a:effectLst/>
                    <a:latin typeface="Avenir Book" panose="02000503020000020003"/>
                    <a:ea typeface="Times New Roman" panose="02020603050405020304" pitchFamily="18" charset="0"/>
                    <a:cs typeface="Times New Roman" panose="02020603050405020304" pitchFamily="18" charset="0"/>
                  </a:rPr>
                  <a:t>.</a:t>
                </a:r>
              </a:p>
              <a:p>
                <a:endParaRPr lang="en-US"/>
              </a:p>
            </p:txBody>
          </p:sp>
        </mc:Choice>
        <mc:Fallback xmlns="">
          <p:sp>
            <p:nvSpPr>
              <p:cNvPr id="2" name="Content Placeholder 1">
                <a:extLst>
                  <a:ext uri="{FF2B5EF4-FFF2-40B4-BE49-F238E27FC236}">
                    <a16:creationId xmlns:a16="http://schemas.microsoft.com/office/drawing/2014/main" id="{FA1D4B29-2600-4F00-8880-D4561BEE21CF}"/>
                  </a:ext>
                </a:extLst>
              </p:cNvPr>
              <p:cNvSpPr>
                <a:spLocks noGrp="1" noRot="1" noChangeAspect="1" noMove="1" noResize="1" noEditPoints="1" noAdjustHandles="1" noChangeArrowheads="1" noChangeShapeType="1" noTextEdit="1"/>
              </p:cNvSpPr>
              <p:nvPr>
                <p:ph idx="1"/>
              </p:nvPr>
            </p:nvSpPr>
            <p:spPr>
              <a:blipFill>
                <a:blip r:embed="rId2"/>
                <a:stretch>
                  <a:fillRect l="-1217" t="-2521" r="-144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4AB8380-E7DD-42C7-A6D4-DF093F17AE5A}"/>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D77A46FE-7DC3-4F3D-B2EA-12361730BFC7}"/>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281685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FA1D4B29-2600-4F00-8880-D4561BEE21CF}"/>
                  </a:ext>
                </a:extLst>
              </p:cNvPr>
              <p:cNvSpPr>
                <a:spLocks noGrp="1"/>
              </p:cNvSpPr>
              <p:nvPr>
                <p:ph idx="1"/>
              </p:nvPr>
            </p:nvSpPr>
            <p:spPr/>
            <p:txBody>
              <a:bodyPr>
                <a:normAutofit fontScale="92500" lnSpcReduction="10000"/>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Optima found that many customers that came into the store were making designs that required a combination of squares and rectangles. So, Optima’s Quilts decided to produce several new lines of rectangular quilt blocks. Each new line is described in terms of how the rectangular block has been modified from the original square block. For example, one line of quilt blocks consists of starting with a square block and extending one side length by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US">
                    <a:effectLst/>
                    <a:latin typeface="Avenir Book" panose="02000503020000020003"/>
                    <a:ea typeface="Times New Roman" panose="02020603050405020304" pitchFamily="18" charset="0"/>
                    <a:cs typeface="Times New Roman" panose="02020603050405020304" pitchFamily="18" charset="0"/>
                  </a:rPr>
                  <a:t> inches and the other side length by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a:effectLst/>
                    <a:latin typeface="Avenir Book" panose="02000503020000020003"/>
                    <a:ea typeface="Times New Roman" panose="02020603050405020304" pitchFamily="18" charset="0"/>
                    <a:cs typeface="Times New Roman" panose="02020603050405020304" pitchFamily="18" charset="0"/>
                  </a:rPr>
                  <a:t> inches to form a new rectangular block. The design department knows that the area of this new block can be represented by the equation: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5</m:t>
                        </m:r>
                      </m:e>
                    </m:d>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e>
                    </m:d>
                  </m:oMath>
                </a14:m>
                <a:r>
                  <a:rPr lang="en-US">
                    <a:effectLst/>
                    <a:latin typeface="Avenir Book" panose="02000503020000020003"/>
                    <a:ea typeface="Times New Roman" panose="02020603050405020304" pitchFamily="18" charset="0"/>
                    <a:cs typeface="Times New Roman" panose="02020603050405020304" pitchFamily="18" charset="0"/>
                  </a:rPr>
                  <a:t>, but they do not feel that this equation gives the customer a real sense of how much bigger this new block is (e.g., how much more area it has) when compared to the original square blocks.</a:t>
                </a:r>
              </a:p>
              <a:p>
                <a:endParaRPr lang="en-US"/>
              </a:p>
            </p:txBody>
          </p:sp>
        </mc:Choice>
        <mc:Fallback>
          <p:sp>
            <p:nvSpPr>
              <p:cNvPr id="2" name="Content Placeholder 1">
                <a:extLst>
                  <a:ext uri="{FF2B5EF4-FFF2-40B4-BE49-F238E27FC236}">
                    <a16:creationId xmlns:a16="http://schemas.microsoft.com/office/drawing/2014/main" id="{FA1D4B29-2600-4F00-8880-D4561BEE21CF}"/>
                  </a:ext>
                </a:extLst>
              </p:cNvPr>
              <p:cNvSpPr>
                <a:spLocks noGrp="1" noRot="1" noChangeAspect="1" noMove="1" noResize="1" noEditPoints="1" noAdjustHandles="1" noChangeArrowheads="1" noChangeShapeType="1" noTextEdit="1"/>
              </p:cNvSpPr>
              <p:nvPr>
                <p:ph idx="1"/>
              </p:nvPr>
            </p:nvSpPr>
            <p:spPr>
              <a:blipFill>
                <a:blip r:embed="rId2"/>
                <a:stretch>
                  <a:fillRect l="-1086" t="-2915" r="-1327" b="-87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4AB8380-E7DD-42C7-A6D4-DF093F17AE5A}"/>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D77A46FE-7DC3-4F3D-B2EA-12361730BFC7}"/>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384336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A6CF1C-E893-440D-BC66-4AF4872A0E79}"/>
              </a:ext>
            </a:extLst>
          </p:cNvPr>
          <p:cNvSpPr>
            <a:spLocks noGrp="1"/>
          </p:cNvSpPr>
          <p:nvPr>
            <p:ph idx="1"/>
          </p:nvPr>
        </p:nvSpPr>
        <p:spPr/>
        <p:txBody>
          <a:bodyPr/>
          <a:lstStyle/>
          <a:p>
            <a:pPr marL="342900" indent="-342900">
              <a:buFont typeface="+mj-lt"/>
              <a:buAutoNum type="arabicPeriod"/>
            </a:pPr>
            <a:r>
              <a:rPr lang="en-US">
                <a:effectLst/>
                <a:latin typeface="Avenir Book" panose="02000503020000020003"/>
                <a:ea typeface="Calibri" panose="020F0502020204030204" pitchFamily="34" charset="0"/>
                <a:cs typeface="Times New Roman" panose="02020603050405020304" pitchFamily="18" charset="0"/>
              </a:rPr>
              <a:t>Can you find a different expression to represent the area of this new rectangular block? You will need to convince the customers that your formula is correct using a diagram.</a:t>
            </a:r>
          </a:p>
          <a:p>
            <a:pPr marL="0" indent="0">
              <a:buNone/>
            </a:pPr>
            <a:endParaRPr lang="en-US"/>
          </a:p>
        </p:txBody>
      </p:sp>
      <p:sp>
        <p:nvSpPr>
          <p:cNvPr id="3" name="Footer Placeholder 2">
            <a:extLst>
              <a:ext uri="{FF2B5EF4-FFF2-40B4-BE49-F238E27FC236}">
                <a16:creationId xmlns:a16="http://schemas.microsoft.com/office/drawing/2014/main" id="{D1DDFFE0-2881-4D3F-A1F8-260EFB82F05F}"/>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E8DAB0C1-3F08-4A7D-A49F-EC6BDF22B225}"/>
              </a:ext>
            </a:extLst>
          </p:cNvPr>
          <p:cNvSpPr>
            <a:spLocks noGrp="1"/>
          </p:cNvSpPr>
          <p:nvPr>
            <p:ph type="title"/>
          </p:nvPr>
        </p:nvSpPr>
        <p:spPr/>
        <p:txBody>
          <a:bodyPr/>
          <a:lstStyle/>
          <a:p>
            <a:r>
              <a:rPr lang="en-US"/>
              <a:t>Factor </a:t>
            </a:r>
            <a:r>
              <a:rPr lang="en-US" err="1"/>
              <a:t>Fixin</a:t>
            </a:r>
            <a:r>
              <a:rPr lang="en-US"/>
              <a:t>’</a:t>
            </a:r>
          </a:p>
        </p:txBody>
      </p:sp>
      <p:graphicFrame>
        <p:nvGraphicFramePr>
          <p:cNvPr id="5" name="Table 5">
            <a:extLst>
              <a:ext uri="{FF2B5EF4-FFF2-40B4-BE49-F238E27FC236}">
                <a16:creationId xmlns:a16="http://schemas.microsoft.com/office/drawing/2014/main" id="{09A7FF21-573E-4CB4-B899-CB5BEAED4395}"/>
              </a:ext>
            </a:extLst>
          </p:cNvPr>
          <p:cNvGraphicFramePr>
            <a:graphicFrameLocks noGrp="1"/>
          </p:cNvGraphicFramePr>
          <p:nvPr>
            <p:extLst>
              <p:ext uri="{D42A27DB-BD31-4B8C-83A1-F6EECF244321}">
                <p14:modId xmlns:p14="http://schemas.microsoft.com/office/powerpoint/2010/main" val="3559315629"/>
              </p:ext>
            </p:extLst>
          </p:nvPr>
        </p:nvGraphicFramePr>
        <p:xfrm>
          <a:off x="1936997" y="3050827"/>
          <a:ext cx="8128000" cy="2240363"/>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472994198"/>
                    </a:ext>
                  </a:extLst>
                </a:gridCol>
                <a:gridCol w="4064000">
                  <a:extLst>
                    <a:ext uri="{9D8B030D-6E8A-4147-A177-3AD203B41FA5}">
                      <a16:colId xmlns:a16="http://schemas.microsoft.com/office/drawing/2014/main" val="339825759"/>
                    </a:ext>
                  </a:extLst>
                </a:gridCol>
              </a:tblGrid>
              <a:tr h="2240363">
                <a:tc>
                  <a:txBody>
                    <a:bodyPr/>
                    <a:lstStyle/>
                    <a:p>
                      <a:endParaRPr lang="en-US"/>
                    </a:p>
                  </a:txBody>
                  <a:tcPr/>
                </a:tc>
                <a:tc>
                  <a:txBody>
                    <a:bodyPr/>
                    <a:lstStyle/>
                    <a:p>
                      <a:endParaRPr lang="en-US"/>
                    </a:p>
                  </a:txBody>
                  <a:tcPr/>
                </a:tc>
                <a:extLst>
                  <a:ext uri="{0D108BD9-81ED-4DB2-BD59-A6C34878D82A}">
                    <a16:rowId xmlns:a16="http://schemas.microsoft.com/office/drawing/2014/main" val="2853680179"/>
                  </a:ext>
                </a:extLst>
              </a:tr>
            </a:tbl>
          </a:graphicData>
        </a:graphic>
      </p:graphicFrame>
    </p:spTree>
    <p:extLst>
      <p:ext uri="{BB962C8B-B14F-4D97-AF65-F5344CB8AC3E}">
        <p14:creationId xmlns:p14="http://schemas.microsoft.com/office/powerpoint/2010/main" val="257759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E1334-F966-4928-A175-A8C193E0472E}"/>
              </a:ext>
            </a:extLst>
          </p:cNvPr>
          <p:cNvSpPr>
            <a:spLocks noGrp="1"/>
          </p:cNvSpPr>
          <p:nvPr>
            <p:ph idx="1"/>
          </p:nvPr>
        </p:nvSpPr>
        <p:spPr/>
        <p:txBody>
          <a:bodyPr/>
          <a:lstStyle/>
          <a:p>
            <a:pPr marL="0" indent="0">
              <a:buNone/>
            </a:pPr>
            <a:r>
              <a:rPr lang="en-US">
                <a:latin typeface="Avenir Book" panose="02000503020000020003"/>
              </a:rPr>
              <a:t>C</a:t>
            </a:r>
            <a:r>
              <a:rPr lang="en-US" b="0" i="0">
                <a:effectLst/>
                <a:latin typeface="Avenir Book" panose="02000503020000020003"/>
              </a:rPr>
              <a:t>omplete problems 2–4 on your own, then share your work with a partner.</a:t>
            </a:r>
            <a:endParaRPr lang="en-US">
              <a:latin typeface="Avenir Book" panose="02000503020000020003"/>
            </a:endParaRPr>
          </a:p>
        </p:txBody>
      </p:sp>
      <p:sp>
        <p:nvSpPr>
          <p:cNvPr id="3" name="Footer Placeholder 2">
            <a:extLst>
              <a:ext uri="{FF2B5EF4-FFF2-40B4-BE49-F238E27FC236}">
                <a16:creationId xmlns:a16="http://schemas.microsoft.com/office/drawing/2014/main" id="{507F4A54-E0E5-4C12-8D8F-036875EC19FF}"/>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5FA91FBC-5D49-429F-875C-2B767297A8E5}"/>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187670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EC9FE83C-21A0-4201-AC26-46E811EF45EB}"/>
                  </a:ext>
                </a:extLst>
              </p:cNvPr>
              <p:cNvSpPr>
                <a:spLocks noGrp="1"/>
              </p:cNvSpPr>
              <p:nvPr>
                <p:ph idx="1"/>
              </p:nvPr>
            </p:nvSpPr>
            <p:spPr/>
            <p:txBody>
              <a:bodyPr>
                <a:normAutofit lnSpcReduction="10000"/>
              </a:bodyPr>
              <a:lstStyle/>
              <a:p>
                <a:pPr marL="342900" indent="-342900">
                  <a:buFont typeface="+mj-lt"/>
                  <a:buAutoNum type="arabicPeriod" startAt="2"/>
                </a:pPr>
                <a:r>
                  <a:rPr lang="en-US">
                    <a:effectLst/>
                    <a:latin typeface="Avenir Book" panose="02000503020000020003"/>
                    <a:ea typeface="Calibri" panose="020F0502020204030204" pitchFamily="34" charset="0"/>
                    <a:cs typeface="Times New Roman" panose="02020603050405020304" pitchFamily="18" charset="0"/>
                  </a:rPr>
                  <a:t>The original square block was extended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3 </m:t>
                    </m:r>
                  </m:oMath>
                </a14:m>
                <a:r>
                  <a:rPr lang="en-US">
                    <a:effectLst/>
                    <a:latin typeface="Avenir Book" panose="02000503020000020003"/>
                    <a:ea typeface="Calibri" panose="020F0502020204030204" pitchFamily="34" charset="0"/>
                    <a:cs typeface="Times New Roman" panose="02020603050405020304" pitchFamily="18" charset="0"/>
                  </a:rPr>
                  <a:t>inches on one side and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4 </m:t>
                    </m:r>
                  </m:oMath>
                </a14:m>
                <a:r>
                  <a:rPr lang="en-US">
                    <a:effectLst/>
                    <a:latin typeface="Avenir Book" panose="02000503020000020003"/>
                    <a:ea typeface="Calibri" panose="020F0502020204030204" pitchFamily="34" charset="0"/>
                    <a:cs typeface="Times New Roman" panose="02020603050405020304" pitchFamily="18" charset="0"/>
                  </a:rPr>
                  <a:t>inches on the other.</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3"/>
                </a:pPr>
                <a:r>
                  <a:rPr lang="en-US">
                    <a:effectLst/>
                    <a:latin typeface="Avenir Book" panose="02000503020000020003"/>
                    <a:ea typeface="Calibri" panose="020F0502020204030204" pitchFamily="34" charset="0"/>
                    <a:cs typeface="Times New Roman" panose="02020603050405020304" pitchFamily="18" charset="0"/>
                  </a:rPr>
                  <a:t>The original square block was extended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4 </m:t>
                    </m:r>
                  </m:oMath>
                </a14:m>
                <a:r>
                  <a:rPr lang="en-US">
                    <a:effectLst/>
                    <a:latin typeface="Avenir Book" panose="02000503020000020003"/>
                    <a:ea typeface="Calibri" panose="020F0502020204030204" pitchFamily="34" charset="0"/>
                    <a:cs typeface="Times New Roman" panose="02020603050405020304" pitchFamily="18" charset="0"/>
                  </a:rPr>
                  <a:t>inches on only one side.</a:t>
                </a:r>
              </a:p>
              <a:p>
                <a:pPr marL="0" indent="0">
                  <a:buNone/>
                </a:pPr>
                <a:endParaRPr lang="en-US">
                  <a:latin typeface="Avenir Book" panose="02000503020000020003"/>
                  <a:ea typeface="Calibri" panose="020F0502020204030204" pitchFamily="34" charset="0"/>
                  <a:cs typeface="Times New Roman" panose="02020603050405020304" pitchFamily="18" charset="0"/>
                </a:endParaRP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4"/>
                </a:pPr>
                <a:r>
                  <a:rPr lang="en-US">
                    <a:effectLst/>
                    <a:latin typeface="Avenir Book" panose="02000503020000020003"/>
                    <a:ea typeface="Calibri" panose="020F0502020204030204" pitchFamily="34" charset="0"/>
                    <a:cs typeface="Times New Roman" panose="02020603050405020304" pitchFamily="18" charset="0"/>
                  </a:rPr>
                  <a:t>The original square block was extended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5 </m:t>
                    </m:r>
                  </m:oMath>
                </a14:m>
                <a:r>
                  <a:rPr lang="en-US">
                    <a:effectLst/>
                    <a:latin typeface="Avenir Book" panose="02000503020000020003"/>
                    <a:ea typeface="Calibri" panose="020F0502020204030204" pitchFamily="34" charset="0"/>
                    <a:cs typeface="Times New Roman" panose="02020603050405020304" pitchFamily="18" charset="0"/>
                  </a:rPr>
                  <a:t>inches on each side.</a:t>
                </a:r>
              </a:p>
              <a:p>
                <a:pPr marL="342900" indent="-342900">
                  <a:buFont typeface="+mj-lt"/>
                  <a:buAutoNum type="arabicPeriod" startAt="4"/>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mc:Choice>
        <mc:Fallback>
          <p:sp>
            <p:nvSpPr>
              <p:cNvPr id="2" name="Content Placeholder 1">
                <a:extLst>
                  <a:ext uri="{FF2B5EF4-FFF2-40B4-BE49-F238E27FC236}">
                    <a16:creationId xmlns:a16="http://schemas.microsoft.com/office/drawing/2014/main" id="{EC9FE83C-21A0-4201-AC26-46E811EF45EB}"/>
                  </a:ext>
                </a:extLst>
              </p:cNvPr>
              <p:cNvSpPr>
                <a:spLocks noGrp="1" noRot="1" noChangeAspect="1" noMove="1" noResize="1" noEditPoints="1" noAdjustHandles="1" noChangeArrowheads="1" noChangeShapeType="1" noTextEdit="1"/>
              </p:cNvSpPr>
              <p:nvPr>
                <p:ph idx="1"/>
              </p:nvPr>
            </p:nvSpPr>
            <p:spPr>
              <a:blipFill>
                <a:blip r:embed="rId2"/>
                <a:stretch>
                  <a:fillRect l="-1327" t="-4082" r="-1086" b="-23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7FE7548-DA0D-4D7D-BDDA-955B162AF0EC}"/>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8F5DCE1B-50D7-45F5-96AD-8C6A20826E76}"/>
              </a:ext>
            </a:extLst>
          </p:cNvPr>
          <p:cNvSpPr>
            <a:spLocks noGrp="1"/>
          </p:cNvSpPr>
          <p:nvPr>
            <p:ph type="title"/>
          </p:nvPr>
        </p:nvSpPr>
        <p:spPr/>
        <p:txBody>
          <a:bodyPr/>
          <a:lstStyle/>
          <a:p>
            <a:r>
              <a:rPr lang="en-US"/>
              <a:t>Factor </a:t>
            </a:r>
            <a:r>
              <a:rPr lang="en-US" err="1"/>
              <a:t>Fixin</a:t>
            </a:r>
            <a:r>
              <a:rPr lang="en-US"/>
              <a:t>’</a:t>
            </a:r>
          </a:p>
        </p:txBody>
      </p:sp>
    </p:spTree>
    <p:extLst>
      <p:ext uri="{BB962C8B-B14F-4D97-AF65-F5344CB8AC3E}">
        <p14:creationId xmlns:p14="http://schemas.microsoft.com/office/powerpoint/2010/main" val="410700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407EA2F-1104-47F6-A41A-C908779CF5DB}"/>
                  </a:ext>
                </a:extLst>
              </p:cNvPr>
              <p:cNvSpPr>
                <a:spLocks noGrp="1"/>
              </p:cNvSpPr>
              <p:nvPr>
                <p:ph idx="1"/>
              </p:nvPr>
            </p:nvSpPr>
            <p:spPr/>
            <p:txBody>
              <a:bodyPr/>
              <a:lstStyle/>
              <a:p>
                <a:pPr marL="342900" indent="-342900">
                  <a:buFont typeface="+mj-lt"/>
                  <a:buAutoNum type="arabicPeriod" startAt="5"/>
                </a:pPr>
                <a:r>
                  <a:rPr lang="en-US">
                    <a:effectLst/>
                    <a:latin typeface="Avenir Book" panose="02000503020000020003"/>
                    <a:ea typeface="Calibri" panose="020F0502020204030204" pitchFamily="34" charset="0"/>
                    <a:cs typeface="Times New Roman" panose="02020603050405020304" pitchFamily="18" charset="0"/>
                  </a:rPr>
                  <a:t>The original square block was extended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2 </m:t>
                    </m:r>
                  </m:oMath>
                </a14:m>
                <a:r>
                  <a:rPr lang="en-US">
                    <a:effectLst/>
                    <a:latin typeface="Avenir Book" panose="02000503020000020003"/>
                    <a:ea typeface="Calibri" panose="020F0502020204030204" pitchFamily="34" charset="0"/>
                    <a:cs typeface="Times New Roman" panose="02020603050405020304" pitchFamily="18" charset="0"/>
                  </a:rPr>
                  <a:t>inches on one side and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6 </m:t>
                    </m:r>
                  </m:oMath>
                </a14:m>
                <a:r>
                  <a:rPr lang="en-US">
                    <a:effectLst/>
                    <a:latin typeface="Avenir Book" panose="02000503020000020003"/>
                    <a:ea typeface="Calibri" panose="020F0502020204030204" pitchFamily="34" charset="0"/>
                    <a:cs typeface="Times New Roman" panose="02020603050405020304" pitchFamily="18" charset="0"/>
                  </a:rPr>
                  <a:t>inches on the other.</a:t>
                </a:r>
              </a:p>
              <a:p>
                <a:endParaRPr lang="en-US"/>
              </a:p>
            </p:txBody>
          </p:sp>
        </mc:Choice>
        <mc:Fallback xmlns="">
          <p:sp>
            <p:nvSpPr>
              <p:cNvPr id="2" name="Content Placeholder 1">
                <a:extLst>
                  <a:ext uri="{FF2B5EF4-FFF2-40B4-BE49-F238E27FC236}">
                    <a16:creationId xmlns:a16="http://schemas.microsoft.com/office/drawing/2014/main" id="{C407EA2F-1104-47F6-A41A-C908779CF5DB}"/>
                  </a:ext>
                </a:extLst>
              </p:cNvPr>
              <p:cNvSpPr>
                <a:spLocks noGrp="1" noRot="1" noChangeAspect="1" noMove="1" noResize="1" noEditPoints="1" noAdjustHandles="1" noChangeArrowheads="1" noChangeShapeType="1" noTextEdit="1"/>
              </p:cNvSpPr>
              <p:nvPr>
                <p:ph idx="1"/>
              </p:nvPr>
            </p:nvSpPr>
            <p:spPr>
              <a:blipFill>
                <a:blip r:embed="rId2"/>
                <a:stretch>
                  <a:fillRect l="-986" t="-252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BBC3A5A-443F-4E61-891F-979D9721DAA0}"/>
              </a:ext>
            </a:extLst>
          </p:cNvPr>
          <p:cNvSpPr>
            <a:spLocks noGrp="1"/>
          </p:cNvSpPr>
          <p:nvPr>
            <p:ph type="ftr" sz="quarter" idx="11"/>
          </p:nvPr>
        </p:nvSpPr>
        <p:spPr/>
        <p:txBody>
          <a:bodyPr/>
          <a:lstStyle/>
          <a:p>
            <a:r>
              <a:rPr lang="en-US"/>
              <a:t>Unit 2 ● Lesson 6</a:t>
            </a:r>
          </a:p>
        </p:txBody>
      </p:sp>
      <p:sp>
        <p:nvSpPr>
          <p:cNvPr id="4" name="Title 3">
            <a:extLst>
              <a:ext uri="{FF2B5EF4-FFF2-40B4-BE49-F238E27FC236}">
                <a16:creationId xmlns:a16="http://schemas.microsoft.com/office/drawing/2014/main" id="{6CF8BD9F-BB79-437B-8988-7C10ABE91F64}"/>
              </a:ext>
            </a:extLst>
          </p:cNvPr>
          <p:cNvSpPr>
            <a:spLocks noGrp="1"/>
          </p:cNvSpPr>
          <p:nvPr>
            <p:ph type="title"/>
          </p:nvPr>
        </p:nvSpPr>
        <p:spPr/>
        <p:txBody>
          <a:bodyPr/>
          <a:lstStyle/>
          <a:p>
            <a:r>
              <a:rPr lang="en-US"/>
              <a:t>Factor </a:t>
            </a:r>
            <a:r>
              <a:rPr lang="en-US" err="1"/>
              <a:t>Fixin</a:t>
            </a:r>
            <a:r>
              <a:rPr lang="en-US"/>
              <a:t>’</a:t>
            </a:r>
          </a:p>
        </p:txBody>
      </p:sp>
      <p:graphicFrame>
        <p:nvGraphicFramePr>
          <p:cNvPr id="5" name="Table 5">
            <a:extLst>
              <a:ext uri="{FF2B5EF4-FFF2-40B4-BE49-F238E27FC236}">
                <a16:creationId xmlns:a16="http://schemas.microsoft.com/office/drawing/2014/main" id="{90F072E7-9EC3-4FC6-B2FD-66DC172FAB56}"/>
              </a:ext>
            </a:extLst>
          </p:cNvPr>
          <p:cNvGraphicFramePr>
            <a:graphicFrameLocks noGrp="1"/>
          </p:cNvGraphicFramePr>
          <p:nvPr>
            <p:extLst>
              <p:ext uri="{D42A27DB-BD31-4B8C-83A1-F6EECF244321}">
                <p14:modId xmlns:p14="http://schemas.microsoft.com/office/powerpoint/2010/main" val="3629770464"/>
              </p:ext>
            </p:extLst>
          </p:nvPr>
        </p:nvGraphicFramePr>
        <p:xfrm>
          <a:off x="1936997" y="3050827"/>
          <a:ext cx="8128000" cy="2240363"/>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472994198"/>
                    </a:ext>
                  </a:extLst>
                </a:gridCol>
                <a:gridCol w="4064000">
                  <a:extLst>
                    <a:ext uri="{9D8B030D-6E8A-4147-A177-3AD203B41FA5}">
                      <a16:colId xmlns:a16="http://schemas.microsoft.com/office/drawing/2014/main" val="339825759"/>
                    </a:ext>
                  </a:extLst>
                </a:gridCol>
              </a:tblGrid>
              <a:tr h="2240363">
                <a:tc>
                  <a:txBody>
                    <a:bodyPr/>
                    <a:lstStyle/>
                    <a:p>
                      <a:endParaRPr lang="en-US"/>
                    </a:p>
                  </a:txBody>
                  <a:tcPr/>
                </a:tc>
                <a:tc>
                  <a:txBody>
                    <a:bodyPr/>
                    <a:lstStyle/>
                    <a:p>
                      <a:endParaRPr lang="en-US"/>
                    </a:p>
                  </a:txBody>
                  <a:tcPr/>
                </a:tc>
                <a:extLst>
                  <a:ext uri="{0D108BD9-81ED-4DB2-BD59-A6C34878D82A}">
                    <a16:rowId xmlns:a16="http://schemas.microsoft.com/office/drawing/2014/main" val="2853680179"/>
                  </a:ext>
                </a:extLst>
              </a:tr>
            </a:tbl>
          </a:graphicData>
        </a:graphic>
      </p:graphicFrame>
    </p:spTree>
    <p:extLst>
      <p:ext uri="{BB962C8B-B14F-4D97-AF65-F5344CB8AC3E}">
        <p14:creationId xmlns:p14="http://schemas.microsoft.com/office/powerpoint/2010/main" val="2597502937"/>
      </p:ext>
    </p:extLst>
  </p:cSld>
  <p:clrMapOvr>
    <a:masterClrMapping/>
  </p:clrMapOvr>
</p:sld>
</file>

<file path=ppt/theme/theme1.xml><?xml version="1.0" encoding="utf-8"?>
<a:theme xmlns:a="http://schemas.openxmlformats.org/drawingml/2006/main" name="Office Theme">
  <a:themeElements>
    <a:clrScheme name="Unit 7 Custom Theme">
      <a:dk1>
        <a:srgbClr val="9F004C"/>
      </a:dk1>
      <a:lt1>
        <a:srgbClr val="FFFFFF"/>
      </a:lt1>
      <a:dk2>
        <a:srgbClr val="CA0056"/>
      </a:dk2>
      <a:lt2>
        <a:srgbClr val="FEFFFF"/>
      </a:lt2>
      <a:accent1>
        <a:srgbClr val="A0004D"/>
      </a:accent1>
      <a:accent2>
        <a:srgbClr val="CB0056"/>
      </a:accent2>
      <a:accent3>
        <a:srgbClr val="BF005E"/>
      </a:accent3>
      <a:accent4>
        <a:srgbClr val="E30060"/>
      </a:accent4>
      <a:accent5>
        <a:srgbClr val="AC0055"/>
      </a:accent5>
      <a:accent6>
        <a:srgbClr val="D8005B"/>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641D1A-FE7E-8E49-A569-9D1FC76A39C9}">
  <we:reference id="e6890d58-51ce-4572-9272-a9ab2dd6f31e" version="1.1.0.0" store="EXCatalog" storeType="EXCatalog"/>
  <we:alternateReferences>
    <we:reference id="WA200002334"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KST36QS7YUKS-17149278-85002</_dlc_DocId>
    <_dlc_DocIdUrl xmlns="e6b18dcd-00de-4a4b-a809-bf649cda40bd">
      <Url>https://k12mnps.sharepoint.com/sites/014-CMGS-CI/_layouts/15/DocIdRedir.aspx?ID=KST36QS7YUKS-17149278-85002</Url>
      <Description>KST36QS7YUKS-17149278-85002</Description>
    </_dlc_DocIdUrl>
  </documentManagement>
</p:properties>
</file>

<file path=customXml/itemProps1.xml><?xml version="1.0" encoding="utf-8"?>
<ds:datastoreItem xmlns:ds="http://schemas.openxmlformats.org/officeDocument/2006/customXml" ds:itemID="{AFADFDEB-1F94-4661-83DE-015666AB8CD8}">
  <ds:schemaRefs>
    <ds:schemaRef ds:uri="http://schemas.microsoft.com/sharepoint/events"/>
  </ds:schemaRefs>
</ds:datastoreItem>
</file>

<file path=customXml/itemProps2.xml><?xml version="1.0" encoding="utf-8"?>
<ds:datastoreItem xmlns:ds="http://schemas.openxmlformats.org/officeDocument/2006/customXml" ds:itemID="{EA70FF47-697A-4584-9525-BB212266B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4.xml><?xml version="1.0" encoding="utf-8"?>
<ds:datastoreItem xmlns:ds="http://schemas.openxmlformats.org/officeDocument/2006/customXml" ds:itemID="{133CBF5E-DE76-4D71-B410-54751C1F747E}">
  <ds:schemaRefs>
    <ds:schemaRef ds:uri="http://schemas.microsoft.com/office/2006/documentManagement/types"/>
    <ds:schemaRef ds:uri="8b135edc-aa13-4e9d-bff7-e67ebb7a4006"/>
    <ds:schemaRef ds:uri="eb208772-ddc5-4f6a-b383-d2629cd7e715"/>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242144d6-166b-49e2-aa90-f25e9b00a53a"/>
    <ds:schemaRef ds:uri="b2c14416-9b3b-4ab9-bce7-0fcee5420287"/>
    <ds:schemaRef ds:uri="e6b18dcd-00de-4a4b-a809-bf649cda40bd"/>
  </ds:schemaRefs>
</ds:datastoreItem>
</file>

<file path=docProps/app.xml><?xml version="1.0" encoding="utf-8"?>
<Properties xmlns="http://schemas.openxmlformats.org/officeDocument/2006/extended-properties" xmlns:vt="http://schemas.openxmlformats.org/officeDocument/2006/docPropsVTypes">
  <TotalTime>76</TotalTime>
  <Words>1182</Words>
  <Application>Microsoft Macintosh PowerPoint</Application>
  <PresentationFormat>Widescreen</PresentationFormat>
  <Paragraphs>112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Black</vt:lpstr>
      <vt:lpstr>Avenir Book</vt:lpstr>
      <vt:lpstr>Calibri</vt:lpstr>
      <vt:lpstr>Cambria Math</vt:lpstr>
      <vt:lpstr>Century Gothic</vt:lpstr>
      <vt:lpstr>Office Theme</vt:lpstr>
      <vt:lpstr>Lesson 6: Factor Fixin’</vt:lpstr>
      <vt:lpstr>PowerPoint Presentation</vt:lpstr>
      <vt:lpstr>Factor Fixin’</vt:lpstr>
      <vt:lpstr>Factor Fixin’</vt:lpstr>
      <vt:lpstr>Factor Fixin’</vt:lpstr>
      <vt:lpstr>Factor Fixin’</vt:lpstr>
      <vt:lpstr>Factor Fixin’</vt:lpstr>
      <vt:lpstr>Factor Fixin’</vt:lpstr>
      <vt:lpstr>Factor Fixin’</vt:lpstr>
      <vt:lpstr>Factor Fixin’</vt:lpstr>
      <vt:lpstr>Factor Fixin’</vt:lpstr>
      <vt:lpstr>Factor Fixin’</vt:lpstr>
      <vt:lpstr>Factor Fixin’</vt:lpstr>
      <vt:lpstr>Factor Fixin’</vt:lpstr>
      <vt:lpstr>Factor Fixin’</vt:lpstr>
      <vt:lpstr>Factor Fixin’</vt:lpstr>
      <vt:lpstr>Factor Fixin’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9</cp:revision>
  <dcterms:created xsi:type="dcterms:W3CDTF">2023-05-09T17:17:08Z</dcterms:created>
  <dcterms:modified xsi:type="dcterms:W3CDTF">2024-08-17T03:17:15Z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df1d4737-ad0f-48b6-8814-4700fc3e1213</vt:lpwstr>
  </property>
  <property fmtid="{D5CDD505-2E9C-101B-9397-08002B2CF9AE}" pid="5" name="Order">
    <vt:r8>2399800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JYCHRTE472SJ-879839975-23998</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https://k12mnps.sharepoint.com/sites/014-TEMG-TEAM-CIMathDepartment/_layouts/15/DocIdRedir.aspx?ID=JYCHRTE472SJ-879839975-23998, JYCHRTE472SJ-879839975-23998</vt:lpwstr>
  </property>
  <property fmtid="{D5CDD505-2E9C-101B-9397-08002B2CF9AE}" pid="14" name="_SourceUrl">
    <vt:lpwstr/>
  </property>
  <property fmtid="{D5CDD505-2E9C-101B-9397-08002B2CF9AE}" pid="15" name="_SharedFileIndex">
    <vt:lpwstr/>
  </property>
</Properties>
</file>