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1.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7"/>
  </p:notesMasterIdLst>
  <p:handoutMasterIdLst>
    <p:handoutMasterId r:id="rId28"/>
  </p:handoutMasterIdLst>
  <p:sldIdLst>
    <p:sldId id="343" r:id="rId6"/>
    <p:sldId id="344" r:id="rId7"/>
    <p:sldId id="345" r:id="rId8"/>
    <p:sldId id="346" r:id="rId9"/>
    <p:sldId id="348" r:id="rId10"/>
    <p:sldId id="347" r:id="rId11"/>
    <p:sldId id="349" r:id="rId12"/>
    <p:sldId id="350"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9"/>
    <p:restoredTop sz="94512" autoAdjust="0"/>
  </p:normalViewPr>
  <p:slideViewPr>
    <p:cSldViewPr snapToGrid="0">
      <p:cViewPr varScale="1">
        <p:scale>
          <a:sx n="71" d="100"/>
          <a:sy n="71" d="100"/>
        </p:scale>
        <p:origin x="16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42620"/>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456983" y="618516"/>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23435"/>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
        <p:nvSpPr>
          <p:cNvPr id="9" name="Google Shape;507;p46">
            <a:extLst>
              <a:ext uri="{FF2B5EF4-FFF2-40B4-BE49-F238E27FC236}">
                <a16:creationId xmlns:a16="http://schemas.microsoft.com/office/drawing/2014/main" id="{54059445-828D-2549-B6FB-AA3BE40B0648}"/>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9" name="Google Shape;507;p46">
            <a:extLst>
              <a:ext uri="{FF2B5EF4-FFF2-40B4-BE49-F238E27FC236}">
                <a16:creationId xmlns:a16="http://schemas.microsoft.com/office/drawing/2014/main" id="{352AECFE-D1DB-544A-B909-4B47EB8DFC69}"/>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Google Shape;507;p46">
            <a:extLst>
              <a:ext uri="{FF2B5EF4-FFF2-40B4-BE49-F238E27FC236}">
                <a16:creationId xmlns:a16="http://schemas.microsoft.com/office/drawing/2014/main" id="{CCC2C74D-4201-B44B-BDE7-33DBDFC95CE4}"/>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17461"/>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2998150" y="2607591"/>
            <a:ext cx="6463903" cy="2302339"/>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5"/>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3" y="-410808"/>
            <a:ext cx="369332" cy="1219198"/>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1944"/>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5">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6"/>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7"/>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2737-5032-413E-B097-B0D8F880115B}"/>
              </a:ext>
            </a:extLst>
          </p:cNvPr>
          <p:cNvSpPr>
            <a:spLocks noGrp="1"/>
          </p:cNvSpPr>
          <p:nvPr>
            <p:ph type="ctrTitle"/>
          </p:nvPr>
        </p:nvSpPr>
        <p:spPr/>
        <p:txBody>
          <a:bodyPr/>
          <a:lstStyle/>
          <a:p>
            <a:r>
              <a:rPr lang="en-US"/>
              <a:t>Lesson 5: </a:t>
            </a:r>
            <a:br>
              <a:rPr lang="en-US"/>
            </a:br>
            <a:r>
              <a:rPr lang="en-US" b="1" i="0">
                <a:solidFill>
                  <a:srgbClr val="A1004D"/>
                </a:solidFill>
                <a:effectLst/>
                <a:latin typeface="agenda"/>
              </a:rPr>
              <a:t>Be There or Be Square</a:t>
            </a:r>
            <a:endParaRPr lang="en-US"/>
          </a:p>
        </p:txBody>
      </p:sp>
      <p:sp>
        <p:nvSpPr>
          <p:cNvPr id="3" name="Subtitle 2">
            <a:extLst>
              <a:ext uri="{FF2B5EF4-FFF2-40B4-BE49-F238E27FC236}">
                <a16:creationId xmlns:a16="http://schemas.microsoft.com/office/drawing/2014/main" id="{C69CC7D4-B582-45A5-A4A3-136C4EC76F7D}"/>
              </a:ext>
            </a:extLst>
          </p:cNvPr>
          <p:cNvSpPr>
            <a:spLocks noGrp="1"/>
          </p:cNvSpPr>
          <p:nvPr>
            <p:ph type="subTitle" idx="1"/>
          </p:nvPr>
        </p:nvSpPr>
        <p:spPr/>
        <p:txBody>
          <a:bodyPr/>
          <a:lstStyle/>
          <a:p>
            <a:r>
              <a:rPr lang="en-US"/>
              <a:t>Structures of Quadratic Expressions</a:t>
            </a:r>
          </a:p>
        </p:txBody>
      </p:sp>
    </p:spTree>
    <p:extLst>
      <p:ext uri="{BB962C8B-B14F-4D97-AF65-F5344CB8AC3E}">
        <p14:creationId xmlns:p14="http://schemas.microsoft.com/office/powerpoint/2010/main" val="198747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5B3339-5D21-431E-BB81-258ECBBCA3CF}"/>
                  </a:ext>
                </a:extLst>
              </p:cNvPr>
              <p:cNvSpPr>
                <a:spLocks noGrp="1"/>
              </p:cNvSpPr>
              <p:nvPr>
                <p:ph idx="1"/>
              </p:nvPr>
            </p:nvSpPr>
            <p:spPr/>
            <p:txBody>
              <a:bodyPr>
                <a:normAutofit/>
              </a:bodyPr>
              <a:lstStyle/>
              <a:p>
                <a:pPr marL="342900" marR="0" lvl="0" indent="-342900">
                  <a:lnSpc>
                    <a:spcPct val="115000"/>
                  </a:lnSpc>
                  <a:spcBef>
                    <a:spcPts val="0"/>
                  </a:spcBef>
                  <a:spcAft>
                    <a:spcPts val="1000"/>
                  </a:spcAft>
                  <a:buFont typeface="+mj-lt"/>
                  <a:buAutoNum type="arabicPeriod" startAt="5"/>
                </a:pPr>
                <a:r>
                  <a:rPr lang="en-US">
                    <a:effectLst/>
                    <a:latin typeface="Avenir Book" panose="02000503020000020003"/>
                    <a:ea typeface="Calibri" panose="020F0502020204030204" pitchFamily="34" charset="0"/>
                    <a:cs typeface="Times New Roman" panose="02020603050405020304" pitchFamily="18" charset="0"/>
                  </a:rPr>
                  <a:t>Jenny had hoped that she wasn’t going to need to figure out how to complete the square on an equation where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a:effectLst/>
                    <a:latin typeface="Avenir Book" panose="02000503020000020003"/>
                    <a:ea typeface="Calibri" panose="020F0502020204030204" pitchFamily="34" charset="0"/>
                    <a:cs typeface="Times New Roman" panose="02020603050405020304" pitchFamily="18" charset="0"/>
                  </a:rPr>
                  <a:t> is an odd number. Of course, that was the next problem. Help Jenny to find the vertex of the parabola for this quadratic function:</a:t>
                </a:r>
              </a:p>
              <a:p>
                <a:pPr marL="342900" marR="0" lvl="0" indent="-342900">
                  <a:lnSpc>
                    <a:spcPct val="115000"/>
                  </a:lnSpc>
                  <a:spcBef>
                    <a:spcPts val="0"/>
                  </a:spcBef>
                  <a:spcAft>
                    <a:spcPts val="1000"/>
                  </a:spcAft>
                  <a:buFont typeface="Arial" panose="020B0604020202020204" pitchFamily="34" charset="0"/>
                  <a:buChar char=" "/>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𝑔</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7</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10</m:t>
                    </m:r>
                  </m:oMath>
                </a14:m>
                <a:endParaRPr lang="en-US">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B35B3339-5D21-431E-BB81-258ECBBCA3CF}"/>
                  </a:ext>
                </a:extLst>
              </p:cNvPr>
              <p:cNvSpPr>
                <a:spLocks noGrp="1" noRot="1" noChangeAspect="1" noMove="1" noResize="1" noEditPoints="1" noAdjustHandles="1" noChangeArrowheads="1" noChangeShapeType="1" noTextEdit="1"/>
              </p:cNvSpPr>
              <p:nvPr>
                <p:ph idx="1"/>
              </p:nvPr>
            </p:nvSpPr>
            <p:spPr>
              <a:blipFill>
                <a:blip r:embed="rId2"/>
                <a:stretch>
                  <a:fillRect l="-986" t="-842" r="-1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3D40E38-B45F-4FE5-84CB-EE752D4D54AE}"/>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7D99576F-990C-4376-A8DC-0DA8EC96A606}"/>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spTree>
    <p:extLst>
      <p:ext uri="{BB962C8B-B14F-4D97-AF65-F5344CB8AC3E}">
        <p14:creationId xmlns:p14="http://schemas.microsoft.com/office/powerpoint/2010/main" val="109796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5B3339-5D21-431E-BB81-258ECBBCA3CF}"/>
                  </a:ext>
                </a:extLst>
              </p:cNvPr>
              <p:cNvSpPr>
                <a:spLocks noGrp="1"/>
              </p:cNvSpPr>
              <p:nvPr>
                <p:ph idx="1"/>
              </p:nvPr>
            </p:nvSpPr>
            <p:spPr/>
            <p:txBody>
              <a:bodyPr>
                <a:normAutofit/>
              </a:bodyPr>
              <a:lstStyle/>
              <a:p>
                <a:pPr marL="342900" marR="0" lvl="0" indent="-342900">
                  <a:lnSpc>
                    <a:spcPct val="115000"/>
                  </a:lnSpc>
                  <a:spcBef>
                    <a:spcPts val="0"/>
                  </a:spcBef>
                  <a:spcAft>
                    <a:spcPts val="1000"/>
                  </a:spcAft>
                  <a:buFont typeface="+mj-lt"/>
                  <a:buAutoNum type="arabicPeriod" startAt="6"/>
                </a:pPr>
                <a:r>
                  <a:rPr lang="en-US">
                    <a:effectLst/>
                    <a:latin typeface="Avenir Book" panose="02000503020000020003"/>
                    <a:ea typeface="Calibri" panose="020F0502020204030204" pitchFamily="34" charset="0"/>
                    <a:cs typeface="Times New Roman" panose="02020603050405020304" pitchFamily="18" charset="0"/>
                  </a:rPr>
                  <a:t>Don’t worry if you had to think hard about problem 5. Jenny needs to do a couple more:</a:t>
                </a:r>
              </a:p>
              <a:p>
                <a:pPr marL="742950" marR="0" lvl="1" indent="-285750">
                  <a:lnSpc>
                    <a:spcPct val="115000"/>
                  </a:lnSpc>
                  <a:spcBef>
                    <a:spcPts val="0"/>
                  </a:spcBef>
                  <a:spcAft>
                    <a:spcPts val="1000"/>
                  </a:spcAft>
                  <a:buFont typeface="+mj-lt"/>
                  <a:buAutoNum type="alphaLcPeriod"/>
                </a:pPr>
                <a14:m>
                  <m:oMath xmlns:m="http://schemas.openxmlformats.org/officeDocument/2006/math">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𝑔</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2800" i="1">
                  <a:effectLst/>
                  <a:latin typeface="Cambria Math" panose="020405030504060302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𝑔</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2800">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B35B3339-5D21-431E-BB81-258ECBBCA3CF}"/>
                  </a:ext>
                </a:extLst>
              </p:cNvPr>
              <p:cNvSpPr>
                <a:spLocks noGrp="1" noRot="1" noChangeAspect="1" noMove="1" noResize="1" noEditPoints="1" noAdjustHandles="1" noChangeArrowheads="1" noChangeShapeType="1" noTextEdit="1"/>
              </p:cNvSpPr>
              <p:nvPr>
                <p:ph idx="1"/>
              </p:nvPr>
            </p:nvSpPr>
            <p:spPr>
              <a:blipFill>
                <a:blip r:embed="rId2"/>
                <a:stretch>
                  <a:fillRect l="-986" t="-842" r="-58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3D40E38-B45F-4FE5-84CB-EE752D4D54AE}"/>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7D99576F-990C-4376-A8DC-0DA8EC96A606}"/>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spTree>
    <p:extLst>
      <p:ext uri="{BB962C8B-B14F-4D97-AF65-F5344CB8AC3E}">
        <p14:creationId xmlns:p14="http://schemas.microsoft.com/office/powerpoint/2010/main" val="71998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5B3339-5D21-431E-BB81-258ECBBCA3CF}"/>
                  </a:ext>
                </a:extLst>
              </p:cNvPr>
              <p:cNvSpPr>
                <a:spLocks noGrp="1"/>
              </p:cNvSpPr>
              <p:nvPr>
                <p:ph idx="1"/>
              </p:nvPr>
            </p:nvSpPr>
            <p:spPr/>
            <p:txBody>
              <a:bodyPr>
                <a:normAutofit/>
              </a:bodyPr>
              <a:lstStyle/>
              <a:p>
                <a:pPr marL="342900" indent="-342900">
                  <a:lnSpc>
                    <a:spcPct val="115000"/>
                  </a:lnSpc>
                  <a:spcBef>
                    <a:spcPts val="0"/>
                  </a:spcBef>
                  <a:spcAft>
                    <a:spcPts val="1000"/>
                  </a:spcAft>
                  <a:buFont typeface="+mj-lt"/>
                  <a:buAutoNum type="arabicPeriod" startAt="7"/>
                </a:pPr>
                <a:r>
                  <a:rPr lang="en-US">
                    <a:effectLst/>
                    <a:latin typeface="Avenir Book" panose="02000503020000020003"/>
                    <a:ea typeface="Calibri" panose="020F0502020204030204" pitchFamily="34" charset="0"/>
                    <a:cs typeface="Times New Roman" panose="02020603050405020304" pitchFamily="18" charset="0"/>
                  </a:rPr>
                  <a:t>It just gets better! Help Jenny find the vertex, and graph the parabola for the quadratic function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h</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−12</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17</m:t>
                    </m:r>
                  </m:oMath>
                </a14:m>
                <a:r>
                  <a:rPr lang="en-US">
                    <a:effectLst/>
                    <a:latin typeface="Avenir Book" panose="02000503020000020003"/>
                    <a:ea typeface="Calibri" panose="020F0502020204030204" pitchFamily="34" charset="0"/>
                    <a:cs typeface="Times New Roman" panose="02020603050405020304" pitchFamily="18" charset="0"/>
                  </a:rPr>
                  <a:t>.</a:t>
                </a:r>
              </a:p>
              <a:p>
                <a:pPr marL="0" indent="0">
                  <a:lnSpc>
                    <a:spcPct val="115000"/>
                  </a:lnSpc>
                  <a:spcBef>
                    <a:spcPts val="0"/>
                  </a:spcBef>
                  <a:spcAft>
                    <a:spcPts val="1000"/>
                  </a:spcAft>
                  <a:buNone/>
                </a:pPr>
                <a:endParaRPr lang="en-US">
                  <a:effectLst/>
                  <a:latin typeface="Avenir Book" panose="02000503020000020003"/>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None/>
                </a:pPr>
                <a:endParaRPr lang="en-US" sz="2800">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B35B3339-5D21-431E-BB81-258ECBBCA3CF}"/>
                  </a:ext>
                </a:extLst>
              </p:cNvPr>
              <p:cNvSpPr>
                <a:spLocks noGrp="1" noRot="1" noChangeAspect="1" noMove="1" noResize="1" noEditPoints="1" noAdjustHandles="1" noChangeArrowheads="1" noChangeShapeType="1" noTextEdit="1"/>
              </p:cNvSpPr>
              <p:nvPr>
                <p:ph idx="1"/>
              </p:nvPr>
            </p:nvSpPr>
            <p:spPr>
              <a:blipFill>
                <a:blip r:embed="rId2"/>
                <a:stretch>
                  <a:fillRect l="-986" t="-842" r="-1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3D40E38-B45F-4FE5-84CB-EE752D4D54AE}"/>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7D99576F-990C-4376-A8DC-0DA8EC96A606}"/>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graphicFrame>
        <p:nvGraphicFramePr>
          <p:cNvPr id="5" name="Table 5">
            <a:extLst>
              <a:ext uri="{FF2B5EF4-FFF2-40B4-BE49-F238E27FC236}">
                <a16:creationId xmlns:a16="http://schemas.microsoft.com/office/drawing/2014/main" id="{6C42B367-8BD5-4368-A390-9A4AC450133E}"/>
              </a:ext>
            </a:extLst>
          </p:cNvPr>
          <p:cNvGraphicFramePr>
            <a:graphicFrameLocks noGrp="1"/>
          </p:cNvGraphicFramePr>
          <p:nvPr>
            <p:extLst>
              <p:ext uri="{D42A27DB-BD31-4B8C-83A1-F6EECF244321}">
                <p14:modId xmlns:p14="http://schemas.microsoft.com/office/powerpoint/2010/main" val="925484740"/>
              </p:ext>
            </p:extLst>
          </p:nvPr>
        </p:nvGraphicFramePr>
        <p:xfrm>
          <a:off x="2032000" y="2671756"/>
          <a:ext cx="8128000" cy="308177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099851188"/>
                    </a:ext>
                  </a:extLst>
                </a:gridCol>
                <a:gridCol w="4064000">
                  <a:extLst>
                    <a:ext uri="{9D8B030D-6E8A-4147-A177-3AD203B41FA5}">
                      <a16:colId xmlns:a16="http://schemas.microsoft.com/office/drawing/2014/main" val="158588380"/>
                    </a:ext>
                  </a:extLst>
                </a:gridCol>
              </a:tblGrid>
              <a:tr h="3081772">
                <a:tc>
                  <a:txBody>
                    <a:bodyPr/>
                    <a:lstStyle/>
                    <a:p>
                      <a:pPr lvl="0"/>
                      <a:r>
                        <a:rPr lang="en-US" sz="1800" kern="1200">
                          <a:solidFill>
                            <a:schemeClr val="tx1"/>
                          </a:solidFill>
                          <a:effectLst/>
                          <a:latin typeface="+mn-lt"/>
                          <a:ea typeface="+mn-ea"/>
                          <a:cs typeface="+mn-cs"/>
                        </a:rPr>
                        <a:t>Equation:</a:t>
                      </a:r>
                    </a:p>
                    <a:p>
                      <a:pPr lvl="0"/>
                      <a:br>
                        <a:rPr lang="en-US" sz="1800" kern="1200">
                          <a:solidFill>
                            <a:schemeClr val="tx1"/>
                          </a:solidFill>
                          <a:effectLst/>
                          <a:latin typeface="+mn-lt"/>
                          <a:ea typeface="+mn-ea"/>
                          <a:cs typeface="+mn-cs"/>
                        </a:rPr>
                      </a:br>
                      <a:br>
                        <a:rPr lang="en-US" sz="1800" kern="1200">
                          <a:solidFill>
                            <a:schemeClr val="tx1"/>
                          </a:solidFill>
                          <a:effectLst/>
                          <a:latin typeface="+mn-lt"/>
                          <a:ea typeface="+mn-ea"/>
                          <a:cs typeface="+mn-cs"/>
                        </a:rPr>
                      </a:br>
                      <a:endParaRPr lang="en-US" sz="1800" kern="1200">
                        <a:solidFill>
                          <a:schemeClr val="tx1"/>
                        </a:solidFill>
                        <a:effectLst/>
                        <a:latin typeface="+mn-lt"/>
                        <a:ea typeface="+mn-ea"/>
                        <a:cs typeface="+mn-cs"/>
                      </a:endParaRPr>
                    </a:p>
                    <a:p>
                      <a:pPr lvl="0"/>
                      <a:r>
                        <a:rPr lang="en-US" sz="1800" kern="1200">
                          <a:solidFill>
                            <a:schemeClr val="tx1"/>
                          </a:solidFill>
                          <a:effectLst/>
                          <a:latin typeface="+mn-lt"/>
                          <a:ea typeface="+mn-ea"/>
                          <a:cs typeface="+mn-cs"/>
                        </a:rPr>
                        <a:t>Vertex:</a:t>
                      </a:r>
                    </a:p>
                    <a:p>
                      <a:endParaRPr lang="en-US"/>
                    </a:p>
                  </a:txBody>
                  <a:tcPr/>
                </a:tc>
                <a:tc>
                  <a:txBody>
                    <a:bodyPr/>
                    <a:lstStyle/>
                    <a:p>
                      <a:endParaRPr lang="en-US"/>
                    </a:p>
                  </a:txBody>
                  <a:tcPr/>
                </a:tc>
                <a:extLst>
                  <a:ext uri="{0D108BD9-81ED-4DB2-BD59-A6C34878D82A}">
                    <a16:rowId xmlns:a16="http://schemas.microsoft.com/office/drawing/2014/main" val="2578713701"/>
                  </a:ext>
                </a:extLst>
              </a:tr>
            </a:tbl>
          </a:graphicData>
        </a:graphic>
      </p:graphicFrame>
      <p:pic>
        <p:nvPicPr>
          <p:cNvPr id="6" name="Picture">
            <a:extLst>
              <a:ext uri="{FF2B5EF4-FFF2-40B4-BE49-F238E27FC236}">
                <a16:creationId xmlns:a16="http://schemas.microsoft.com/office/drawing/2014/main" id="{EA2FBC58-549C-440B-A810-F9F76AF4607F}"/>
              </a:ext>
            </a:extLst>
          </p:cNvPr>
          <p:cNvPicPr/>
          <p:nvPr/>
        </p:nvPicPr>
        <p:blipFill>
          <a:blip r:embed="rId3">
            <a:duotone>
              <a:schemeClr val="accent6">
                <a:shade val="45000"/>
                <a:satMod val="135000"/>
              </a:schemeClr>
              <a:prstClr val="white"/>
            </a:duotone>
          </a:blip>
          <a:stretch>
            <a:fillRect/>
          </a:stretch>
        </p:blipFill>
        <p:spPr bwMode="auto">
          <a:xfrm>
            <a:off x="6652260" y="2846070"/>
            <a:ext cx="3086100" cy="2788920"/>
          </a:xfrm>
          <a:prstGeom prst="rect">
            <a:avLst/>
          </a:prstGeom>
          <a:noFill/>
          <a:ln w="9525">
            <a:noFill/>
            <a:headEnd/>
            <a:tailEnd/>
          </a:ln>
        </p:spPr>
      </p:pic>
    </p:spTree>
    <p:extLst>
      <p:ext uri="{BB962C8B-B14F-4D97-AF65-F5344CB8AC3E}">
        <p14:creationId xmlns:p14="http://schemas.microsoft.com/office/powerpoint/2010/main" val="85602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5B3339-5D21-431E-BB81-258ECBBCA3CF}"/>
                  </a:ext>
                </a:extLst>
              </p:cNvPr>
              <p:cNvSpPr>
                <a:spLocks noGrp="1"/>
              </p:cNvSpPr>
              <p:nvPr>
                <p:ph idx="1"/>
              </p:nvPr>
            </p:nvSpPr>
            <p:spPr/>
            <p:txBody>
              <a:bodyPr>
                <a:normAutofit/>
              </a:bodyPr>
              <a:lstStyle/>
              <a:p>
                <a:pPr marL="514350" indent="-514350">
                  <a:lnSpc>
                    <a:spcPct val="115000"/>
                  </a:lnSpc>
                  <a:spcBef>
                    <a:spcPts val="0"/>
                  </a:spcBef>
                  <a:spcAft>
                    <a:spcPts val="1000"/>
                  </a:spcAft>
                  <a:buFont typeface="+mj-lt"/>
                  <a:buAutoNum type="arabicPeriod" startAt="8"/>
                </a:pPr>
                <a:r>
                  <a:rPr lang="en-US">
                    <a:effectLst/>
                    <a:latin typeface="Avenir Book" panose="02000503020000020003"/>
                    <a:ea typeface="Calibri" panose="020F0502020204030204" pitchFamily="34" charset="0"/>
                    <a:cs typeface="Times New Roman" panose="02020603050405020304" pitchFamily="18" charset="0"/>
                  </a:rPr>
                  <a:t>This one is just too cute—you’ve got to try it! Find the vertex, and describe the parabola that is the graph of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a:effectLst/>
                    <a:latin typeface="Avenir Book" panose="02000503020000020003"/>
                    <a:ea typeface="Calibri" panose="020F0502020204030204" pitchFamily="34" charset="0"/>
                    <a:cs typeface="Times New Roman" panose="02020603050405020304" pitchFamily="18" charset="0"/>
                  </a:rPr>
                  <a:t>.</a:t>
                </a:r>
              </a:p>
              <a:p>
                <a:pPr marL="514350" marR="0" lvl="0" indent="-514350">
                  <a:lnSpc>
                    <a:spcPct val="115000"/>
                  </a:lnSpc>
                  <a:spcBef>
                    <a:spcPts val="0"/>
                  </a:spcBef>
                  <a:spcAft>
                    <a:spcPts val="1000"/>
                  </a:spcAft>
                  <a:buFont typeface="+mj-lt"/>
                  <a:buAutoNum type="arabicPeriod" startAt="8"/>
                </a:pPr>
                <a:endParaRPr lang="en-US" sz="2800">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B35B3339-5D21-431E-BB81-258ECBBCA3CF}"/>
                  </a:ext>
                </a:extLst>
              </p:cNvPr>
              <p:cNvSpPr>
                <a:spLocks noGrp="1" noRot="1" noChangeAspect="1" noMove="1" noResize="1" noEditPoints="1" noAdjustHandles="1" noChangeArrowheads="1" noChangeShapeType="1" noTextEdit="1"/>
              </p:cNvSpPr>
              <p:nvPr>
                <p:ph idx="1"/>
              </p:nvPr>
            </p:nvSpPr>
            <p:spPr>
              <a:blipFill>
                <a:blip r:embed="rId2"/>
                <a:stretch>
                  <a:fillRect l="-986" t="-84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3D40E38-B45F-4FE5-84CB-EE752D4D54AE}"/>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7D99576F-990C-4376-A8DC-0DA8EC96A606}"/>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spTree>
    <p:extLst>
      <p:ext uri="{BB962C8B-B14F-4D97-AF65-F5344CB8AC3E}">
        <p14:creationId xmlns:p14="http://schemas.microsoft.com/office/powerpoint/2010/main" val="104452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A7279B3-8E79-4FA2-9FB5-1E9AD4832A96}"/>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Use technology to experiment with graphing a quadratic function in standard form: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 Check out the effect of changing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en-US">
                    <a:effectLst/>
                    <a:latin typeface="Avenir Book" panose="02000503020000020003"/>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en-US">
                    <a:effectLst/>
                    <a:latin typeface="Avenir Book" panose="02000503020000020003"/>
                    <a:ea typeface="Times New Roman" panose="02020603050405020304" pitchFamily="18" charset="0"/>
                    <a:cs typeface="Times New Roman" panose="02020603050405020304" pitchFamily="18" charset="0"/>
                  </a:rPr>
                  <a:t>, or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 Are there patterns you can find that help you predict if the parabola opens up or down? Can you predict intercepts or the location of the vertex?</a:t>
                </a:r>
              </a:p>
              <a:p>
                <a:endParaRPr lang="en-US"/>
              </a:p>
            </p:txBody>
          </p:sp>
        </mc:Choice>
        <mc:Fallback xmlns="">
          <p:sp>
            <p:nvSpPr>
              <p:cNvPr id="2" name="Content Placeholder 1">
                <a:extLst>
                  <a:ext uri="{FF2B5EF4-FFF2-40B4-BE49-F238E27FC236}">
                    <a16:creationId xmlns:a16="http://schemas.microsoft.com/office/drawing/2014/main" id="{4A7279B3-8E79-4FA2-9FB5-1E9AD4832A96}"/>
                  </a:ext>
                </a:extLst>
              </p:cNvPr>
              <p:cNvSpPr>
                <a:spLocks noGrp="1" noRot="1" noChangeAspect="1" noMove="1" noResize="1" noEditPoints="1" noAdjustHandles="1" noChangeArrowheads="1" noChangeShapeType="1" noTextEdit="1"/>
              </p:cNvSpPr>
              <p:nvPr>
                <p:ph idx="1"/>
              </p:nvPr>
            </p:nvSpPr>
            <p:spPr>
              <a:blipFill>
                <a:blip r:embed="rId2"/>
                <a:stretch>
                  <a:fillRect l="-1217" t="-204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312AB9F-42FE-442C-A46A-6C72D653719C}"/>
              </a:ext>
            </a:extLst>
          </p:cNvPr>
          <p:cNvSpPr>
            <a:spLocks noGrp="1"/>
          </p:cNvSpPr>
          <p:nvPr>
            <p:ph type="ftr" sz="quarter" idx="11"/>
          </p:nvPr>
        </p:nvSpPr>
        <p:spPr/>
        <p:txBody>
          <a:bodyPr/>
          <a:lstStyle/>
          <a:p>
            <a:r>
              <a:rPr lang="en-US"/>
              <a:t>Unit 2 ● Lesson 5</a:t>
            </a:r>
          </a:p>
        </p:txBody>
      </p:sp>
    </p:spTree>
    <p:extLst>
      <p:ext uri="{BB962C8B-B14F-4D97-AF65-F5344CB8AC3E}">
        <p14:creationId xmlns:p14="http://schemas.microsoft.com/office/powerpoint/2010/main" val="3462502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F85A8FA-7716-4E91-9B60-B49D1AE8C91C}"/>
                  </a:ext>
                </a:extLst>
              </p:cNvPr>
              <p:cNvSpPr>
                <a:spLocks noGrp="1"/>
              </p:cNvSpPr>
              <p:nvPr>
                <p:ph idx="1"/>
              </p:nvPr>
            </p:nvSpPr>
            <p:spPr/>
            <p:txBody>
              <a:bodyPr/>
              <a:lstStyle/>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A method for graphing a quadratic equation in standard form: </a:t>
                </a:r>
                <a14:m>
                  <m:oMath xmlns:m="http://schemas.openxmlformats.org/officeDocument/2006/math">
                    <m:r>
                      <a:rPr lang="en-US"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a:t>
                </a:r>
              </a:p>
              <a:p>
                <a:pPr marL="342900" marR="0" lvl="0" indent="-342900">
                  <a:lnSpc>
                    <a:spcPct val="115000"/>
                  </a:lnSpc>
                  <a:spcBef>
                    <a:spcPts val="0"/>
                  </a:spcBef>
                  <a:spcAft>
                    <a:spcPts val="1000"/>
                  </a:spcAft>
                  <a:buFont typeface="+mj-lt"/>
                  <a:buAutoNum type="arabicPeriod"/>
                </a:pPr>
                <a:r>
                  <a:rPr lang="en-US">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mj-lt"/>
                  <a:buAutoNum type="arabicPeriod"/>
                </a:pPr>
                <a:r>
                  <a:rPr lang="en-US">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mj-lt"/>
                  <a:buAutoNum type="arabicPeriod"/>
                </a:pPr>
                <a:r>
                  <a:rPr lang="en-US">
                    <a:effectLst/>
                    <a:latin typeface="Avenir Book" panose="02000503020000020003"/>
                    <a:ea typeface="Calibri" panose="020F0502020204030204" pitchFamily="34" charset="0"/>
                    <a:cs typeface="Times New Roman" panose="02020603050405020304" pitchFamily="18" charset="0"/>
                  </a:rPr>
                  <a:t>_________________________________</a:t>
                </a:r>
              </a:p>
              <a:p>
                <a:endParaRPr lang="en-US"/>
              </a:p>
            </p:txBody>
          </p:sp>
        </mc:Choice>
        <mc:Fallback xmlns="">
          <p:sp>
            <p:nvSpPr>
              <p:cNvPr id="2" name="Content Placeholder 1">
                <a:extLst>
                  <a:ext uri="{FF2B5EF4-FFF2-40B4-BE49-F238E27FC236}">
                    <a16:creationId xmlns:a16="http://schemas.microsoft.com/office/drawing/2014/main" id="{5F85A8FA-7716-4E91-9B60-B49D1AE8C91C}"/>
                  </a:ext>
                </a:extLst>
              </p:cNvPr>
              <p:cNvSpPr>
                <a:spLocks noGrp="1" noRot="1" noChangeAspect="1" noMove="1" noResize="1" noEditPoints="1" noAdjustHandles="1" noChangeArrowheads="1" noChangeShapeType="1" noTextEdit="1"/>
              </p:cNvSpPr>
              <p:nvPr>
                <p:ph idx="1"/>
              </p:nvPr>
            </p:nvSpPr>
            <p:spPr>
              <a:blipFill>
                <a:blip r:embed="rId2"/>
                <a:stretch>
                  <a:fillRect l="-1267" t="-78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924FF02-832C-4608-9CB1-80969B4F31AA}"/>
              </a:ext>
            </a:extLst>
          </p:cNvPr>
          <p:cNvSpPr>
            <a:spLocks noGrp="1"/>
          </p:cNvSpPr>
          <p:nvPr>
            <p:ph type="ftr" sz="quarter" idx="11"/>
          </p:nvPr>
        </p:nvSpPr>
        <p:spPr/>
        <p:txBody>
          <a:bodyPr/>
          <a:lstStyle/>
          <a:p>
            <a:r>
              <a:rPr lang="en-US"/>
              <a:t>Unit 2 ● Lesson 5</a:t>
            </a:r>
          </a:p>
        </p:txBody>
      </p:sp>
    </p:spTree>
    <p:extLst>
      <p:ext uri="{BB962C8B-B14F-4D97-AF65-F5344CB8AC3E}">
        <p14:creationId xmlns:p14="http://schemas.microsoft.com/office/powerpoint/2010/main" val="127587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E6B6ABB-4397-45FF-9335-BBD09F60FB15}"/>
                  </a:ext>
                </a:extLst>
              </p:cNvPr>
              <p:cNvSpPr>
                <a:spLocks noGrp="1"/>
              </p:cNvSpPr>
              <p:nvPr>
                <p:ph idx="1"/>
              </p:nvPr>
            </p:nvSpPr>
            <p:spPr/>
            <p:txBody>
              <a:bodyPr/>
              <a:lstStyle/>
              <a:p>
                <a:pPr marL="0" indent="0" algn="l">
                  <a:buNone/>
                </a:pPr>
                <a:r>
                  <a:rPr lang="en-US" b="0" i="0" dirty="0">
                    <a:effectLst/>
                    <a:latin typeface="Avenir Book" panose="02000503020000020003"/>
                  </a:rPr>
                  <a:t>Put the equation in vertex form, and graph the parabola (with at least 3 accurate points on both sides of the line of symmetry): </a:t>
                </a:r>
              </a:p>
              <a:p>
                <a:pPr marL="0" indent="0" algn="l">
                  <a:buNone/>
                </a:pPr>
                <a14:m>
                  <m:oMathPara xmlns:m="http://schemas.openxmlformats.org/officeDocument/2006/math">
                    <m:oMathParaPr>
                      <m:jc m:val="left"/>
                    </m:oMathParaPr>
                    <m:oMath xmlns:m="http://schemas.openxmlformats.org/officeDocument/2006/math">
                      <m:r>
                        <a:rPr lang="en-US" b="0" i="1" smtClean="0">
                          <a:effectLst/>
                          <a:latin typeface="Cambria Math" panose="02040503050406030204" pitchFamily="18" charset="0"/>
                        </a:rPr>
                        <m:t>𝑦</m:t>
                      </m:r>
                      <m:r>
                        <a:rPr lang="en-US" b="0" i="1" smtClean="0">
                          <a:effectLst/>
                          <a:latin typeface="Cambria Math" panose="02040503050406030204" pitchFamily="18" charset="0"/>
                        </a:rPr>
                        <m:t>=</m:t>
                      </m:r>
                      <m:sSup>
                        <m:sSupPr>
                          <m:ctrlPr>
                            <a:rPr lang="en-US" b="0" i="1" smtClean="0">
                              <a:effectLst/>
                              <a:latin typeface="Cambria Math" panose="02040503050406030204" pitchFamily="18" charset="0"/>
                            </a:rPr>
                          </m:ctrlPr>
                        </m:sSupPr>
                        <m:e>
                          <m:r>
                            <a:rPr lang="en-US" b="0" i="1" smtClean="0">
                              <a:effectLst/>
                              <a:latin typeface="Cambria Math" panose="02040503050406030204" pitchFamily="18" charset="0"/>
                            </a:rPr>
                            <m:t>𝑥</m:t>
                          </m:r>
                        </m:e>
                        <m:sup>
                          <m:r>
                            <a:rPr lang="en-US" b="0" i="1" smtClean="0">
                              <a:effectLst/>
                              <a:latin typeface="Cambria Math" panose="02040503050406030204" pitchFamily="18" charset="0"/>
                            </a:rPr>
                            <m:t>2</m:t>
                          </m:r>
                        </m:sup>
                      </m:sSup>
                      <m:r>
                        <a:rPr lang="en-US" b="0" i="1" smtClean="0">
                          <a:effectLst/>
                          <a:latin typeface="Cambria Math" panose="02040503050406030204" pitchFamily="18" charset="0"/>
                        </a:rPr>
                        <m:t>+4</m:t>
                      </m:r>
                      <m:r>
                        <a:rPr lang="en-US" b="0" i="1" smtClean="0">
                          <a:effectLst/>
                          <a:latin typeface="Cambria Math" panose="02040503050406030204" pitchFamily="18" charset="0"/>
                        </a:rPr>
                        <m:t>𝑥</m:t>
                      </m:r>
                      <m:r>
                        <a:rPr lang="en-US" b="0" i="1" smtClean="0">
                          <a:effectLst/>
                          <a:latin typeface="Cambria Math" panose="02040503050406030204" pitchFamily="18" charset="0"/>
                        </a:rPr>
                        <m:t>+5</m:t>
                      </m:r>
                    </m:oMath>
                  </m:oMathPara>
                </a14:m>
                <a:endParaRPr lang="en-US" b="0" i="0" dirty="0">
                  <a:effectLst/>
                  <a:latin typeface="Avenir Book" panose="02000503020000020003"/>
                </a:endParaRPr>
              </a:p>
              <a:p>
                <a:pPr marL="0" indent="0">
                  <a:buNone/>
                </a:pPr>
                <a:endParaRPr lang="en-US" dirty="0"/>
              </a:p>
            </p:txBody>
          </p:sp>
        </mc:Choice>
        <mc:Fallback xmlns="">
          <p:sp>
            <p:nvSpPr>
              <p:cNvPr id="2" name="Content Placeholder 1">
                <a:extLst>
                  <a:ext uri="{FF2B5EF4-FFF2-40B4-BE49-F238E27FC236}">
                    <a16:creationId xmlns:a16="http://schemas.microsoft.com/office/drawing/2014/main" id="{DE6B6ABB-4397-45FF-9335-BBD09F60FB15}"/>
                  </a:ext>
                </a:extLst>
              </p:cNvPr>
              <p:cNvSpPr>
                <a:spLocks noGrp="1" noRot="1" noChangeAspect="1" noMove="1" noResize="1" noEditPoints="1" noAdjustHandles="1" noChangeArrowheads="1" noChangeShapeType="1" noTextEdit="1"/>
              </p:cNvSpPr>
              <p:nvPr>
                <p:ph idx="1"/>
              </p:nvPr>
            </p:nvSpPr>
            <p:spPr>
              <a:blipFill>
                <a:blip r:embed="rId2"/>
                <a:stretch>
                  <a:fillRect l="-1269" t="-2597" r="-139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E485542-7A8B-4351-8766-3CCDC6A39817}"/>
              </a:ext>
            </a:extLst>
          </p:cNvPr>
          <p:cNvSpPr>
            <a:spLocks noGrp="1"/>
          </p:cNvSpPr>
          <p:nvPr>
            <p:ph type="ftr" sz="quarter" idx="11"/>
          </p:nvPr>
        </p:nvSpPr>
        <p:spPr/>
        <p:txBody>
          <a:bodyPr/>
          <a:lstStyle/>
          <a:p>
            <a:r>
              <a:rPr lang="en-US"/>
              <a:t>Unit 2 ● Lesson 5</a:t>
            </a:r>
          </a:p>
        </p:txBody>
      </p:sp>
      <p:pic>
        <p:nvPicPr>
          <p:cNvPr id="5" name="Picture">
            <a:extLst>
              <a:ext uri="{FF2B5EF4-FFF2-40B4-BE49-F238E27FC236}">
                <a16:creationId xmlns:a16="http://schemas.microsoft.com/office/drawing/2014/main" id="{EE0490F7-7378-CE44-8A72-C172CD4B0EDD}"/>
              </a:ext>
            </a:extLst>
          </p:cNvPr>
          <p:cNvPicPr/>
          <p:nvPr/>
        </p:nvPicPr>
        <p:blipFill>
          <a:blip r:embed="rId3">
            <a:duotone>
              <a:schemeClr val="accent6">
                <a:shade val="45000"/>
                <a:satMod val="135000"/>
              </a:schemeClr>
              <a:prstClr val="white"/>
            </a:duotone>
          </a:blip>
          <a:stretch>
            <a:fillRect/>
          </a:stretch>
        </p:blipFill>
        <p:spPr bwMode="auto">
          <a:xfrm>
            <a:off x="6096000" y="2946862"/>
            <a:ext cx="3086100" cy="2788920"/>
          </a:xfrm>
          <a:prstGeom prst="rect">
            <a:avLst/>
          </a:prstGeom>
          <a:noFill/>
          <a:ln w="9525">
            <a:noFill/>
            <a:headEnd/>
            <a:tailEnd/>
          </a:ln>
        </p:spPr>
      </p:pic>
    </p:spTree>
    <p:extLst>
      <p:ext uri="{BB962C8B-B14F-4D97-AF65-F5344CB8AC3E}">
        <p14:creationId xmlns:p14="http://schemas.microsoft.com/office/powerpoint/2010/main" val="235148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CDCBE8B-3762-4958-AD22-9C96C6DCF036}"/>
                  </a:ext>
                </a:extLst>
              </p:cNvPr>
              <p:cNvSpPr>
                <a:spLocks noGrp="1"/>
              </p:cNvSpPr>
              <p:nvPr>
                <p:ph idx="1"/>
              </p:nvPr>
            </p:nvSpPr>
            <p:spPr/>
            <p:txBody>
              <a:bodyPr/>
              <a:lstStyle/>
              <a:p>
                <a:pPr marL="0" indent="0">
                  <a:buNone/>
                </a:pPr>
                <a:r>
                  <a:rPr lang="en-US" dirty="0">
                    <a:effectLst/>
                    <a:latin typeface="Avenir Book" panose="02000503020000020003"/>
                    <a:ea typeface="Times New Roman" panose="02020603050405020304" pitchFamily="18" charset="0"/>
                    <a:cs typeface="Times New Roman" panose="02020603050405020304" pitchFamily="18" charset="0"/>
                  </a:rPr>
                  <a:t>In future lessons you will work with quadratic equations. A quadratic equation can be expressed in the form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dirty="0">
                    <a:effectLst/>
                    <a:latin typeface="Avenir Book" panose="02000503020000020003"/>
                    <a:ea typeface="Times New Roman" panose="02020603050405020304" pitchFamily="18" charset="0"/>
                    <a:cs typeface="Times New Roman" panose="02020603050405020304" pitchFamily="18" charset="0"/>
                  </a:rPr>
                  <a:t> using the properties of algebra and equality. Identify whether each equation represents a quadratic equation. Justify your answer.</a:t>
                </a:r>
              </a:p>
              <a:p>
                <a:pPr marL="0" indent="0">
                  <a:buNone/>
                </a:pPr>
                <a:endParaRPr lang="en-US" dirty="0">
                  <a:effectLst/>
                  <a:latin typeface="Avenir Book" panose="02000503020000020003"/>
                  <a:ea typeface="Times New Roman" panose="02020603050405020304" pitchFamily="18" charset="0"/>
                  <a:cs typeface="Times New Roman" panose="02020603050405020304" pitchFamily="18" charset="0"/>
                </a:endParaRPr>
              </a:p>
              <a:p>
                <a:pPr marL="514350" indent="-514350">
                  <a:buFont typeface="+mj-lt"/>
                  <a:buAutoNum type="arabicPeriod"/>
                </a:pP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6</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−11</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dirty="0">
                  <a:effectLst/>
                  <a:latin typeface="Avenir Book" panose="02000503020000020003"/>
                  <a:ea typeface="Calibri" panose="020F0502020204030204" pitchFamily="34" charset="0"/>
                  <a:cs typeface="Times New Roman" panose="02020603050405020304" pitchFamily="18" charset="0"/>
                </a:endParaRPr>
              </a:p>
              <a:p>
                <a:pPr marL="0" indent="0">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mc:Choice>
        <mc:Fallback xmlns="">
          <p:sp>
            <p:nvSpPr>
              <p:cNvPr id="2" name="Content Placeholder 1">
                <a:extLst>
                  <a:ext uri="{FF2B5EF4-FFF2-40B4-BE49-F238E27FC236}">
                    <a16:creationId xmlns:a16="http://schemas.microsoft.com/office/drawing/2014/main" id="{CCDCBE8B-3762-4958-AD22-9C96C6DCF036}"/>
                  </a:ext>
                </a:extLst>
              </p:cNvPr>
              <p:cNvSpPr>
                <a:spLocks noGrp="1" noRot="1" noChangeAspect="1" noMove="1" noResize="1" noEditPoints="1" noAdjustHandles="1" noChangeArrowheads="1" noChangeShapeType="1" noTextEdit="1"/>
              </p:cNvSpPr>
              <p:nvPr>
                <p:ph idx="1"/>
              </p:nvPr>
            </p:nvSpPr>
            <p:spPr>
              <a:blipFill>
                <a:blip r:embed="rId2"/>
                <a:stretch>
                  <a:fillRect l="-1261" t="-2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C0C67E-BDED-44AD-A74D-9A4CC4408DD3}"/>
              </a:ext>
            </a:extLst>
          </p:cNvPr>
          <p:cNvSpPr>
            <a:spLocks noGrp="1"/>
          </p:cNvSpPr>
          <p:nvPr>
            <p:ph type="ftr" sz="quarter" idx="11"/>
          </p:nvPr>
        </p:nvSpPr>
        <p:spPr/>
        <p:txBody>
          <a:bodyPr/>
          <a:lstStyle/>
          <a:p>
            <a:r>
              <a:rPr lang="en-US"/>
              <a:t>Unit 2 ● Lesson 5</a:t>
            </a:r>
          </a:p>
        </p:txBody>
      </p:sp>
      <p:graphicFrame>
        <p:nvGraphicFramePr>
          <p:cNvPr id="4" name="Table 4">
            <a:extLst>
              <a:ext uri="{FF2B5EF4-FFF2-40B4-BE49-F238E27FC236}">
                <a16:creationId xmlns:a16="http://schemas.microsoft.com/office/drawing/2014/main" id="{1AD0AA44-DD8F-41C8-9F7E-65FA2B4A3A3F}"/>
              </a:ext>
            </a:extLst>
          </p:cNvPr>
          <p:cNvGraphicFramePr>
            <a:graphicFrameLocks noGrp="1"/>
          </p:cNvGraphicFramePr>
          <p:nvPr>
            <p:extLst>
              <p:ext uri="{D42A27DB-BD31-4B8C-83A1-F6EECF244321}">
                <p14:modId xmlns:p14="http://schemas.microsoft.com/office/powerpoint/2010/main" val="2407440861"/>
              </p:ext>
            </p:extLst>
          </p:nvPr>
        </p:nvGraphicFramePr>
        <p:xfrm>
          <a:off x="2212109" y="4930038"/>
          <a:ext cx="8128000" cy="79063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385548582"/>
                    </a:ext>
                  </a:extLst>
                </a:gridCol>
                <a:gridCol w="4064000">
                  <a:extLst>
                    <a:ext uri="{9D8B030D-6E8A-4147-A177-3AD203B41FA5}">
                      <a16:colId xmlns:a16="http://schemas.microsoft.com/office/drawing/2014/main" val="921886465"/>
                    </a:ext>
                  </a:extLst>
                </a:gridCol>
              </a:tblGrid>
              <a:tr h="790635">
                <a:tc>
                  <a:txBody>
                    <a:bodyPr/>
                    <a:lstStyle/>
                    <a:p>
                      <a:pPr algn="ctr"/>
                      <a:r>
                        <a:rPr lang="en-US" sz="2800" kern="1200" dirty="0">
                          <a:solidFill>
                            <a:schemeClr val="tx1"/>
                          </a:solidFill>
                          <a:effectLst/>
                          <a:latin typeface="Avenir Book" panose="02000503020000020003"/>
                          <a:ea typeface="+mn-ea"/>
                          <a:cs typeface="+mn-cs"/>
                        </a:rPr>
                        <a:t>Quadratic or not? _______</a:t>
                      </a:r>
                      <a:endParaRPr lang="en-US" sz="2800" dirty="0">
                        <a:latin typeface="Avenir Book" panose="02000503020000020003"/>
                      </a:endParaRPr>
                    </a:p>
                  </a:txBody>
                  <a:tcPr/>
                </a:tc>
                <a:tc>
                  <a:txBody>
                    <a:bodyPr/>
                    <a:lstStyle/>
                    <a:p>
                      <a:pPr algn="ctr"/>
                      <a:r>
                        <a:rPr lang="en-US" sz="2800" kern="1200" dirty="0">
                          <a:solidFill>
                            <a:schemeClr val="tx1"/>
                          </a:solidFill>
                          <a:effectLst/>
                          <a:latin typeface="Avenir Book" panose="02000503020000020003"/>
                          <a:ea typeface="+mn-ea"/>
                          <a:cs typeface="+mn-cs"/>
                        </a:rPr>
                        <a:t>Justification: _______</a:t>
                      </a:r>
                      <a:endParaRPr lang="en-US" sz="2800" dirty="0">
                        <a:latin typeface="Avenir Book" panose="02000503020000020003"/>
                      </a:endParaRPr>
                    </a:p>
                  </a:txBody>
                  <a:tcPr/>
                </a:tc>
                <a:extLst>
                  <a:ext uri="{0D108BD9-81ED-4DB2-BD59-A6C34878D82A}">
                    <a16:rowId xmlns:a16="http://schemas.microsoft.com/office/drawing/2014/main" val="639460261"/>
                  </a:ext>
                </a:extLst>
              </a:tr>
            </a:tbl>
          </a:graphicData>
        </a:graphic>
      </p:graphicFrame>
    </p:spTree>
    <p:extLst>
      <p:ext uri="{BB962C8B-B14F-4D97-AF65-F5344CB8AC3E}">
        <p14:creationId xmlns:p14="http://schemas.microsoft.com/office/powerpoint/2010/main" val="118856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CDCBE8B-3762-4958-AD22-9C96C6DCF036}"/>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In future lessons you will work with quadratic equations. A quadratic equation can be expressed in the form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a:effectLst/>
                    <a:latin typeface="Avenir Book" panose="02000503020000020003"/>
                    <a:ea typeface="Times New Roman" panose="02020603050405020304" pitchFamily="18" charset="0"/>
                    <a:cs typeface="Times New Roman" panose="02020603050405020304" pitchFamily="18" charset="0"/>
                  </a:rPr>
                  <a:t> using the properties of algebra and equality. Identify whether each equation represents a quadratic equation. Justify your answer.</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pPr marL="514350" indent="-514350">
                  <a:buFont typeface="+mj-lt"/>
                  <a:buAutoNum type="arabicPeriod" startAt="2"/>
                </a:pPr>
                <a:r>
                  <a:rPr lang="en-US"/>
                  <a:t> </a:t>
                </a:r>
                <a14:m>
                  <m:oMath xmlns:m="http://schemas.openxmlformats.org/officeDocument/2006/math">
                    <m:r>
                      <a:rPr lang="en-US" i="1">
                        <a:latin typeface="Cambria Math" panose="02040503050406030204" pitchFamily="18" charset="0"/>
                      </a:rPr>
                      <m:t>6</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6</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−11</m:t>
                    </m:r>
                  </m:oMath>
                </a14:m>
                <a:endParaRPr lang="en-US"/>
              </a:p>
              <a:p>
                <a:pPr marL="514350" indent="-514350">
                  <a:buFont typeface="+mj-lt"/>
                  <a:buAutoNum type="arabicPeriod" startAt="2"/>
                </a:pP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CCDCBE8B-3762-4958-AD22-9C96C6DCF036}"/>
                  </a:ext>
                </a:extLst>
              </p:cNvPr>
              <p:cNvSpPr>
                <a:spLocks noGrp="1" noRot="1" noChangeAspect="1" noMove="1" noResize="1" noEditPoints="1" noAdjustHandles="1" noChangeArrowheads="1" noChangeShapeType="1" noTextEdit="1"/>
              </p:cNvSpPr>
              <p:nvPr>
                <p:ph idx="1"/>
              </p:nvPr>
            </p:nvSpPr>
            <p:spPr>
              <a:blipFill>
                <a:blip r:embed="rId2"/>
                <a:stretch>
                  <a:fillRect l="-1261" t="-2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C0C67E-BDED-44AD-A74D-9A4CC4408DD3}"/>
              </a:ext>
            </a:extLst>
          </p:cNvPr>
          <p:cNvSpPr>
            <a:spLocks noGrp="1"/>
          </p:cNvSpPr>
          <p:nvPr>
            <p:ph type="ftr" sz="quarter" idx="11"/>
          </p:nvPr>
        </p:nvSpPr>
        <p:spPr/>
        <p:txBody>
          <a:bodyPr/>
          <a:lstStyle/>
          <a:p>
            <a:r>
              <a:rPr lang="en-US"/>
              <a:t>Unit 2 ● Lesson 5</a:t>
            </a:r>
          </a:p>
        </p:txBody>
      </p:sp>
      <p:graphicFrame>
        <p:nvGraphicFramePr>
          <p:cNvPr id="4" name="Table 4">
            <a:extLst>
              <a:ext uri="{FF2B5EF4-FFF2-40B4-BE49-F238E27FC236}">
                <a16:creationId xmlns:a16="http://schemas.microsoft.com/office/drawing/2014/main" id="{1AD0AA44-DD8F-41C8-9F7E-65FA2B4A3A3F}"/>
              </a:ext>
            </a:extLst>
          </p:cNvPr>
          <p:cNvGraphicFramePr>
            <a:graphicFrameLocks noGrp="1"/>
          </p:cNvGraphicFramePr>
          <p:nvPr>
            <p:extLst>
              <p:ext uri="{D42A27DB-BD31-4B8C-83A1-F6EECF244321}">
                <p14:modId xmlns:p14="http://schemas.microsoft.com/office/powerpoint/2010/main" val="632886306"/>
              </p:ext>
            </p:extLst>
          </p:nvPr>
        </p:nvGraphicFramePr>
        <p:xfrm>
          <a:off x="2212109" y="4908773"/>
          <a:ext cx="8128000" cy="79063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385548582"/>
                    </a:ext>
                  </a:extLst>
                </a:gridCol>
                <a:gridCol w="4064000">
                  <a:extLst>
                    <a:ext uri="{9D8B030D-6E8A-4147-A177-3AD203B41FA5}">
                      <a16:colId xmlns:a16="http://schemas.microsoft.com/office/drawing/2014/main" val="921886465"/>
                    </a:ext>
                  </a:extLst>
                </a:gridCol>
              </a:tblGrid>
              <a:tr h="790635">
                <a:tc>
                  <a:txBody>
                    <a:bodyPr/>
                    <a:lstStyle/>
                    <a:p>
                      <a:pPr algn="ctr"/>
                      <a:r>
                        <a:rPr lang="en-US" sz="2800" kern="1200" dirty="0">
                          <a:solidFill>
                            <a:schemeClr val="tx1"/>
                          </a:solidFill>
                          <a:effectLst/>
                          <a:latin typeface="Avenir Book" panose="02000503020000020003"/>
                          <a:ea typeface="+mn-ea"/>
                          <a:cs typeface="+mn-cs"/>
                        </a:rPr>
                        <a:t>Quadratic or not? _______</a:t>
                      </a:r>
                      <a:endParaRPr lang="en-US" sz="2800" dirty="0">
                        <a:latin typeface="Avenir Book" panose="02000503020000020003"/>
                      </a:endParaRPr>
                    </a:p>
                  </a:txBody>
                  <a:tcPr/>
                </a:tc>
                <a:tc>
                  <a:txBody>
                    <a:bodyPr/>
                    <a:lstStyle/>
                    <a:p>
                      <a:pPr algn="ctr"/>
                      <a:r>
                        <a:rPr lang="en-US" sz="2800" kern="1200" dirty="0">
                          <a:solidFill>
                            <a:schemeClr val="tx1"/>
                          </a:solidFill>
                          <a:effectLst/>
                          <a:latin typeface="Avenir Book" panose="02000503020000020003"/>
                          <a:ea typeface="+mn-ea"/>
                          <a:cs typeface="+mn-cs"/>
                        </a:rPr>
                        <a:t>Justification: _______</a:t>
                      </a:r>
                      <a:endParaRPr lang="en-US" sz="2800" dirty="0">
                        <a:latin typeface="Avenir Book" panose="02000503020000020003"/>
                      </a:endParaRPr>
                    </a:p>
                  </a:txBody>
                  <a:tcPr/>
                </a:tc>
                <a:extLst>
                  <a:ext uri="{0D108BD9-81ED-4DB2-BD59-A6C34878D82A}">
                    <a16:rowId xmlns:a16="http://schemas.microsoft.com/office/drawing/2014/main" val="639460261"/>
                  </a:ext>
                </a:extLst>
              </a:tr>
            </a:tbl>
          </a:graphicData>
        </a:graphic>
      </p:graphicFrame>
    </p:spTree>
    <p:extLst>
      <p:ext uri="{BB962C8B-B14F-4D97-AF65-F5344CB8AC3E}">
        <p14:creationId xmlns:p14="http://schemas.microsoft.com/office/powerpoint/2010/main" val="237883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CDCBE8B-3762-4958-AD22-9C96C6DCF036}"/>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In future lessons you will work with quadratic equations. A quadratic equation can be expressed in the form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a:effectLst/>
                    <a:latin typeface="Avenir Book" panose="02000503020000020003"/>
                    <a:ea typeface="Times New Roman" panose="02020603050405020304" pitchFamily="18" charset="0"/>
                    <a:cs typeface="Times New Roman" panose="02020603050405020304" pitchFamily="18" charset="0"/>
                  </a:rPr>
                  <a:t> using the properties of algebra and equality. Identify whether each equation represents a quadratic equation. Justify your answer.</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pPr marL="514350" indent="-514350">
                  <a:buFont typeface="+mj-lt"/>
                  <a:buAutoNum type="arabicPeriod" startAt="3"/>
                </a:pPr>
                <a:r>
                  <a:rPr lang="en-US">
                    <a:effectLst/>
                    <a:ea typeface="Calibri" panose="020F0502020204030204" pitchFamily="34" charset="0"/>
                    <a:cs typeface="Times New Roman" panose="02020603050405020304" pitchFamily="18" charset="0"/>
                  </a:rPr>
                  <a:t>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−8</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4</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CCDCBE8B-3762-4958-AD22-9C96C6DCF036}"/>
                  </a:ext>
                </a:extLst>
              </p:cNvPr>
              <p:cNvSpPr>
                <a:spLocks noGrp="1" noRot="1" noChangeAspect="1" noMove="1" noResize="1" noEditPoints="1" noAdjustHandles="1" noChangeArrowheads="1" noChangeShapeType="1" noTextEdit="1"/>
              </p:cNvSpPr>
              <p:nvPr>
                <p:ph idx="1"/>
              </p:nvPr>
            </p:nvSpPr>
            <p:spPr>
              <a:blipFill>
                <a:blip r:embed="rId2"/>
                <a:stretch>
                  <a:fillRect l="-1261" t="-2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C0C67E-BDED-44AD-A74D-9A4CC4408DD3}"/>
              </a:ext>
            </a:extLst>
          </p:cNvPr>
          <p:cNvSpPr>
            <a:spLocks noGrp="1"/>
          </p:cNvSpPr>
          <p:nvPr>
            <p:ph type="ftr" sz="quarter" idx="11"/>
          </p:nvPr>
        </p:nvSpPr>
        <p:spPr/>
        <p:txBody>
          <a:bodyPr/>
          <a:lstStyle/>
          <a:p>
            <a:r>
              <a:rPr lang="en-US"/>
              <a:t>Unit 2 ● Lesson 5</a:t>
            </a:r>
          </a:p>
        </p:txBody>
      </p:sp>
      <p:graphicFrame>
        <p:nvGraphicFramePr>
          <p:cNvPr id="4" name="Table 4">
            <a:extLst>
              <a:ext uri="{FF2B5EF4-FFF2-40B4-BE49-F238E27FC236}">
                <a16:creationId xmlns:a16="http://schemas.microsoft.com/office/drawing/2014/main" id="{1AD0AA44-DD8F-41C8-9F7E-65FA2B4A3A3F}"/>
              </a:ext>
            </a:extLst>
          </p:cNvPr>
          <p:cNvGraphicFramePr>
            <a:graphicFrameLocks noGrp="1"/>
          </p:cNvGraphicFramePr>
          <p:nvPr>
            <p:extLst>
              <p:ext uri="{D42A27DB-BD31-4B8C-83A1-F6EECF244321}">
                <p14:modId xmlns:p14="http://schemas.microsoft.com/office/powerpoint/2010/main" val="1521281667"/>
              </p:ext>
            </p:extLst>
          </p:nvPr>
        </p:nvGraphicFramePr>
        <p:xfrm>
          <a:off x="2212109" y="4919406"/>
          <a:ext cx="8128000" cy="79063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385548582"/>
                    </a:ext>
                  </a:extLst>
                </a:gridCol>
                <a:gridCol w="4064000">
                  <a:extLst>
                    <a:ext uri="{9D8B030D-6E8A-4147-A177-3AD203B41FA5}">
                      <a16:colId xmlns:a16="http://schemas.microsoft.com/office/drawing/2014/main" val="921886465"/>
                    </a:ext>
                  </a:extLst>
                </a:gridCol>
              </a:tblGrid>
              <a:tr h="790635">
                <a:tc>
                  <a:txBody>
                    <a:bodyPr/>
                    <a:lstStyle/>
                    <a:p>
                      <a:pPr algn="ctr"/>
                      <a:r>
                        <a:rPr lang="en-US" sz="2800" kern="1200">
                          <a:solidFill>
                            <a:schemeClr val="tx1"/>
                          </a:solidFill>
                          <a:effectLst/>
                          <a:latin typeface="Avenir Book" panose="02000503020000020003"/>
                          <a:ea typeface="+mn-ea"/>
                          <a:cs typeface="+mn-cs"/>
                        </a:rPr>
                        <a:t>Quadratic or not? _______</a:t>
                      </a:r>
                      <a:endParaRPr lang="en-US" sz="2800">
                        <a:latin typeface="Avenir Book" panose="02000503020000020003"/>
                      </a:endParaRPr>
                    </a:p>
                  </a:txBody>
                  <a:tcPr/>
                </a:tc>
                <a:tc>
                  <a:txBody>
                    <a:bodyPr/>
                    <a:lstStyle/>
                    <a:p>
                      <a:pPr algn="ctr"/>
                      <a:r>
                        <a:rPr lang="en-US" sz="2800" kern="1200" dirty="0">
                          <a:solidFill>
                            <a:schemeClr val="tx1"/>
                          </a:solidFill>
                          <a:effectLst/>
                          <a:latin typeface="Avenir Book" panose="02000503020000020003"/>
                          <a:ea typeface="+mn-ea"/>
                          <a:cs typeface="+mn-cs"/>
                        </a:rPr>
                        <a:t>Justification: _______</a:t>
                      </a:r>
                      <a:endParaRPr lang="en-US" sz="2800" dirty="0">
                        <a:latin typeface="Avenir Book" panose="02000503020000020003"/>
                      </a:endParaRPr>
                    </a:p>
                  </a:txBody>
                  <a:tcPr/>
                </a:tc>
                <a:extLst>
                  <a:ext uri="{0D108BD9-81ED-4DB2-BD59-A6C34878D82A}">
                    <a16:rowId xmlns:a16="http://schemas.microsoft.com/office/drawing/2014/main" val="639460261"/>
                  </a:ext>
                </a:extLst>
              </a:tr>
            </a:tbl>
          </a:graphicData>
        </a:graphic>
      </p:graphicFrame>
    </p:spTree>
    <p:extLst>
      <p:ext uri="{BB962C8B-B14F-4D97-AF65-F5344CB8AC3E}">
        <p14:creationId xmlns:p14="http://schemas.microsoft.com/office/powerpoint/2010/main" val="201764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64A71-0A11-4BBD-8DDA-AD8B96C3FF54}"/>
              </a:ext>
            </a:extLst>
          </p:cNvPr>
          <p:cNvSpPr>
            <a:spLocks noGrp="1"/>
          </p:cNvSpPr>
          <p:nvPr>
            <p:ph idx="1"/>
          </p:nvPr>
        </p:nvSpPr>
        <p:spPr>
          <a:xfrm>
            <a:off x="2712377" y="2607591"/>
            <a:ext cx="7130265" cy="2488391"/>
          </a:xfrm>
        </p:spPr>
        <p:txBody>
          <a:bodyPr>
            <a:normAutofit lnSpcReduction="10000"/>
          </a:bodyPr>
          <a:lstStyle/>
          <a:p>
            <a:r>
              <a:rPr lang="en-US" sz="3200" b="0" i="0" dirty="0">
                <a:effectLst/>
                <a:latin typeface="Avenir Book" panose="02000503020000020003"/>
              </a:rPr>
              <a:t>Use completing the square to change the form of a quadratic equation.</a:t>
            </a:r>
          </a:p>
          <a:p>
            <a:endParaRPr lang="en-US" sz="3200" b="0" i="0" dirty="0">
              <a:effectLst/>
              <a:latin typeface="Avenir Book" panose="02000503020000020003"/>
            </a:endParaRPr>
          </a:p>
          <a:p>
            <a:r>
              <a:rPr lang="en-US" sz="3200" b="0" i="0" dirty="0">
                <a:effectLst/>
                <a:latin typeface="Avenir Book" panose="02000503020000020003"/>
              </a:rPr>
              <a:t>Graph quadratic equations given in standard form.</a:t>
            </a:r>
          </a:p>
          <a:p>
            <a:endParaRPr lang="en-US" dirty="0"/>
          </a:p>
        </p:txBody>
      </p:sp>
      <p:sp>
        <p:nvSpPr>
          <p:cNvPr id="3" name="Footer Placeholder 2">
            <a:extLst>
              <a:ext uri="{FF2B5EF4-FFF2-40B4-BE49-F238E27FC236}">
                <a16:creationId xmlns:a16="http://schemas.microsoft.com/office/drawing/2014/main" id="{B3596BDE-4568-4510-8BEF-A0590897312F}"/>
              </a:ext>
            </a:extLst>
          </p:cNvPr>
          <p:cNvSpPr>
            <a:spLocks noGrp="1"/>
          </p:cNvSpPr>
          <p:nvPr>
            <p:ph type="ftr" sz="quarter" idx="11"/>
          </p:nvPr>
        </p:nvSpPr>
        <p:spPr/>
        <p:txBody>
          <a:bodyPr/>
          <a:lstStyle/>
          <a:p>
            <a:r>
              <a:rPr lang="en-US"/>
              <a:t>Unit 2 ● Lesson 5</a:t>
            </a:r>
          </a:p>
        </p:txBody>
      </p:sp>
    </p:spTree>
    <p:extLst>
      <p:ext uri="{BB962C8B-B14F-4D97-AF65-F5344CB8AC3E}">
        <p14:creationId xmlns:p14="http://schemas.microsoft.com/office/powerpoint/2010/main" val="83279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6C4241-0D0E-403A-83B7-E03E3BBFE976}"/>
              </a:ext>
            </a:extLst>
          </p:cNvPr>
          <p:cNvSpPr>
            <a:spLocks noGrp="1"/>
          </p:cNvSpPr>
          <p:nvPr>
            <p:ph idx="1"/>
          </p:nvPr>
        </p:nvSpPr>
        <p:spPr/>
        <p:txBody>
          <a:bodyPr/>
          <a:lstStyle/>
          <a:p>
            <a:pPr marL="514350" indent="-514350">
              <a:buFont typeface="+mj-lt"/>
              <a:buAutoNum type="arabicPeriod" startAt="4"/>
            </a:pPr>
            <a:r>
              <a:rPr lang="en-US">
                <a:effectLst/>
                <a:latin typeface="Avenir Book" panose="02000503020000020003"/>
                <a:ea typeface="Times New Roman" panose="02020603050405020304" pitchFamily="18" charset="0"/>
                <a:cs typeface="Times New Roman" panose="02020603050405020304" pitchFamily="18" charset="0"/>
              </a:rPr>
              <a:t>Identify whether the table represents a linear or quadratic function. Write the recursive equation for each table.</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
            </a:pPr>
            <a:r>
              <a:rPr lang="en-US">
                <a:effectLst/>
                <a:latin typeface="Avenir Book" panose="02000503020000020003"/>
                <a:ea typeface="Calibri" panose="020F0502020204030204" pitchFamily="34" charset="0"/>
                <a:cs typeface="Times New Roman" panose="02020603050405020304" pitchFamily="18" charset="0"/>
              </a:rPr>
              <a:t>Type of function: _______</a:t>
            </a:r>
          </a:p>
          <a:p>
            <a:pPr marL="342900" marR="0" lvl="0" indent="-342900">
              <a:lnSpc>
                <a:spcPct val="115000"/>
              </a:lnSpc>
              <a:spcBef>
                <a:spcPts val="0"/>
              </a:spcBef>
              <a:spcAft>
                <a:spcPts val="1000"/>
              </a:spcAft>
              <a:buFont typeface="Arial" panose="020B0604020202020204" pitchFamily="34" charset="0"/>
              <a:buChar char=" "/>
            </a:pPr>
            <a:r>
              <a:rPr lang="en-US">
                <a:effectLst/>
                <a:latin typeface="Avenir Book" panose="02000503020000020003"/>
                <a:ea typeface="Calibri" panose="020F0502020204030204" pitchFamily="34" charset="0"/>
                <a:cs typeface="Times New Roman" panose="02020603050405020304" pitchFamily="18" charset="0"/>
              </a:rPr>
              <a:t>Equation(s): _______</a:t>
            </a:r>
          </a:p>
          <a:p>
            <a:endParaRPr lang="en-US"/>
          </a:p>
        </p:txBody>
      </p:sp>
      <p:sp>
        <p:nvSpPr>
          <p:cNvPr id="3" name="Footer Placeholder 2">
            <a:extLst>
              <a:ext uri="{FF2B5EF4-FFF2-40B4-BE49-F238E27FC236}">
                <a16:creationId xmlns:a16="http://schemas.microsoft.com/office/drawing/2014/main" id="{F49A3525-68AE-4213-ADB3-D261FAF93E1B}"/>
              </a:ext>
            </a:extLst>
          </p:cNvPr>
          <p:cNvSpPr>
            <a:spLocks noGrp="1"/>
          </p:cNvSpPr>
          <p:nvPr>
            <p:ph type="ftr" sz="quarter" idx="11"/>
          </p:nvPr>
        </p:nvSpPr>
        <p:spPr/>
        <p:txBody>
          <a:bodyPr/>
          <a:lstStyle/>
          <a:p>
            <a:r>
              <a:rPr lang="en-US"/>
              <a:t>Unit 2 ● Lesson 5</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6D1252D-D2A9-4558-B981-0AD1F2FCA3F0}"/>
                  </a:ext>
                </a:extLst>
              </p:cNvPr>
              <p:cNvGraphicFramePr>
                <a:graphicFrameLocks noGrp="1"/>
              </p:cNvGraphicFramePr>
              <p:nvPr>
                <p:extLst>
                  <p:ext uri="{D42A27DB-BD31-4B8C-83A1-F6EECF244321}">
                    <p14:modId xmlns:p14="http://schemas.microsoft.com/office/powerpoint/2010/main" val="2646015464"/>
                  </p:ext>
                </p:extLst>
              </p:nvPr>
            </p:nvGraphicFramePr>
            <p:xfrm>
              <a:off x="6202922" y="2684536"/>
              <a:ext cx="4915330" cy="2944368"/>
            </p:xfrm>
            <a:graphic>
              <a:graphicData uri="http://schemas.openxmlformats.org/drawingml/2006/table">
                <a:tbl>
                  <a:tblPr>
                    <a:tableStyleId>{5C22544A-7EE6-4342-B048-85BDC9FD1C3A}</a:tableStyleId>
                  </a:tblPr>
                  <a:tblGrid>
                    <a:gridCol w="2457665">
                      <a:extLst>
                        <a:ext uri="{9D8B030D-6E8A-4147-A177-3AD203B41FA5}">
                          <a16:colId xmlns:a16="http://schemas.microsoft.com/office/drawing/2014/main" val="108643054"/>
                        </a:ext>
                      </a:extLst>
                    </a:gridCol>
                    <a:gridCol w="2457665">
                      <a:extLst>
                        <a:ext uri="{9D8B030D-6E8A-4147-A177-3AD203B41FA5}">
                          <a16:colId xmlns:a16="http://schemas.microsoft.com/office/drawing/2014/main" val="3071777488"/>
                        </a:ext>
                      </a:extLst>
                    </a:gridCol>
                  </a:tblGrid>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𝑥</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𝑓</m:t>
                                </m:r>
                                <m:d>
                                  <m:dPr>
                                    <m:ctrlPr>
                                      <a:rPr lang="en-US" sz="2800" i="1">
                                        <a:effectLst/>
                                        <a:latin typeface="Cambria Math" panose="02040503050406030204" pitchFamily="18" charset="0"/>
                                      </a:rPr>
                                    </m:ctrlPr>
                                  </m:dPr>
                                  <m:e>
                                    <m:r>
                                      <a:rPr lang="en-US" sz="2800">
                                        <a:effectLst/>
                                        <a:latin typeface="Cambria Math" panose="02040503050406030204" pitchFamily="18" charset="0"/>
                                      </a:rPr>
                                      <m:t>𝑥</m:t>
                                    </m:r>
                                  </m:e>
                                </m:d>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6804998"/>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1</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3</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9196986"/>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2</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12</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9618227"/>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3</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27</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3048704"/>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4</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48</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5318429"/>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5</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75</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471895"/>
                      </a:ext>
                    </a:extLst>
                  </a:tr>
                </a:tbl>
              </a:graphicData>
            </a:graphic>
          </p:graphicFrame>
        </mc:Choice>
        <mc:Fallback xmlns="">
          <p:graphicFrame>
            <p:nvGraphicFramePr>
              <p:cNvPr id="4" name="Table 3">
                <a:extLst>
                  <a:ext uri="{FF2B5EF4-FFF2-40B4-BE49-F238E27FC236}">
                    <a16:creationId xmlns:a16="http://schemas.microsoft.com/office/drawing/2014/main" id="{46D1252D-D2A9-4558-B981-0AD1F2FCA3F0}"/>
                  </a:ext>
                </a:extLst>
              </p:cNvPr>
              <p:cNvGraphicFramePr>
                <a:graphicFrameLocks noGrp="1"/>
              </p:cNvGraphicFramePr>
              <p:nvPr>
                <p:extLst>
                  <p:ext uri="{D42A27DB-BD31-4B8C-83A1-F6EECF244321}">
                    <p14:modId xmlns:p14="http://schemas.microsoft.com/office/powerpoint/2010/main" val="2646015464"/>
                  </p:ext>
                </p:extLst>
              </p:nvPr>
            </p:nvGraphicFramePr>
            <p:xfrm>
              <a:off x="6202922" y="2684536"/>
              <a:ext cx="4915330" cy="2944368"/>
            </p:xfrm>
            <a:graphic>
              <a:graphicData uri="http://schemas.openxmlformats.org/drawingml/2006/table">
                <a:tbl>
                  <a:tblPr>
                    <a:tableStyleId>{5C22544A-7EE6-4342-B048-85BDC9FD1C3A}</a:tableStyleId>
                  </a:tblPr>
                  <a:tblGrid>
                    <a:gridCol w="2457665">
                      <a:extLst>
                        <a:ext uri="{9D8B030D-6E8A-4147-A177-3AD203B41FA5}">
                          <a16:colId xmlns:a16="http://schemas.microsoft.com/office/drawing/2014/main" val="108643054"/>
                        </a:ext>
                      </a:extLst>
                    </a:gridCol>
                    <a:gridCol w="2457665">
                      <a:extLst>
                        <a:ext uri="{9D8B030D-6E8A-4147-A177-3AD203B41FA5}">
                          <a16:colId xmlns:a16="http://schemas.microsoft.com/office/drawing/2014/main" val="3071777488"/>
                        </a:ext>
                      </a:extLst>
                    </a:gridCol>
                  </a:tblGrid>
                  <a:tr h="490728">
                    <a:tc>
                      <a:txBody>
                        <a:bodyPr/>
                        <a:lstStyle/>
                        <a:p>
                          <a:endParaRPr lang="en-US"/>
                        </a:p>
                      </a:txBody>
                      <a:tcPr marL="68580" marR="68580" marT="0" marB="0" anchor="ctr">
                        <a:blipFill>
                          <a:blip r:embed="rId2"/>
                          <a:stretch>
                            <a:fillRect l="-248" t="-1235" r="-100248" b="-500000"/>
                          </a:stretch>
                        </a:blipFill>
                      </a:tcPr>
                    </a:tc>
                    <a:tc>
                      <a:txBody>
                        <a:bodyPr/>
                        <a:lstStyle/>
                        <a:p>
                          <a:endParaRPr lang="en-US"/>
                        </a:p>
                      </a:txBody>
                      <a:tcPr marL="68580" marR="68580" marT="0" marB="0" anchor="ctr">
                        <a:blipFill>
                          <a:blip r:embed="rId2"/>
                          <a:stretch>
                            <a:fillRect l="-100496" t="-1235" r="-496" b="-500000"/>
                          </a:stretch>
                        </a:blipFill>
                      </a:tcPr>
                    </a:tc>
                    <a:extLst>
                      <a:ext uri="{0D108BD9-81ED-4DB2-BD59-A6C34878D82A}">
                        <a16:rowId xmlns:a16="http://schemas.microsoft.com/office/drawing/2014/main" val="2996804998"/>
                      </a:ext>
                    </a:extLst>
                  </a:tr>
                  <a:tr h="490728">
                    <a:tc>
                      <a:txBody>
                        <a:bodyPr/>
                        <a:lstStyle/>
                        <a:p>
                          <a:endParaRPr lang="en-US"/>
                        </a:p>
                      </a:txBody>
                      <a:tcPr marL="68580" marR="68580" marT="0" marB="0" anchor="ctr">
                        <a:blipFill>
                          <a:blip r:embed="rId2"/>
                          <a:stretch>
                            <a:fillRect l="-248" t="-102500" r="-100248" b="-406250"/>
                          </a:stretch>
                        </a:blipFill>
                      </a:tcPr>
                    </a:tc>
                    <a:tc>
                      <a:txBody>
                        <a:bodyPr/>
                        <a:lstStyle/>
                        <a:p>
                          <a:endParaRPr lang="en-US"/>
                        </a:p>
                      </a:txBody>
                      <a:tcPr marL="68580" marR="68580" marT="0" marB="0" anchor="ctr">
                        <a:blipFill>
                          <a:blip r:embed="rId2"/>
                          <a:stretch>
                            <a:fillRect l="-100496" t="-102500" r="-496" b="-406250"/>
                          </a:stretch>
                        </a:blipFill>
                      </a:tcPr>
                    </a:tc>
                    <a:extLst>
                      <a:ext uri="{0D108BD9-81ED-4DB2-BD59-A6C34878D82A}">
                        <a16:rowId xmlns:a16="http://schemas.microsoft.com/office/drawing/2014/main" val="1899196986"/>
                      </a:ext>
                    </a:extLst>
                  </a:tr>
                  <a:tr h="490728">
                    <a:tc>
                      <a:txBody>
                        <a:bodyPr/>
                        <a:lstStyle/>
                        <a:p>
                          <a:endParaRPr lang="en-US"/>
                        </a:p>
                      </a:txBody>
                      <a:tcPr marL="68580" marR="68580" marT="0" marB="0" anchor="ctr">
                        <a:blipFill>
                          <a:blip r:embed="rId2"/>
                          <a:stretch>
                            <a:fillRect l="-248" t="-200000" r="-100248" b="-301235"/>
                          </a:stretch>
                        </a:blipFill>
                      </a:tcPr>
                    </a:tc>
                    <a:tc>
                      <a:txBody>
                        <a:bodyPr/>
                        <a:lstStyle/>
                        <a:p>
                          <a:endParaRPr lang="en-US"/>
                        </a:p>
                      </a:txBody>
                      <a:tcPr marL="68580" marR="68580" marT="0" marB="0" anchor="ctr">
                        <a:blipFill>
                          <a:blip r:embed="rId2"/>
                          <a:stretch>
                            <a:fillRect l="-100496" t="-200000" r="-496" b="-301235"/>
                          </a:stretch>
                        </a:blipFill>
                      </a:tcPr>
                    </a:tc>
                    <a:extLst>
                      <a:ext uri="{0D108BD9-81ED-4DB2-BD59-A6C34878D82A}">
                        <a16:rowId xmlns:a16="http://schemas.microsoft.com/office/drawing/2014/main" val="3409618227"/>
                      </a:ext>
                    </a:extLst>
                  </a:tr>
                  <a:tr h="490728">
                    <a:tc>
                      <a:txBody>
                        <a:bodyPr/>
                        <a:lstStyle/>
                        <a:p>
                          <a:endParaRPr lang="en-US"/>
                        </a:p>
                      </a:txBody>
                      <a:tcPr marL="68580" marR="68580" marT="0" marB="0" anchor="ctr">
                        <a:blipFill>
                          <a:blip r:embed="rId2"/>
                          <a:stretch>
                            <a:fillRect l="-248" t="-300000" r="-100248" b="-201235"/>
                          </a:stretch>
                        </a:blipFill>
                      </a:tcPr>
                    </a:tc>
                    <a:tc>
                      <a:txBody>
                        <a:bodyPr/>
                        <a:lstStyle/>
                        <a:p>
                          <a:endParaRPr lang="en-US"/>
                        </a:p>
                      </a:txBody>
                      <a:tcPr marL="68580" marR="68580" marT="0" marB="0" anchor="ctr">
                        <a:blipFill>
                          <a:blip r:embed="rId2"/>
                          <a:stretch>
                            <a:fillRect l="-100496" t="-300000" r="-496" b="-201235"/>
                          </a:stretch>
                        </a:blipFill>
                      </a:tcPr>
                    </a:tc>
                    <a:extLst>
                      <a:ext uri="{0D108BD9-81ED-4DB2-BD59-A6C34878D82A}">
                        <a16:rowId xmlns:a16="http://schemas.microsoft.com/office/drawing/2014/main" val="2483048704"/>
                      </a:ext>
                    </a:extLst>
                  </a:tr>
                  <a:tr h="490728">
                    <a:tc>
                      <a:txBody>
                        <a:bodyPr/>
                        <a:lstStyle/>
                        <a:p>
                          <a:endParaRPr lang="en-US"/>
                        </a:p>
                      </a:txBody>
                      <a:tcPr marL="68580" marR="68580" marT="0" marB="0" anchor="ctr">
                        <a:blipFill>
                          <a:blip r:embed="rId2"/>
                          <a:stretch>
                            <a:fillRect l="-248" t="-405000" r="-100248" b="-103750"/>
                          </a:stretch>
                        </a:blipFill>
                      </a:tcPr>
                    </a:tc>
                    <a:tc>
                      <a:txBody>
                        <a:bodyPr/>
                        <a:lstStyle/>
                        <a:p>
                          <a:endParaRPr lang="en-US"/>
                        </a:p>
                      </a:txBody>
                      <a:tcPr marL="68580" marR="68580" marT="0" marB="0" anchor="ctr">
                        <a:blipFill>
                          <a:blip r:embed="rId2"/>
                          <a:stretch>
                            <a:fillRect l="-100496" t="-405000" r="-496" b="-103750"/>
                          </a:stretch>
                        </a:blipFill>
                      </a:tcPr>
                    </a:tc>
                    <a:extLst>
                      <a:ext uri="{0D108BD9-81ED-4DB2-BD59-A6C34878D82A}">
                        <a16:rowId xmlns:a16="http://schemas.microsoft.com/office/drawing/2014/main" val="3945318429"/>
                      </a:ext>
                    </a:extLst>
                  </a:tr>
                  <a:tr h="490728">
                    <a:tc>
                      <a:txBody>
                        <a:bodyPr/>
                        <a:lstStyle/>
                        <a:p>
                          <a:endParaRPr lang="en-US"/>
                        </a:p>
                      </a:txBody>
                      <a:tcPr marL="68580" marR="68580" marT="0" marB="0" anchor="ctr">
                        <a:blipFill>
                          <a:blip r:embed="rId2"/>
                          <a:stretch>
                            <a:fillRect l="-248" t="-498765" r="-100248" b="-2469"/>
                          </a:stretch>
                        </a:blipFill>
                      </a:tcPr>
                    </a:tc>
                    <a:tc>
                      <a:txBody>
                        <a:bodyPr/>
                        <a:lstStyle/>
                        <a:p>
                          <a:endParaRPr lang="en-US"/>
                        </a:p>
                      </a:txBody>
                      <a:tcPr marL="68580" marR="68580" marT="0" marB="0" anchor="ctr">
                        <a:blipFill>
                          <a:blip r:embed="rId2"/>
                          <a:stretch>
                            <a:fillRect l="-100496" t="-498765" r="-496" b="-2469"/>
                          </a:stretch>
                        </a:blipFill>
                      </a:tcPr>
                    </a:tc>
                    <a:extLst>
                      <a:ext uri="{0D108BD9-81ED-4DB2-BD59-A6C34878D82A}">
                        <a16:rowId xmlns:a16="http://schemas.microsoft.com/office/drawing/2014/main" val="1042471895"/>
                      </a:ext>
                    </a:extLst>
                  </a:tr>
                </a:tbl>
              </a:graphicData>
            </a:graphic>
          </p:graphicFrame>
        </mc:Fallback>
      </mc:AlternateContent>
    </p:spTree>
    <p:extLst>
      <p:ext uri="{BB962C8B-B14F-4D97-AF65-F5344CB8AC3E}">
        <p14:creationId xmlns:p14="http://schemas.microsoft.com/office/powerpoint/2010/main" val="144020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6C4241-0D0E-403A-83B7-E03E3BBFE976}"/>
              </a:ext>
            </a:extLst>
          </p:cNvPr>
          <p:cNvSpPr>
            <a:spLocks noGrp="1"/>
          </p:cNvSpPr>
          <p:nvPr>
            <p:ph idx="1"/>
          </p:nvPr>
        </p:nvSpPr>
        <p:spPr/>
        <p:txBody>
          <a:bodyPr/>
          <a:lstStyle/>
          <a:p>
            <a:pPr marL="514350" indent="-514350">
              <a:buFont typeface="+mj-lt"/>
              <a:buAutoNum type="arabicPeriod" startAt="5"/>
            </a:pPr>
            <a:r>
              <a:rPr lang="en-US">
                <a:effectLst/>
                <a:latin typeface="Avenir Book" panose="02000503020000020003"/>
                <a:ea typeface="Times New Roman" panose="02020603050405020304" pitchFamily="18" charset="0"/>
                <a:cs typeface="Times New Roman" panose="02020603050405020304" pitchFamily="18" charset="0"/>
              </a:rPr>
              <a:t>Identify whether the table represents a linear or quadratic function. Write the recursive equation for each table.</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
            </a:pPr>
            <a:r>
              <a:rPr lang="en-US">
                <a:effectLst/>
                <a:latin typeface="Avenir Book" panose="02000503020000020003"/>
                <a:ea typeface="Calibri" panose="020F0502020204030204" pitchFamily="34" charset="0"/>
                <a:cs typeface="Times New Roman" panose="02020603050405020304" pitchFamily="18" charset="0"/>
              </a:rPr>
              <a:t>Type of function: _______</a:t>
            </a:r>
          </a:p>
          <a:p>
            <a:pPr marL="342900" marR="0" lvl="0" indent="-342900">
              <a:lnSpc>
                <a:spcPct val="115000"/>
              </a:lnSpc>
              <a:spcBef>
                <a:spcPts val="0"/>
              </a:spcBef>
              <a:spcAft>
                <a:spcPts val="1000"/>
              </a:spcAft>
              <a:buFont typeface="Arial" panose="020B0604020202020204" pitchFamily="34" charset="0"/>
              <a:buChar char=" "/>
            </a:pPr>
            <a:r>
              <a:rPr lang="en-US">
                <a:effectLst/>
                <a:latin typeface="Avenir Book" panose="02000503020000020003"/>
                <a:ea typeface="Calibri" panose="020F0502020204030204" pitchFamily="34" charset="0"/>
                <a:cs typeface="Times New Roman" panose="02020603050405020304" pitchFamily="18" charset="0"/>
              </a:rPr>
              <a:t>Equation(s): _______</a:t>
            </a:r>
          </a:p>
          <a:p>
            <a:endParaRPr lang="en-US"/>
          </a:p>
        </p:txBody>
      </p:sp>
      <p:sp>
        <p:nvSpPr>
          <p:cNvPr id="3" name="Footer Placeholder 2">
            <a:extLst>
              <a:ext uri="{FF2B5EF4-FFF2-40B4-BE49-F238E27FC236}">
                <a16:creationId xmlns:a16="http://schemas.microsoft.com/office/drawing/2014/main" id="{F49A3525-68AE-4213-ADB3-D261FAF93E1B}"/>
              </a:ext>
            </a:extLst>
          </p:cNvPr>
          <p:cNvSpPr>
            <a:spLocks noGrp="1"/>
          </p:cNvSpPr>
          <p:nvPr>
            <p:ph type="ftr" sz="quarter" idx="11"/>
          </p:nvPr>
        </p:nvSpPr>
        <p:spPr/>
        <p:txBody>
          <a:bodyPr/>
          <a:lstStyle/>
          <a:p>
            <a:r>
              <a:rPr lang="en-US"/>
              <a:t>Unit 2 ● Lesson 5</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6D1252D-D2A9-4558-B981-0AD1F2FCA3F0}"/>
                  </a:ext>
                </a:extLst>
              </p:cNvPr>
              <p:cNvGraphicFramePr>
                <a:graphicFrameLocks noGrp="1"/>
              </p:cNvGraphicFramePr>
              <p:nvPr>
                <p:extLst>
                  <p:ext uri="{D42A27DB-BD31-4B8C-83A1-F6EECF244321}">
                    <p14:modId xmlns:p14="http://schemas.microsoft.com/office/powerpoint/2010/main" val="3651129776"/>
                  </p:ext>
                </p:extLst>
              </p:nvPr>
            </p:nvGraphicFramePr>
            <p:xfrm>
              <a:off x="6202922" y="2684536"/>
              <a:ext cx="4915330" cy="2944368"/>
            </p:xfrm>
            <a:graphic>
              <a:graphicData uri="http://schemas.openxmlformats.org/drawingml/2006/table">
                <a:tbl>
                  <a:tblPr>
                    <a:tableStyleId>{5C22544A-7EE6-4342-B048-85BDC9FD1C3A}</a:tableStyleId>
                  </a:tblPr>
                  <a:tblGrid>
                    <a:gridCol w="2457665">
                      <a:extLst>
                        <a:ext uri="{9D8B030D-6E8A-4147-A177-3AD203B41FA5}">
                          <a16:colId xmlns:a16="http://schemas.microsoft.com/office/drawing/2014/main" val="108643054"/>
                        </a:ext>
                      </a:extLst>
                    </a:gridCol>
                    <a:gridCol w="2457665">
                      <a:extLst>
                        <a:ext uri="{9D8B030D-6E8A-4147-A177-3AD203B41FA5}">
                          <a16:colId xmlns:a16="http://schemas.microsoft.com/office/drawing/2014/main" val="3071777488"/>
                        </a:ext>
                      </a:extLst>
                    </a:gridCol>
                  </a:tblGrid>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𝑥</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𝑓</m:t>
                                </m:r>
                                <m:d>
                                  <m:dPr>
                                    <m:ctrlPr>
                                      <a:rPr lang="en-US" sz="2800" i="1">
                                        <a:effectLst/>
                                        <a:latin typeface="Cambria Math" panose="02040503050406030204" pitchFamily="18" charset="0"/>
                                      </a:rPr>
                                    </m:ctrlPr>
                                  </m:dPr>
                                  <m:e>
                                    <m:r>
                                      <a:rPr lang="en-US" sz="2800">
                                        <a:effectLst/>
                                        <a:latin typeface="Cambria Math" panose="02040503050406030204" pitchFamily="18" charset="0"/>
                                      </a:rPr>
                                      <m:t>𝑥</m:t>
                                    </m:r>
                                  </m:e>
                                </m:d>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6804998"/>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1</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9196986"/>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2</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smtClean="0">
                                    <a:effectLst/>
                                    <a:latin typeface="Cambria Math" panose="02040503050406030204" pitchFamily="18" charset="0"/>
                                  </a:rPr>
                                  <m:t>1</m:t>
                                </m:r>
                                <m:r>
                                  <a:rPr lang="en-US" sz="2800" b="0" i="0" smtClean="0">
                                    <a:effectLst/>
                                    <a:latin typeface="Cambria Math" panose="02040503050406030204" pitchFamily="18" charset="0"/>
                                  </a:rPr>
                                  <m:t>0</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9618227"/>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3</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13</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3048704"/>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4</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16</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5318429"/>
                      </a:ext>
                    </a:extLst>
                  </a:tr>
                  <a:tr h="344716">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5</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a:lnSpc>
                              <a:spcPct val="115000"/>
                            </a:lnSpc>
                            <a:spcBef>
                              <a:spcPts val="0"/>
                            </a:spcBef>
                            <a:spcAft>
                              <a:spcPts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19</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471895"/>
                      </a:ext>
                    </a:extLst>
                  </a:tr>
                </a:tbl>
              </a:graphicData>
            </a:graphic>
          </p:graphicFrame>
        </mc:Choice>
        <mc:Fallback xmlns="">
          <p:graphicFrame>
            <p:nvGraphicFramePr>
              <p:cNvPr id="4" name="Table 3">
                <a:extLst>
                  <a:ext uri="{FF2B5EF4-FFF2-40B4-BE49-F238E27FC236}">
                    <a16:creationId xmlns:a16="http://schemas.microsoft.com/office/drawing/2014/main" id="{46D1252D-D2A9-4558-B981-0AD1F2FCA3F0}"/>
                  </a:ext>
                </a:extLst>
              </p:cNvPr>
              <p:cNvGraphicFramePr>
                <a:graphicFrameLocks noGrp="1"/>
              </p:cNvGraphicFramePr>
              <p:nvPr>
                <p:extLst>
                  <p:ext uri="{D42A27DB-BD31-4B8C-83A1-F6EECF244321}">
                    <p14:modId xmlns:p14="http://schemas.microsoft.com/office/powerpoint/2010/main" val="3651129776"/>
                  </p:ext>
                </p:extLst>
              </p:nvPr>
            </p:nvGraphicFramePr>
            <p:xfrm>
              <a:off x="6202922" y="2684536"/>
              <a:ext cx="4915330" cy="2944368"/>
            </p:xfrm>
            <a:graphic>
              <a:graphicData uri="http://schemas.openxmlformats.org/drawingml/2006/table">
                <a:tbl>
                  <a:tblPr>
                    <a:tableStyleId>{5C22544A-7EE6-4342-B048-85BDC9FD1C3A}</a:tableStyleId>
                  </a:tblPr>
                  <a:tblGrid>
                    <a:gridCol w="2457665">
                      <a:extLst>
                        <a:ext uri="{9D8B030D-6E8A-4147-A177-3AD203B41FA5}">
                          <a16:colId xmlns:a16="http://schemas.microsoft.com/office/drawing/2014/main" val="108643054"/>
                        </a:ext>
                      </a:extLst>
                    </a:gridCol>
                    <a:gridCol w="2457665">
                      <a:extLst>
                        <a:ext uri="{9D8B030D-6E8A-4147-A177-3AD203B41FA5}">
                          <a16:colId xmlns:a16="http://schemas.microsoft.com/office/drawing/2014/main" val="3071777488"/>
                        </a:ext>
                      </a:extLst>
                    </a:gridCol>
                  </a:tblGrid>
                  <a:tr h="490728">
                    <a:tc>
                      <a:txBody>
                        <a:bodyPr/>
                        <a:lstStyle/>
                        <a:p>
                          <a:endParaRPr lang="en-US"/>
                        </a:p>
                      </a:txBody>
                      <a:tcPr marL="68580" marR="68580" marT="0" marB="0" anchor="ctr">
                        <a:blipFill>
                          <a:blip r:embed="rId2"/>
                          <a:stretch>
                            <a:fillRect l="-248" t="-1235" r="-100248" b="-500000"/>
                          </a:stretch>
                        </a:blipFill>
                      </a:tcPr>
                    </a:tc>
                    <a:tc>
                      <a:txBody>
                        <a:bodyPr/>
                        <a:lstStyle/>
                        <a:p>
                          <a:endParaRPr lang="en-US"/>
                        </a:p>
                      </a:txBody>
                      <a:tcPr marL="68580" marR="68580" marT="0" marB="0" anchor="ctr">
                        <a:blipFill>
                          <a:blip r:embed="rId2"/>
                          <a:stretch>
                            <a:fillRect l="-100496" t="-1235" r="-496" b="-500000"/>
                          </a:stretch>
                        </a:blipFill>
                      </a:tcPr>
                    </a:tc>
                    <a:extLst>
                      <a:ext uri="{0D108BD9-81ED-4DB2-BD59-A6C34878D82A}">
                        <a16:rowId xmlns:a16="http://schemas.microsoft.com/office/drawing/2014/main" val="2996804998"/>
                      </a:ext>
                    </a:extLst>
                  </a:tr>
                  <a:tr h="490728">
                    <a:tc>
                      <a:txBody>
                        <a:bodyPr/>
                        <a:lstStyle/>
                        <a:p>
                          <a:endParaRPr lang="en-US"/>
                        </a:p>
                      </a:txBody>
                      <a:tcPr marL="68580" marR="68580" marT="0" marB="0" anchor="ctr">
                        <a:blipFill>
                          <a:blip r:embed="rId2"/>
                          <a:stretch>
                            <a:fillRect l="-248" t="-102500" r="-100248" b="-406250"/>
                          </a:stretch>
                        </a:blipFill>
                      </a:tcPr>
                    </a:tc>
                    <a:tc>
                      <a:txBody>
                        <a:bodyPr/>
                        <a:lstStyle/>
                        <a:p>
                          <a:endParaRPr lang="en-US"/>
                        </a:p>
                      </a:txBody>
                      <a:tcPr marL="68580" marR="68580" marT="0" marB="0" anchor="ctr">
                        <a:blipFill>
                          <a:blip r:embed="rId2"/>
                          <a:stretch>
                            <a:fillRect l="-100496" t="-102500" r="-496" b="-406250"/>
                          </a:stretch>
                        </a:blipFill>
                      </a:tcPr>
                    </a:tc>
                    <a:extLst>
                      <a:ext uri="{0D108BD9-81ED-4DB2-BD59-A6C34878D82A}">
                        <a16:rowId xmlns:a16="http://schemas.microsoft.com/office/drawing/2014/main" val="1899196986"/>
                      </a:ext>
                    </a:extLst>
                  </a:tr>
                  <a:tr h="490728">
                    <a:tc>
                      <a:txBody>
                        <a:bodyPr/>
                        <a:lstStyle/>
                        <a:p>
                          <a:endParaRPr lang="en-US"/>
                        </a:p>
                      </a:txBody>
                      <a:tcPr marL="68580" marR="68580" marT="0" marB="0" anchor="ctr">
                        <a:blipFill>
                          <a:blip r:embed="rId2"/>
                          <a:stretch>
                            <a:fillRect l="-248" t="-200000" r="-100248" b="-301235"/>
                          </a:stretch>
                        </a:blipFill>
                      </a:tcPr>
                    </a:tc>
                    <a:tc>
                      <a:txBody>
                        <a:bodyPr/>
                        <a:lstStyle/>
                        <a:p>
                          <a:endParaRPr lang="en-US"/>
                        </a:p>
                      </a:txBody>
                      <a:tcPr marL="68580" marR="68580" marT="0" marB="0" anchor="ctr">
                        <a:blipFill>
                          <a:blip r:embed="rId2"/>
                          <a:stretch>
                            <a:fillRect l="-100496" t="-200000" r="-496" b="-301235"/>
                          </a:stretch>
                        </a:blipFill>
                      </a:tcPr>
                    </a:tc>
                    <a:extLst>
                      <a:ext uri="{0D108BD9-81ED-4DB2-BD59-A6C34878D82A}">
                        <a16:rowId xmlns:a16="http://schemas.microsoft.com/office/drawing/2014/main" val="3409618227"/>
                      </a:ext>
                    </a:extLst>
                  </a:tr>
                  <a:tr h="490728">
                    <a:tc>
                      <a:txBody>
                        <a:bodyPr/>
                        <a:lstStyle/>
                        <a:p>
                          <a:endParaRPr lang="en-US"/>
                        </a:p>
                      </a:txBody>
                      <a:tcPr marL="68580" marR="68580" marT="0" marB="0" anchor="ctr">
                        <a:blipFill>
                          <a:blip r:embed="rId2"/>
                          <a:stretch>
                            <a:fillRect l="-248" t="-300000" r="-100248" b="-201235"/>
                          </a:stretch>
                        </a:blipFill>
                      </a:tcPr>
                    </a:tc>
                    <a:tc>
                      <a:txBody>
                        <a:bodyPr/>
                        <a:lstStyle/>
                        <a:p>
                          <a:endParaRPr lang="en-US"/>
                        </a:p>
                      </a:txBody>
                      <a:tcPr marL="68580" marR="68580" marT="0" marB="0" anchor="ctr">
                        <a:blipFill>
                          <a:blip r:embed="rId2"/>
                          <a:stretch>
                            <a:fillRect l="-100496" t="-300000" r="-496" b="-201235"/>
                          </a:stretch>
                        </a:blipFill>
                      </a:tcPr>
                    </a:tc>
                    <a:extLst>
                      <a:ext uri="{0D108BD9-81ED-4DB2-BD59-A6C34878D82A}">
                        <a16:rowId xmlns:a16="http://schemas.microsoft.com/office/drawing/2014/main" val="2483048704"/>
                      </a:ext>
                    </a:extLst>
                  </a:tr>
                  <a:tr h="490728">
                    <a:tc>
                      <a:txBody>
                        <a:bodyPr/>
                        <a:lstStyle/>
                        <a:p>
                          <a:endParaRPr lang="en-US"/>
                        </a:p>
                      </a:txBody>
                      <a:tcPr marL="68580" marR="68580" marT="0" marB="0" anchor="ctr">
                        <a:blipFill>
                          <a:blip r:embed="rId2"/>
                          <a:stretch>
                            <a:fillRect l="-248" t="-405000" r="-100248" b="-103750"/>
                          </a:stretch>
                        </a:blipFill>
                      </a:tcPr>
                    </a:tc>
                    <a:tc>
                      <a:txBody>
                        <a:bodyPr/>
                        <a:lstStyle/>
                        <a:p>
                          <a:endParaRPr lang="en-US"/>
                        </a:p>
                      </a:txBody>
                      <a:tcPr marL="68580" marR="68580" marT="0" marB="0" anchor="ctr">
                        <a:blipFill>
                          <a:blip r:embed="rId2"/>
                          <a:stretch>
                            <a:fillRect l="-100496" t="-405000" r="-496" b="-103750"/>
                          </a:stretch>
                        </a:blipFill>
                      </a:tcPr>
                    </a:tc>
                    <a:extLst>
                      <a:ext uri="{0D108BD9-81ED-4DB2-BD59-A6C34878D82A}">
                        <a16:rowId xmlns:a16="http://schemas.microsoft.com/office/drawing/2014/main" val="3945318429"/>
                      </a:ext>
                    </a:extLst>
                  </a:tr>
                  <a:tr h="490728">
                    <a:tc>
                      <a:txBody>
                        <a:bodyPr/>
                        <a:lstStyle/>
                        <a:p>
                          <a:endParaRPr lang="en-US"/>
                        </a:p>
                      </a:txBody>
                      <a:tcPr marL="68580" marR="68580" marT="0" marB="0" anchor="ctr">
                        <a:blipFill>
                          <a:blip r:embed="rId2"/>
                          <a:stretch>
                            <a:fillRect l="-248" t="-498765" r="-100248" b="-2469"/>
                          </a:stretch>
                        </a:blipFill>
                      </a:tcPr>
                    </a:tc>
                    <a:tc>
                      <a:txBody>
                        <a:bodyPr/>
                        <a:lstStyle/>
                        <a:p>
                          <a:endParaRPr lang="en-US"/>
                        </a:p>
                      </a:txBody>
                      <a:tcPr marL="68580" marR="68580" marT="0" marB="0" anchor="ctr">
                        <a:blipFill>
                          <a:blip r:embed="rId2"/>
                          <a:stretch>
                            <a:fillRect l="-100496" t="-498765" r="-496" b="-2469"/>
                          </a:stretch>
                        </a:blipFill>
                      </a:tcPr>
                    </a:tc>
                    <a:extLst>
                      <a:ext uri="{0D108BD9-81ED-4DB2-BD59-A6C34878D82A}">
                        <a16:rowId xmlns:a16="http://schemas.microsoft.com/office/drawing/2014/main" val="1042471895"/>
                      </a:ext>
                    </a:extLst>
                  </a:tr>
                </a:tbl>
              </a:graphicData>
            </a:graphic>
          </p:graphicFrame>
        </mc:Fallback>
      </mc:AlternateContent>
    </p:spTree>
    <p:extLst>
      <p:ext uri="{BB962C8B-B14F-4D97-AF65-F5344CB8AC3E}">
        <p14:creationId xmlns:p14="http://schemas.microsoft.com/office/powerpoint/2010/main" val="407829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28D49E9-FED8-4E54-B6C7-9E9E09271695}"/>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Graph each function with at least two precise points on either side of the line of symmetry.</a:t>
                </a:r>
              </a:p>
              <a:p>
                <a:pPr marL="514350" indent="-514350">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3</m:t>
                            </m:r>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a:p>
            </p:txBody>
          </p:sp>
        </mc:Choice>
        <mc:Fallback xmlns="">
          <p:sp>
            <p:nvSpPr>
              <p:cNvPr id="2" name="Content Placeholder 1">
                <a:extLst>
                  <a:ext uri="{FF2B5EF4-FFF2-40B4-BE49-F238E27FC236}">
                    <a16:creationId xmlns:a16="http://schemas.microsoft.com/office/drawing/2014/main" id="{028D49E9-FED8-4E54-B6C7-9E9E09271695}"/>
                  </a:ext>
                </a:extLst>
              </p:cNvPr>
              <p:cNvSpPr>
                <a:spLocks noGrp="1" noRot="1" noChangeAspect="1" noMove="1" noResize="1" noEditPoints="1" noAdjustHandles="1" noChangeArrowheads="1" noChangeShapeType="1" noTextEdit="1"/>
              </p:cNvSpPr>
              <p:nvPr>
                <p:ph idx="1"/>
              </p:nvPr>
            </p:nvSpPr>
            <p:spPr>
              <a:blipFill>
                <a:blip r:embed="rId2"/>
                <a:stretch>
                  <a:fillRect l="-1159" t="-2381" r="-1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88608DE-F529-4E97-A7E0-D3647D4C6D02}"/>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8BDCB222-4369-47B1-AE24-CAF73981E43B}"/>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pic>
        <p:nvPicPr>
          <p:cNvPr id="6" name="Picture 5">
            <a:extLst>
              <a:ext uri="{FF2B5EF4-FFF2-40B4-BE49-F238E27FC236}">
                <a16:creationId xmlns:a16="http://schemas.microsoft.com/office/drawing/2014/main" id="{D1E70E34-DB52-4F10-9B04-0388EC6268F1}"/>
              </a:ext>
            </a:extLst>
          </p:cNvPr>
          <p:cNvPicPr>
            <a:picLocks noChangeAspect="1"/>
          </p:cNvPicPr>
          <p:nvPr/>
        </p:nvPicPr>
        <p:blipFill>
          <a:blip r:embed="rId3">
            <a:duotone>
              <a:schemeClr val="accent6">
                <a:shade val="45000"/>
                <a:satMod val="135000"/>
              </a:schemeClr>
              <a:prstClr val="white"/>
            </a:duotone>
          </a:blip>
          <a:stretch>
            <a:fillRect/>
          </a:stretch>
        </p:blipFill>
        <p:spPr>
          <a:xfrm>
            <a:off x="5575642" y="1993216"/>
            <a:ext cx="3918292" cy="3918292"/>
          </a:xfrm>
          <a:prstGeom prst="rect">
            <a:avLst/>
          </a:prstGeom>
        </p:spPr>
      </p:pic>
    </p:spTree>
    <p:extLst>
      <p:ext uri="{BB962C8B-B14F-4D97-AF65-F5344CB8AC3E}">
        <p14:creationId xmlns:p14="http://schemas.microsoft.com/office/powerpoint/2010/main" val="105629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28D49E9-FED8-4E54-B6C7-9E9E09271695}"/>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Graph each function with at least two precise points on either side of the line of symmetry.</a:t>
                </a:r>
              </a:p>
              <a:p>
                <a:pPr marL="0" indent="0">
                  <a:buNone/>
                </a:pPr>
                <a:r>
                  <a:rPr lang="en-US">
                    <a:effectLst/>
                    <a:ea typeface="Calibri" panose="020F0502020204030204" pitchFamily="34" charset="0"/>
                    <a:cs typeface="Times New Roman" panose="02020603050405020304" pitchFamily="18" charset="0"/>
                  </a:rPr>
                  <a:t>2. </a:t>
                </a: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3</m:t>
                            </m:r>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a:p>
            </p:txBody>
          </p:sp>
        </mc:Choice>
        <mc:Fallback xmlns="">
          <p:sp>
            <p:nvSpPr>
              <p:cNvPr id="2" name="Content Placeholder 1">
                <a:extLst>
                  <a:ext uri="{FF2B5EF4-FFF2-40B4-BE49-F238E27FC236}">
                    <a16:creationId xmlns:a16="http://schemas.microsoft.com/office/drawing/2014/main" id="{028D49E9-FED8-4E54-B6C7-9E9E09271695}"/>
                  </a:ext>
                </a:extLst>
              </p:cNvPr>
              <p:cNvSpPr>
                <a:spLocks noGrp="1" noRot="1" noChangeAspect="1" noMove="1" noResize="1" noEditPoints="1" noAdjustHandles="1" noChangeArrowheads="1" noChangeShapeType="1" noTextEdit="1"/>
              </p:cNvSpPr>
              <p:nvPr>
                <p:ph idx="1"/>
              </p:nvPr>
            </p:nvSpPr>
            <p:spPr>
              <a:blipFill>
                <a:blip r:embed="rId2"/>
                <a:stretch>
                  <a:fillRect l="-1159" t="-2381" r="-16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88608DE-F529-4E97-A7E0-D3647D4C6D02}"/>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8BDCB222-4369-47B1-AE24-CAF73981E43B}"/>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pic>
        <p:nvPicPr>
          <p:cNvPr id="6" name="Picture 5">
            <a:extLst>
              <a:ext uri="{FF2B5EF4-FFF2-40B4-BE49-F238E27FC236}">
                <a16:creationId xmlns:a16="http://schemas.microsoft.com/office/drawing/2014/main" id="{D1E70E34-DB52-4F10-9B04-0388EC6268F1}"/>
              </a:ext>
            </a:extLst>
          </p:cNvPr>
          <p:cNvPicPr>
            <a:picLocks noChangeAspect="1"/>
          </p:cNvPicPr>
          <p:nvPr/>
        </p:nvPicPr>
        <p:blipFill>
          <a:blip r:embed="rId3">
            <a:duotone>
              <a:schemeClr val="accent6">
                <a:shade val="45000"/>
                <a:satMod val="135000"/>
              </a:schemeClr>
              <a:prstClr val="white"/>
            </a:duotone>
          </a:blip>
          <a:stretch>
            <a:fillRect/>
          </a:stretch>
        </p:blipFill>
        <p:spPr>
          <a:xfrm>
            <a:off x="5575642" y="1993216"/>
            <a:ext cx="3918292" cy="3918292"/>
          </a:xfrm>
          <a:prstGeom prst="rect">
            <a:avLst/>
          </a:prstGeom>
        </p:spPr>
      </p:pic>
    </p:spTree>
    <p:extLst>
      <p:ext uri="{BB962C8B-B14F-4D97-AF65-F5344CB8AC3E}">
        <p14:creationId xmlns:p14="http://schemas.microsoft.com/office/powerpoint/2010/main" val="320653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9A46F-974C-4EF7-ADA0-779A41F614DA}"/>
              </a:ext>
            </a:extLst>
          </p:cNvPr>
          <p:cNvSpPr>
            <a:spLocks noGrp="1"/>
          </p:cNvSpPr>
          <p:nvPr>
            <p:ph idx="1"/>
          </p:nvPr>
        </p:nvSpPr>
        <p:spPr/>
        <p:txBody>
          <a:bodyPr/>
          <a:lstStyle/>
          <a:p>
            <a:pPr marL="0" indent="0">
              <a:buNone/>
            </a:pPr>
            <a:r>
              <a:rPr lang="en-US"/>
              <a:t>Independently, begin working through problems 1 and 2.</a:t>
            </a:r>
          </a:p>
          <a:p>
            <a:endParaRPr lang="en-US"/>
          </a:p>
        </p:txBody>
      </p:sp>
      <p:sp>
        <p:nvSpPr>
          <p:cNvPr id="3" name="Footer Placeholder 2">
            <a:extLst>
              <a:ext uri="{FF2B5EF4-FFF2-40B4-BE49-F238E27FC236}">
                <a16:creationId xmlns:a16="http://schemas.microsoft.com/office/drawing/2014/main" id="{28CB2EB1-F023-43B3-9857-86FB9D4E085F}"/>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3D4F1C6A-5AB4-407D-9D16-F59663322C1A}"/>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spTree>
    <p:extLst>
      <p:ext uri="{BB962C8B-B14F-4D97-AF65-F5344CB8AC3E}">
        <p14:creationId xmlns:p14="http://schemas.microsoft.com/office/powerpoint/2010/main" val="316092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8C44D98C-A0A2-4448-AB8D-96688E0EFA22}"/>
                  </a:ext>
                </a:extLst>
              </p:cNvPr>
              <p:cNvSpPr>
                <a:spLocks noGrp="1"/>
              </p:cNvSpPr>
              <p:nvPr>
                <p:ph idx="1"/>
              </p:nvPr>
            </p:nvSpPr>
            <p:spPr/>
            <p:txBody>
              <a:bodyPr>
                <a:normAutofit fontScale="92500" lnSpcReduction="10000"/>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Optima’s niece, Jenny, works in the shop, taking orders and drawing quilt diagrams. When the shop isn’t too busy, Jenny pulls out her math homework and works on it. One day, she is working on graphing parabolas and notices that the equations she is working with look a lot like an order for a quilt block. For instance, Jenny is supposed to graph the equation: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a:effectLst/>
                    <a:latin typeface="Avenir Book" panose="02000503020000020003"/>
                    <a:ea typeface="Times New Roman" panose="02020603050405020304" pitchFamily="18" charset="0"/>
                    <a:cs typeface="Times New Roman" panose="02020603050405020304" pitchFamily="18" charset="0"/>
                  </a:rPr>
                  <a:t>. She thinks, “That’s funny. This would be an order where the length of the standard square is reduced by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a:effectLst/>
                    <a:latin typeface="Avenir Book" panose="02000503020000020003"/>
                    <a:ea typeface="Times New Roman" panose="02020603050405020304" pitchFamily="18" charset="0"/>
                    <a:cs typeface="Times New Roman" panose="02020603050405020304" pitchFamily="18" charset="0"/>
                  </a:rPr>
                  <a:t> and then we add a little piece of fabric that has as area of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a:effectLst/>
                    <a:latin typeface="Avenir Book" panose="02000503020000020003"/>
                    <a:ea typeface="Times New Roman" panose="02020603050405020304" pitchFamily="18" charset="0"/>
                    <a:cs typeface="Times New Roman" panose="02020603050405020304" pitchFamily="18" charset="0"/>
                  </a:rPr>
                  <a:t>. We don’t usually get orders like that, but it still makes sense. I better get back to thinking about parabolas. Hmmm….”</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pPr marL="0" indent="0">
                  <a:buNone/>
                </a:pPr>
                <a:r>
                  <a:rPr lang="en-US">
                    <a:latin typeface="Avenir Book" panose="02000503020000020003"/>
                    <a:ea typeface="Times New Roman" panose="02020603050405020304" pitchFamily="18" charset="0"/>
                    <a:cs typeface="Times New Roman" panose="02020603050405020304" pitchFamily="18" charset="0"/>
                  </a:rPr>
                  <a:t>1. </a:t>
                </a:r>
                <a:r>
                  <a:rPr lang="en-US">
                    <a:effectLst/>
                    <a:latin typeface="Calibri" panose="020F0502020204030204" pitchFamily="34" charset="0"/>
                    <a:ea typeface="Calibri" panose="020F0502020204030204" pitchFamily="34" charset="0"/>
                    <a:cs typeface="Times New Roman" panose="02020603050405020304" pitchFamily="18" charset="0"/>
                  </a:rPr>
                  <a:t>Fully describe the parabola that Jenny has been assigned to graph.</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endParaRPr lang="en-US"/>
              </a:p>
            </p:txBody>
          </p:sp>
        </mc:Choice>
        <mc:Fallback>
          <p:sp>
            <p:nvSpPr>
              <p:cNvPr id="2" name="Content Placeholder 1">
                <a:extLst>
                  <a:ext uri="{FF2B5EF4-FFF2-40B4-BE49-F238E27FC236}">
                    <a16:creationId xmlns:a16="http://schemas.microsoft.com/office/drawing/2014/main" id="{8C44D98C-A0A2-4448-AB8D-96688E0EFA22}"/>
                  </a:ext>
                </a:extLst>
              </p:cNvPr>
              <p:cNvSpPr>
                <a:spLocks noGrp="1" noRot="1" noChangeAspect="1" noMove="1" noResize="1" noEditPoints="1" noAdjustHandles="1" noChangeArrowheads="1" noChangeShapeType="1" noTextEdit="1"/>
              </p:cNvSpPr>
              <p:nvPr>
                <p:ph idx="1"/>
              </p:nvPr>
            </p:nvSpPr>
            <p:spPr>
              <a:blipFill>
                <a:blip r:embed="rId2"/>
                <a:stretch>
                  <a:fillRect l="-1086" t="-2915" r="-168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BD5A173-1CA5-4FB1-ADC8-8E2CBDF6914F}"/>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FF6E895A-DE38-41FE-B0FA-DB787A70985E}"/>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spTree>
    <p:extLst>
      <p:ext uri="{BB962C8B-B14F-4D97-AF65-F5344CB8AC3E}">
        <p14:creationId xmlns:p14="http://schemas.microsoft.com/office/powerpoint/2010/main" val="228728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3E0CA1C-A011-46E9-81F8-AA982DC6372A}"/>
                  </a:ext>
                </a:extLst>
              </p:cNvPr>
              <p:cNvSpPr>
                <a:spLocks noGrp="1"/>
              </p:cNvSpPr>
              <p:nvPr>
                <p:ph idx="1"/>
              </p:nvPr>
            </p:nvSpPr>
            <p:spPr/>
            <p:txBody>
              <a:bodyPr/>
              <a:lstStyle/>
              <a:p>
                <a:pPr marL="342900" marR="0" lvl="0" indent="-342900">
                  <a:lnSpc>
                    <a:spcPct val="115000"/>
                  </a:lnSpc>
                  <a:spcBef>
                    <a:spcPts val="0"/>
                  </a:spcBef>
                  <a:spcAft>
                    <a:spcPts val="1000"/>
                  </a:spcAft>
                  <a:buFont typeface="+mj-lt"/>
                  <a:buAutoNum type="arabicPeriod" startAt="2"/>
                </a:pPr>
                <a:r>
                  <a:rPr lang="en-US">
                    <a:effectLst/>
                    <a:latin typeface="Avenir Book" panose="02000503020000020003"/>
                    <a:ea typeface="Calibri" panose="020F0502020204030204" pitchFamily="34" charset="0"/>
                    <a:cs typeface="Times New Roman" panose="02020603050405020304" pitchFamily="18" charset="0"/>
                  </a:rPr>
                  <a:t>Jenny returns to her homework, which is about graphing quadratic functions. Much to her dismay, she finds that she has been given: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−6</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a:effectLst/>
                    <a:latin typeface="Avenir Book" panose="02000503020000020003"/>
                    <a:ea typeface="Calibri" panose="020F0502020204030204" pitchFamily="34" charset="0"/>
                    <a:cs typeface="Times New Roman" panose="02020603050405020304" pitchFamily="18" charset="0"/>
                  </a:rPr>
                  <a:t>. “Oh dear,” thinks Jenny. “I can’t tell where the vertex is, or identify any of the transformations of the parabola in this form. Now what am I supposed to do?”</a:t>
                </a:r>
              </a:p>
              <a:p>
                <a:pPr marL="342900" marR="0" lvl="0" indent="-342900">
                  <a:lnSpc>
                    <a:spcPct val="115000"/>
                  </a:lnSpc>
                  <a:spcBef>
                    <a:spcPts val="0"/>
                  </a:spcBef>
                  <a:spcAft>
                    <a:spcPts val="1000"/>
                  </a:spcAft>
                  <a:buFont typeface="Arial" panose="020B0604020202020204" pitchFamily="34" charset="0"/>
                  <a:buChar char=" "/>
                </a:pPr>
                <a:r>
                  <a:rPr lang="en-US">
                    <a:effectLst/>
                    <a:latin typeface="Avenir Book" panose="02000503020000020003"/>
                    <a:ea typeface="Calibri" panose="020F0502020204030204" pitchFamily="34" charset="0"/>
                    <a:cs typeface="Times New Roman" panose="02020603050405020304" pitchFamily="18" charset="0"/>
                  </a:rPr>
                  <a:t>“Wait a minute—is this the area of a perfect square?” Use your work from Lesson 3, Building the Perfect Square</a:t>
                </a:r>
                <a:r>
                  <a:rPr lang="en-US" i="1">
                    <a:effectLst/>
                    <a:latin typeface="Avenir Book" panose="02000503020000020003"/>
                    <a:ea typeface="Calibri" panose="020F0502020204030204" pitchFamily="34" charset="0"/>
                    <a:cs typeface="Times New Roman" panose="02020603050405020304" pitchFamily="18" charset="0"/>
                  </a:rPr>
                  <a:t>,</a:t>
                </a:r>
                <a:r>
                  <a:rPr lang="en-US">
                    <a:effectLst/>
                    <a:latin typeface="Avenir Book" panose="02000503020000020003"/>
                    <a:ea typeface="Calibri" panose="020F0502020204030204" pitchFamily="34" charset="0"/>
                    <a:cs typeface="Times New Roman" panose="02020603050405020304" pitchFamily="18" charset="0"/>
                  </a:rPr>
                  <a:t> to answer Jenny’s question and justify your answer.</a:t>
                </a:r>
              </a:p>
              <a:p>
                <a:endParaRPr lang="en-US"/>
              </a:p>
            </p:txBody>
          </p:sp>
        </mc:Choice>
        <mc:Fallback xmlns="">
          <p:sp>
            <p:nvSpPr>
              <p:cNvPr id="2" name="Content Placeholder 1">
                <a:extLst>
                  <a:ext uri="{FF2B5EF4-FFF2-40B4-BE49-F238E27FC236}">
                    <a16:creationId xmlns:a16="http://schemas.microsoft.com/office/drawing/2014/main" id="{C3E0CA1C-A011-46E9-81F8-AA982DC6372A}"/>
                  </a:ext>
                </a:extLst>
              </p:cNvPr>
              <p:cNvSpPr>
                <a:spLocks noGrp="1" noRot="1" noChangeAspect="1" noMove="1" noResize="1" noEditPoints="1" noAdjustHandles="1" noChangeArrowheads="1" noChangeShapeType="1" noTextEdit="1"/>
              </p:cNvSpPr>
              <p:nvPr>
                <p:ph idx="1"/>
              </p:nvPr>
            </p:nvSpPr>
            <p:spPr>
              <a:blipFill>
                <a:blip r:embed="rId2"/>
                <a:stretch>
                  <a:fillRect l="-1043" t="-840" r="-75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8AEA932-4C8D-40E6-B092-20AC7BF0688B}"/>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F2C405A9-90A1-4ED3-B854-274DA6778B8E}"/>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spTree>
    <p:extLst>
      <p:ext uri="{BB962C8B-B14F-4D97-AF65-F5344CB8AC3E}">
        <p14:creationId xmlns:p14="http://schemas.microsoft.com/office/powerpoint/2010/main" val="216472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51220462-0E59-49C5-B2E8-CF9E0C411545}"/>
                  </a:ext>
                </a:extLst>
              </p:cNvPr>
              <p:cNvSpPr>
                <a:spLocks noGrp="1"/>
              </p:cNvSpPr>
              <p:nvPr>
                <p:ph idx="1"/>
              </p:nvPr>
            </p:nvSpPr>
            <p:spPr/>
            <p:txBody>
              <a:bodyPr>
                <a:normAutofit fontScale="92500" lnSpcReduction="20000"/>
              </a:bodyPr>
              <a:lstStyle/>
              <a:p>
                <a:pPr marL="514350" indent="-514350">
                  <a:buFont typeface="+mj-lt"/>
                  <a:buAutoNum type="arabicPeriod" startAt="3"/>
                </a:pPr>
                <a:r>
                  <a:rPr lang="en-US">
                    <a:effectLst/>
                    <a:latin typeface="Avenir Book" panose="02000503020000020003"/>
                    <a:ea typeface="Calibri" panose="020F0502020204030204" pitchFamily="34" charset="0"/>
                    <a:cs typeface="Times New Roman" panose="02020603050405020304" pitchFamily="18" charset="0"/>
                  </a:rPr>
                  <a:t>Jenny says, “I think I’ve figured out how to change the form of my quadratic equation so that I can graph the parabola. I’ll check to see if I can make my equation a perfect square.” Jenny’s equation is: </a:t>
                </a:r>
                <a14:m>
                  <m:oMath xmlns:m="http://schemas.openxmlformats.org/officeDocument/2006/math">
                    <m:r>
                      <a:rPr lang="en-US"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−6</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a:effectLst/>
                    <a:latin typeface="Avenir Book" panose="02000503020000020003"/>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Font typeface="Arial" panose="020B0604020202020204" pitchFamily="34" charset="0"/>
                  <a:buChar char=" "/>
                </a:pPr>
                <a:r>
                  <a:rPr lang="en-US" sz="2400">
                    <a:effectLst/>
                    <a:latin typeface="Avenir Book" panose="02000503020000020003"/>
                    <a:ea typeface="Calibri" panose="020F0502020204030204" pitchFamily="34" charset="0"/>
                    <a:cs typeface="Times New Roman" panose="02020603050405020304" pitchFamily="18" charset="0"/>
                  </a:rPr>
                  <a:t>See if you can change the form of the equation, find the vertex, and graph the parabola.</a:t>
                </a:r>
              </a:p>
              <a:p>
                <a:pPr marL="742950" marR="0" lvl="1" indent="-285750">
                  <a:lnSpc>
                    <a:spcPct val="115000"/>
                  </a:lnSpc>
                  <a:spcBef>
                    <a:spcPts val="0"/>
                  </a:spcBef>
                  <a:spcAft>
                    <a:spcPts val="1000"/>
                  </a:spcAft>
                  <a:buFont typeface="+mj-lt"/>
                  <a:buAutoNum type="alphaL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−6</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9</m:t>
                    </m:r>
                  </m:oMath>
                </a14:m>
                <a:endParaRPr lang="en-US">
                  <a:effectLst/>
                  <a:latin typeface="Avenir Book" panose="02000503020000020003"/>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
                </a:pPr>
                <a:r>
                  <a:rPr lang="en-US">
                    <a:effectLst/>
                    <a:latin typeface="Avenir Book" panose="02000503020000020003"/>
                    <a:ea typeface="Calibri" panose="020F0502020204030204" pitchFamily="34" charset="0"/>
                    <a:cs typeface="Times New Roman" panose="02020603050405020304" pitchFamily="18" charset="0"/>
                  </a:rPr>
                  <a:t>New form of the equation:</a:t>
                </a:r>
                <a:endParaRPr lang="en-US">
                  <a:latin typeface="Avenir Book" panose="02000503020000020003"/>
                  <a:ea typeface="Calibri" panose="020F0502020204030204" pitchFamily="34" charset="0"/>
                  <a:cs typeface="Times New Roman" panose="02020603050405020304" pitchFamily="18" charset="0"/>
                </a:endParaRPr>
              </a:p>
              <a:p>
                <a:pPr marL="457200" lvl="1" indent="0">
                  <a:lnSpc>
                    <a:spcPct val="115000"/>
                  </a:lnSpc>
                  <a:spcBef>
                    <a:spcPts val="0"/>
                  </a:spcBef>
                  <a:spcAft>
                    <a:spcPts val="1000"/>
                  </a:spcAft>
                  <a:buNone/>
                </a:pPr>
                <a:r>
                  <a:rPr lang="en-US">
                    <a:effectLst/>
                    <a:latin typeface="Avenir Book" panose="02000503020000020003"/>
                    <a:ea typeface="Calibri" panose="020F0502020204030204" pitchFamily="34" charset="0"/>
                    <a:cs typeface="Times New Roman" panose="02020603050405020304" pitchFamily="18" charset="0"/>
                  </a:rPr>
                  <a:t>b. Vertex of the parabola:</a:t>
                </a:r>
              </a:p>
              <a:p>
                <a:pPr marL="457200" lvl="1" indent="0">
                  <a:lnSpc>
                    <a:spcPct val="115000"/>
                  </a:lnSpc>
                  <a:spcBef>
                    <a:spcPts val="0"/>
                  </a:spcBef>
                  <a:spcAft>
                    <a:spcPts val="1000"/>
                  </a:spcAft>
                  <a:buNone/>
                </a:pPr>
                <a:r>
                  <a:rPr lang="en-US">
                    <a:effectLst/>
                    <a:latin typeface="Avenir Book" panose="02000503020000020003"/>
                    <a:ea typeface="Calibri" panose="020F0502020204030204" pitchFamily="34" charset="0"/>
                    <a:cs typeface="Times New Roman" panose="02020603050405020304" pitchFamily="18" charset="0"/>
                  </a:rPr>
                  <a:t>c. Graph (with at least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a:effectLst/>
                    <a:latin typeface="Avenir Book" panose="02000503020000020003"/>
                    <a:ea typeface="Calibri" panose="020F0502020204030204" pitchFamily="34" charset="0"/>
                    <a:cs typeface="Times New Roman" panose="02020603050405020304" pitchFamily="18" charset="0"/>
                  </a:rPr>
                  <a:t> precise points on each </a:t>
                </a:r>
              </a:p>
              <a:p>
                <a:pPr marL="457200" lvl="1" indent="0">
                  <a:lnSpc>
                    <a:spcPct val="115000"/>
                  </a:lnSpc>
                  <a:spcBef>
                    <a:spcPts val="0"/>
                  </a:spcBef>
                  <a:spcAft>
                    <a:spcPts val="1000"/>
                  </a:spcAft>
                  <a:buNone/>
                </a:pPr>
                <a:r>
                  <a:rPr lang="en-US">
                    <a:effectLst/>
                    <a:latin typeface="Avenir Book" panose="02000503020000020003"/>
                    <a:ea typeface="Calibri" panose="020F0502020204030204" pitchFamily="34" charset="0"/>
                    <a:cs typeface="Times New Roman" panose="02020603050405020304" pitchFamily="18" charset="0"/>
                  </a:rPr>
                  <a:t>side of the line of symmetry):</a:t>
                </a:r>
              </a:p>
              <a:p>
                <a:pPr marL="457200" lvl="1" indent="0">
                  <a:lnSpc>
                    <a:spcPct val="115000"/>
                  </a:lnSpc>
                  <a:spcBef>
                    <a:spcPts val="0"/>
                  </a:spcBef>
                  <a:spcAft>
                    <a:spcPts val="100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1000"/>
                  </a:spcAft>
                  <a:buNone/>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mc:Choice>
        <mc:Fallback>
          <p:sp>
            <p:nvSpPr>
              <p:cNvPr id="2" name="Content Placeholder 1">
                <a:extLst>
                  <a:ext uri="{FF2B5EF4-FFF2-40B4-BE49-F238E27FC236}">
                    <a16:creationId xmlns:a16="http://schemas.microsoft.com/office/drawing/2014/main" id="{51220462-0E59-49C5-B2E8-CF9E0C411545}"/>
                  </a:ext>
                </a:extLst>
              </p:cNvPr>
              <p:cNvSpPr>
                <a:spLocks noGrp="1" noRot="1" noChangeAspect="1" noMove="1" noResize="1" noEditPoints="1" noAdjustHandles="1" noChangeArrowheads="1" noChangeShapeType="1" noTextEdit="1"/>
              </p:cNvSpPr>
              <p:nvPr>
                <p:ph idx="1"/>
              </p:nvPr>
            </p:nvSpPr>
            <p:spPr>
              <a:blipFill>
                <a:blip r:embed="rId2"/>
                <a:stretch>
                  <a:fillRect l="-1206" t="-4665" r="-8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094DD9F-092F-4472-AE08-C0EFDDDECB06}"/>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C761729B-08D8-488E-8741-5649C75EDE22}"/>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pic>
        <p:nvPicPr>
          <p:cNvPr id="6" name="Picture 5">
            <a:extLst>
              <a:ext uri="{FF2B5EF4-FFF2-40B4-BE49-F238E27FC236}">
                <a16:creationId xmlns:a16="http://schemas.microsoft.com/office/drawing/2014/main" id="{F1B2A845-2858-4D93-B6B0-04EC147BD571}"/>
              </a:ext>
            </a:extLst>
          </p:cNvPr>
          <p:cNvPicPr>
            <a:picLocks noChangeAspect="1"/>
          </p:cNvPicPr>
          <p:nvPr/>
        </p:nvPicPr>
        <p:blipFill>
          <a:blip r:embed="rId3">
            <a:duotone>
              <a:schemeClr val="accent6">
                <a:shade val="45000"/>
                <a:satMod val="135000"/>
              </a:schemeClr>
              <a:prstClr val="white"/>
            </a:duotone>
          </a:blip>
          <a:stretch>
            <a:fillRect/>
          </a:stretch>
        </p:blipFill>
        <p:spPr>
          <a:xfrm>
            <a:off x="7397393" y="3240640"/>
            <a:ext cx="2804846" cy="2804846"/>
          </a:xfrm>
          <a:prstGeom prst="rect">
            <a:avLst/>
          </a:prstGeom>
        </p:spPr>
      </p:pic>
    </p:spTree>
    <p:extLst>
      <p:ext uri="{BB962C8B-B14F-4D97-AF65-F5344CB8AC3E}">
        <p14:creationId xmlns:p14="http://schemas.microsoft.com/office/powerpoint/2010/main" val="250344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35B3339-5D21-431E-BB81-258ECBBCA3CF}"/>
                  </a:ext>
                </a:extLst>
              </p:cNvPr>
              <p:cNvSpPr>
                <a:spLocks noGrp="1"/>
              </p:cNvSpPr>
              <p:nvPr>
                <p:ph idx="1"/>
              </p:nvPr>
            </p:nvSpPr>
            <p:spPr/>
            <p:txBody>
              <a:bodyPr>
                <a:normAutofit fontScale="92500" lnSpcReduction="10000"/>
              </a:bodyPr>
              <a:lstStyle/>
              <a:p>
                <a:pPr marL="514350" marR="0" lvl="0" indent="-514350">
                  <a:lnSpc>
                    <a:spcPct val="115000"/>
                  </a:lnSpc>
                  <a:spcBef>
                    <a:spcPts val="0"/>
                  </a:spcBef>
                  <a:spcAft>
                    <a:spcPts val="1000"/>
                  </a:spcAft>
                  <a:buFont typeface="+mj-lt"/>
                  <a:buAutoNum type="arabicPeriod" startAt="4"/>
                </a:pPr>
                <a:r>
                  <a:rPr lang="en-US">
                    <a:effectLst/>
                    <a:latin typeface="Avenir Book" panose="02000503020000020003"/>
                    <a:ea typeface="Calibri" panose="020F0502020204030204" pitchFamily="34" charset="0"/>
                    <a:cs typeface="Times New Roman" panose="02020603050405020304" pitchFamily="18" charset="0"/>
                  </a:rPr>
                  <a:t>The next quadratic to graph from Jenny’s homework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4</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 Does this expression fit the pattern for a perfect square? Why or why not?</a:t>
                </a:r>
              </a:p>
              <a:p>
                <a:pPr marL="742950" lvl="1" indent="-285750">
                  <a:lnSpc>
                    <a:spcPct val="115000"/>
                  </a:lnSpc>
                  <a:spcBef>
                    <a:spcPts val="0"/>
                  </a:spcBef>
                  <a:spcAft>
                    <a:spcPts val="1000"/>
                  </a:spcAft>
                  <a:buFont typeface="+mj-lt"/>
                  <a:buAutoNum type="alphaLcPeriod"/>
                </a:pPr>
                <a14:m>
                  <m:oMath xmlns:m="http://schemas.openxmlformats.org/officeDocument/2006/math">
                    <m:r>
                      <m:rPr>
                        <m:nor/>
                      </m:rPr>
                      <a:rPr lang="en-US" sz="2600">
                        <a:latin typeface="Avenir Book" panose="02000503020000020003"/>
                      </a:rPr>
                      <m:t>Complete</m:t>
                    </m:r>
                    <m:r>
                      <m:rPr>
                        <m:nor/>
                      </m:rPr>
                      <a:rPr lang="en-US" sz="2600">
                        <a:latin typeface="Avenir Book" panose="02000503020000020003"/>
                      </a:rPr>
                      <m:t> </m:t>
                    </m:r>
                    <m:r>
                      <m:rPr>
                        <m:nor/>
                      </m:rPr>
                      <a:rPr lang="en-US" sz="2600">
                        <a:latin typeface="Avenir Book" panose="02000503020000020003"/>
                      </a:rPr>
                      <m:t>the</m:t>
                    </m:r>
                    <m:r>
                      <m:rPr>
                        <m:nor/>
                      </m:rPr>
                      <a:rPr lang="en-US" sz="2600">
                        <a:latin typeface="Avenir Book" panose="02000503020000020003"/>
                      </a:rPr>
                      <m:t> </m:t>
                    </m:r>
                    <m:r>
                      <m:rPr>
                        <m:nor/>
                      </m:rPr>
                      <a:rPr lang="en-US" sz="2600">
                        <a:latin typeface="Avenir Book" panose="02000503020000020003"/>
                      </a:rPr>
                      <m:t>square</m:t>
                    </m:r>
                    <m:r>
                      <m:rPr>
                        <m:nor/>
                      </m:rPr>
                      <a:rPr lang="en-US" sz="2600">
                        <a:latin typeface="Avenir Book" panose="02000503020000020003"/>
                      </a:rPr>
                      <m:t> </m:t>
                    </m:r>
                    <m:r>
                      <m:rPr>
                        <m:nor/>
                      </m:rPr>
                      <a:rPr lang="en-US" sz="2600">
                        <a:latin typeface="Avenir Book" panose="02000503020000020003"/>
                      </a:rPr>
                      <m:t>so</m:t>
                    </m:r>
                    <m:r>
                      <m:rPr>
                        <m:nor/>
                      </m:rPr>
                      <a:rPr lang="en-US" sz="2600">
                        <a:latin typeface="Avenir Book" panose="02000503020000020003"/>
                      </a:rPr>
                      <m:t> </m:t>
                    </m:r>
                    <m:r>
                      <m:rPr>
                        <m:nor/>
                      </m:rPr>
                      <a:rPr lang="en-US" sz="2600">
                        <a:latin typeface="Avenir Book" panose="02000503020000020003"/>
                      </a:rPr>
                      <m:t>that</m:t>
                    </m:r>
                    <m:r>
                      <m:rPr>
                        <m:nor/>
                      </m:rPr>
                      <a:rPr lang="en-US" sz="2600">
                        <a:latin typeface="Avenir Book" panose="02000503020000020003"/>
                      </a:rPr>
                      <m:t> </m:t>
                    </m:r>
                    <m:r>
                      <m:rPr>
                        <m:nor/>
                      </m:rPr>
                      <a:rPr lang="en-US" sz="2600">
                        <a:latin typeface="Avenir Book" panose="02000503020000020003"/>
                      </a:rPr>
                      <m:t>the</m:t>
                    </m:r>
                    <m:r>
                      <m:rPr>
                        <m:nor/>
                      </m:rPr>
                      <a:rPr lang="en-US" sz="2600">
                        <a:latin typeface="Avenir Book" panose="02000503020000020003"/>
                      </a:rPr>
                      <m:t> </m:t>
                    </m:r>
                    <m:r>
                      <m:rPr>
                        <m:nor/>
                      </m:rPr>
                      <a:rPr lang="en-US" sz="2600">
                        <a:latin typeface="Avenir Book" panose="02000503020000020003"/>
                      </a:rPr>
                      <m:t>equation</m:t>
                    </m:r>
                    <m:r>
                      <m:rPr>
                        <m:nor/>
                      </m:rPr>
                      <a:rPr lang="en-US" sz="2600">
                        <a:latin typeface="Avenir Book" panose="02000503020000020003"/>
                      </a:rPr>
                      <m:t> </m:t>
                    </m:r>
                    <m:r>
                      <m:rPr>
                        <m:nor/>
                      </m:rPr>
                      <a:rPr lang="en-US" sz="2600">
                        <a:latin typeface="Avenir Book" panose="02000503020000020003"/>
                      </a:rPr>
                      <m:t>can</m:t>
                    </m:r>
                    <m:r>
                      <m:rPr>
                        <m:nor/>
                      </m:rPr>
                      <a:rPr lang="en-US" sz="2600">
                        <a:latin typeface="Avenir Book" panose="02000503020000020003"/>
                      </a:rPr>
                      <m:t> </m:t>
                    </m:r>
                    <m:r>
                      <m:rPr>
                        <m:nor/>
                      </m:rPr>
                      <a:rPr lang="en-US" sz="2600">
                        <a:latin typeface="Avenir Book" panose="02000503020000020003"/>
                      </a:rPr>
                      <m:t>be</m:t>
                    </m:r>
                    <m:r>
                      <m:rPr>
                        <m:nor/>
                      </m:rPr>
                      <a:rPr lang="en-US" sz="2600">
                        <a:latin typeface="Avenir Book" panose="02000503020000020003"/>
                      </a:rPr>
                      <m:t> </m:t>
                    </m:r>
                    <m:r>
                      <m:rPr>
                        <m:nor/>
                      </m:rPr>
                      <a:rPr lang="en-US" sz="2600">
                        <a:latin typeface="Avenir Book" panose="02000503020000020003"/>
                      </a:rPr>
                      <m:t>written</m:t>
                    </m:r>
                    <m:r>
                      <m:rPr>
                        <m:nor/>
                      </m:rPr>
                      <a:rPr lang="en-US" sz="2600">
                        <a:latin typeface="Avenir Book" panose="02000503020000020003"/>
                      </a:rPr>
                      <m:t> </m:t>
                    </m:r>
                    <m:r>
                      <m:rPr>
                        <m:nor/>
                      </m:rPr>
                      <a:rPr lang="en-US" sz="2600">
                        <a:latin typeface="Avenir Book" panose="02000503020000020003"/>
                      </a:rPr>
                      <m:t>in</m:t>
                    </m:r>
                    <m:r>
                      <m:rPr>
                        <m:nor/>
                      </m:rPr>
                      <a:rPr lang="en-US" sz="2600">
                        <a:latin typeface="Avenir Book" panose="02000503020000020003"/>
                      </a:rPr>
                      <m:t> </m:t>
                    </m:r>
                    <m:r>
                      <m:rPr>
                        <m:nor/>
                      </m:rPr>
                      <a:rPr lang="en-US" sz="2600">
                        <a:latin typeface="Avenir Book" panose="02000503020000020003"/>
                      </a:rPr>
                      <m:t>vertex</m:t>
                    </m:r>
                    <m:r>
                      <m:rPr>
                        <m:nor/>
                      </m:rPr>
                      <a:rPr lang="en-US" sz="2600">
                        <a:latin typeface="Avenir Book" panose="02000503020000020003"/>
                      </a:rPr>
                      <m:t> </m:t>
                    </m:r>
                    <m:r>
                      <m:rPr>
                        <m:nor/>
                      </m:rPr>
                      <a:rPr lang="en-US" sz="2600">
                        <a:latin typeface="Avenir Book" panose="02000503020000020003"/>
                      </a:rPr>
                      <m:t>form</m:t>
                    </m:r>
                    <m:r>
                      <m:rPr>
                        <m:nor/>
                      </m:rPr>
                      <a:rPr lang="en-US" sz="2600">
                        <a:latin typeface="Avenir Book" panose="02000503020000020003"/>
                      </a:rPr>
                      <m:t>, </m:t>
                    </m:r>
                    <m:r>
                      <a:rPr lang="en-US" sz="2600" i="1">
                        <a:latin typeface="Cambria Math" panose="02040503050406030204" pitchFamily="18" charset="0"/>
                      </a:rPr>
                      <m:t>𝑦</m:t>
                    </m:r>
                    <m:r>
                      <a:rPr lang="en-US" sz="2600">
                        <a:latin typeface="Cambria Math" panose="02040503050406030204" pitchFamily="18" charset="0"/>
                      </a:rPr>
                      <m:t>=</m:t>
                    </m:r>
                    <m:r>
                      <a:rPr lang="en-US" sz="2600" i="1">
                        <a:latin typeface="Cambria Math" panose="02040503050406030204" pitchFamily="18" charset="0"/>
                      </a:rPr>
                      <m:t>𝑎</m:t>
                    </m:r>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r>
                              <a:rPr lang="en-US" sz="2600" i="1">
                                <a:latin typeface="Cambria Math" panose="02040503050406030204" pitchFamily="18" charset="0"/>
                              </a:rPr>
                              <m:t>𝑥</m:t>
                            </m:r>
                            <m:r>
                              <a:rPr lang="en-US" sz="2600" i="1">
                                <a:latin typeface="Cambria Math" panose="02040503050406030204" pitchFamily="18" charset="0"/>
                              </a:rPr>
                              <m:t>−</m:t>
                            </m:r>
                            <m:r>
                              <a:rPr lang="en-US" sz="2600" i="1">
                                <a:latin typeface="Cambria Math" panose="02040503050406030204" pitchFamily="18" charset="0"/>
                              </a:rPr>
                              <m:t>h</m:t>
                            </m:r>
                          </m:e>
                        </m:d>
                      </m:e>
                      <m:sup>
                        <m:r>
                          <a:rPr lang="en-US" sz="2600" i="1">
                            <a:latin typeface="Cambria Math" panose="02040503050406030204" pitchFamily="18" charset="0"/>
                          </a:rPr>
                          <m:t>2</m:t>
                        </m:r>
                      </m:sup>
                    </m:sSup>
                    <m:r>
                      <a:rPr lang="en-US" sz="2600">
                        <a:latin typeface="Cambria Math" panose="02040503050406030204" pitchFamily="18" charset="0"/>
                      </a:rPr>
                      <m:t>+</m:t>
                    </m:r>
                    <m:r>
                      <a:rPr lang="en-US" sz="2600" i="1">
                        <a:latin typeface="Cambria Math" panose="02040503050406030204" pitchFamily="18" charset="0"/>
                      </a:rPr>
                      <m:t>𝑘</m:t>
                    </m:r>
                    <m:r>
                      <m:rPr>
                        <m:nor/>
                      </m:rPr>
                      <a:rPr lang="en-US" sz="2600">
                        <a:latin typeface="Avenir Book" panose="02000503020000020003"/>
                      </a:rPr>
                      <m:t>.</m:t>
                    </m:r>
                  </m:oMath>
                </a14:m>
                <a:endParaRPr lang="en-US" sz="2600">
                  <a:latin typeface="Avenir Book" panose="02000503020000020003"/>
                  <a:ea typeface="Calibri" panose="020F0502020204030204" pitchFamily="34" charset="0"/>
                  <a:cs typeface="Times New Roman" panose="02020603050405020304" pitchFamily="18" charset="0"/>
                </a:endParaRPr>
              </a:p>
              <a:p>
                <a:pPr marL="742950" lvl="1" indent="-285750">
                  <a:lnSpc>
                    <a:spcPct val="115000"/>
                  </a:lnSpc>
                  <a:spcBef>
                    <a:spcPts val="0"/>
                  </a:spcBef>
                  <a:spcAft>
                    <a:spcPts val="1000"/>
                  </a:spcAft>
                  <a:buFont typeface="+mj-lt"/>
                  <a:buAutoNum type="alphaLcPeriod"/>
                </a:pPr>
                <a:r>
                  <a:rPr lang="en-US" sz="2600">
                    <a:effectLst/>
                    <a:latin typeface="Avenir Book" panose="02000503020000020003"/>
                    <a:ea typeface="Calibri" panose="020F0502020204030204" pitchFamily="34" charset="0"/>
                    <a:cs typeface="Times New Roman" panose="02020603050405020304" pitchFamily="18" charset="0"/>
                  </a:rPr>
                  <a:t>Is the equation you have written equivalent to the original equation? If not, what adjustments need to be made? Why?</a:t>
                </a:r>
              </a:p>
              <a:p>
                <a:pPr marL="742950" lvl="1" indent="-285750">
                  <a:lnSpc>
                    <a:spcPct val="115000"/>
                  </a:lnSpc>
                  <a:spcBef>
                    <a:spcPts val="0"/>
                  </a:spcBef>
                  <a:spcAft>
                    <a:spcPts val="1000"/>
                  </a:spcAft>
                  <a:buFont typeface="+mj-lt"/>
                  <a:buAutoNum type="alphaLcPeriod"/>
                </a:pPr>
                <a:r>
                  <a:rPr lang="en-US" sz="2600">
                    <a:effectLst/>
                    <a:latin typeface="Avenir Book" panose="02000503020000020003"/>
                    <a:ea typeface="Calibri" panose="020F0502020204030204" pitchFamily="34" charset="0"/>
                    <a:cs typeface="Times New Roman" panose="02020603050405020304" pitchFamily="18" charset="0"/>
                  </a:rPr>
                  <a:t>Identify the vertex, and graph the parabola with three precise points on both sides of the line of symmetry.</a:t>
                </a:r>
              </a:p>
              <a:p>
                <a:endParaRPr lang="en-US"/>
              </a:p>
            </p:txBody>
          </p:sp>
        </mc:Choice>
        <mc:Fallback>
          <p:sp>
            <p:nvSpPr>
              <p:cNvPr id="2" name="Content Placeholder 1">
                <a:extLst>
                  <a:ext uri="{FF2B5EF4-FFF2-40B4-BE49-F238E27FC236}">
                    <a16:creationId xmlns:a16="http://schemas.microsoft.com/office/drawing/2014/main" id="{B35B3339-5D21-431E-BB81-258ECBBCA3CF}"/>
                  </a:ext>
                </a:extLst>
              </p:cNvPr>
              <p:cNvSpPr>
                <a:spLocks noGrp="1" noRot="1" noChangeAspect="1" noMove="1" noResize="1" noEditPoints="1" noAdjustHandles="1" noChangeArrowheads="1" noChangeShapeType="1" noTextEdit="1"/>
              </p:cNvSpPr>
              <p:nvPr>
                <p:ph idx="1"/>
              </p:nvPr>
            </p:nvSpPr>
            <p:spPr>
              <a:blipFill>
                <a:blip r:embed="rId2"/>
                <a:stretch>
                  <a:fillRect l="-1206" t="-1749" r="-132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3D40E38-B45F-4FE5-84CB-EE752D4D54AE}"/>
              </a:ext>
            </a:extLst>
          </p:cNvPr>
          <p:cNvSpPr>
            <a:spLocks noGrp="1"/>
          </p:cNvSpPr>
          <p:nvPr>
            <p:ph type="ftr" sz="quarter" idx="11"/>
          </p:nvPr>
        </p:nvSpPr>
        <p:spPr/>
        <p:txBody>
          <a:bodyPr/>
          <a:lstStyle/>
          <a:p>
            <a:r>
              <a:rPr lang="en-US"/>
              <a:t>Unit 2 ● Lesson 5</a:t>
            </a:r>
          </a:p>
        </p:txBody>
      </p:sp>
      <p:sp>
        <p:nvSpPr>
          <p:cNvPr id="4" name="Title 3">
            <a:extLst>
              <a:ext uri="{FF2B5EF4-FFF2-40B4-BE49-F238E27FC236}">
                <a16:creationId xmlns:a16="http://schemas.microsoft.com/office/drawing/2014/main" id="{7D99576F-990C-4376-A8DC-0DA8EC96A606}"/>
              </a:ext>
            </a:extLst>
          </p:cNvPr>
          <p:cNvSpPr>
            <a:spLocks noGrp="1"/>
          </p:cNvSpPr>
          <p:nvPr>
            <p:ph type="title"/>
          </p:nvPr>
        </p:nvSpPr>
        <p:spPr/>
        <p:txBody>
          <a:bodyPr/>
          <a:lstStyle/>
          <a:p>
            <a:r>
              <a:rPr lang="en-US" b="1" i="0">
                <a:solidFill>
                  <a:srgbClr val="A1004D"/>
                </a:solidFill>
                <a:effectLst/>
                <a:latin typeface="agenda"/>
              </a:rPr>
              <a:t>Be There or Be Square</a:t>
            </a:r>
            <a:endParaRPr lang="en-US"/>
          </a:p>
        </p:txBody>
      </p:sp>
    </p:spTree>
    <p:extLst>
      <p:ext uri="{BB962C8B-B14F-4D97-AF65-F5344CB8AC3E}">
        <p14:creationId xmlns:p14="http://schemas.microsoft.com/office/powerpoint/2010/main" val="1594784569"/>
      </p:ext>
    </p:extLst>
  </p:cSld>
  <p:clrMapOvr>
    <a:masterClrMapping/>
  </p:clrMapOvr>
</p:sld>
</file>

<file path=ppt/theme/theme1.xml><?xml version="1.0" encoding="utf-8"?>
<a:theme xmlns:a="http://schemas.openxmlformats.org/drawingml/2006/main" name="Office Theme">
  <a:themeElements>
    <a:clrScheme name="Unit 7 Custom Theme">
      <a:dk1>
        <a:srgbClr val="9F004C"/>
      </a:dk1>
      <a:lt1>
        <a:srgbClr val="FFFFFF"/>
      </a:lt1>
      <a:dk2>
        <a:srgbClr val="CA0056"/>
      </a:dk2>
      <a:lt2>
        <a:srgbClr val="FEFFFF"/>
      </a:lt2>
      <a:accent1>
        <a:srgbClr val="A0004D"/>
      </a:accent1>
      <a:accent2>
        <a:srgbClr val="CB0056"/>
      </a:accent2>
      <a:accent3>
        <a:srgbClr val="BF005E"/>
      </a:accent3>
      <a:accent4>
        <a:srgbClr val="E30060"/>
      </a:accent4>
      <a:accent5>
        <a:srgbClr val="AC0055"/>
      </a:accent5>
      <a:accent6>
        <a:srgbClr val="D8005B"/>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641D1A-FE7E-8E49-A569-9D1FC76A39C9}">
  <we:reference id="e6890d58-51ce-4572-9272-a9ab2dd6f31e" version="1.1.0.0" store="EXCatalog" storeType="EXCatalog"/>
  <we:alternateReferences>
    <we:reference id="WA200002334" version="1.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KST36QS7YUKS-17149278-85004</_dlc_DocId>
    <_dlc_DocIdUrl xmlns="e6b18dcd-00de-4a4b-a809-bf649cda40bd">
      <Url>https://k12mnps.sharepoint.com/sites/014-CMGS-CI/_layouts/15/DocIdRedir.aspx?ID=KST36QS7YUKS-17149278-85004</Url>
      <Description>KST36QS7YUKS-17149278-85004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CBF5E-DE76-4D71-B410-54751C1F747E}">
  <ds:schemaRefs>
    <ds:schemaRef ds:uri="http://schemas.microsoft.com/office/2006/documentManagement/types"/>
    <ds:schemaRef ds:uri="8b135edc-aa13-4e9d-bff7-e67ebb7a4006"/>
    <ds:schemaRef ds:uri="eb208772-ddc5-4f6a-b383-d2629cd7e715"/>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242144d6-166b-49e2-aa90-f25e9b00a53a"/>
    <ds:schemaRef ds:uri="b2c14416-9b3b-4ab9-bce7-0fcee5420287"/>
    <ds:schemaRef ds:uri="e6b18dcd-00de-4a4b-a809-bf649cda40bd"/>
  </ds:schemaRefs>
</ds:datastoreItem>
</file>

<file path=customXml/itemProps2.xml><?xml version="1.0" encoding="utf-8"?>
<ds:datastoreItem xmlns:ds="http://schemas.openxmlformats.org/officeDocument/2006/customXml" ds:itemID="{DC361FAF-1F61-443E-B4B8-B834C1BB0290}">
  <ds:schemaRefs>
    <ds:schemaRef ds:uri="http://schemas.microsoft.com/sharepoint/events"/>
  </ds:schemaRefs>
</ds:datastoreItem>
</file>

<file path=customXml/itemProps3.xml><?xml version="1.0" encoding="utf-8"?>
<ds:datastoreItem xmlns:ds="http://schemas.openxmlformats.org/officeDocument/2006/customXml" ds:itemID="{F23C3901-FA64-4935-81EC-6F740F634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57F20D6-AB91-47FE-91A8-E8BAF2ACB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1298</Words>
  <Application>Microsoft Macintosh PowerPoint</Application>
  <PresentationFormat>Widescreen</PresentationFormat>
  <Paragraphs>122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agenda</vt:lpstr>
      <vt:lpstr>Arial</vt:lpstr>
      <vt:lpstr>Avenir Black</vt:lpstr>
      <vt:lpstr>Avenir Book</vt:lpstr>
      <vt:lpstr>Calibri</vt:lpstr>
      <vt:lpstr>Cambria Math</vt:lpstr>
      <vt:lpstr>Century Gothic</vt:lpstr>
      <vt:lpstr>Office Theme</vt:lpstr>
      <vt:lpstr>Lesson 5:  Be There or Be Square</vt:lpstr>
      <vt:lpstr>PowerPoint Presentation</vt:lpstr>
      <vt:lpstr>Be There or Be Square</vt:lpstr>
      <vt:lpstr>Be There or Be Square</vt:lpstr>
      <vt:lpstr>Be There or Be Square</vt:lpstr>
      <vt:lpstr>Be There or Be Square</vt:lpstr>
      <vt:lpstr>Be There or Be Square</vt:lpstr>
      <vt:lpstr>Be There or Be Square</vt:lpstr>
      <vt:lpstr>Be There or Be Square</vt:lpstr>
      <vt:lpstr>Be There or Be Square</vt:lpstr>
      <vt:lpstr>Be There or Be Square</vt:lpstr>
      <vt:lpstr>Be There or Be Square</vt:lpstr>
      <vt:lpstr>Be There or Be Square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10</cp:revision>
  <dcterms:created xsi:type="dcterms:W3CDTF">2023-05-09T17:17:08Z</dcterms:created>
  <dcterms:modified xsi:type="dcterms:W3CDTF">2024-08-17T03:17:26Z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6ff68d66-b068-4ed6-9653-42e639381753</vt:lpwstr>
  </property>
  <property fmtid="{D5CDD505-2E9C-101B-9397-08002B2CF9AE}" pid="5" name="Order">
    <vt:r8>2399800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JYCHRTE472SJ-879839975-23998</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https://k12mnps.sharepoint.com/sites/014-TEMG-TEAM-CIMathDepartment/_layouts/15/DocIdRedir.aspx?ID=JYCHRTE472SJ-879839975-23998, JYCHRTE472SJ-879839975-23998</vt:lpwstr>
  </property>
  <property fmtid="{D5CDD505-2E9C-101B-9397-08002B2CF9AE}" pid="14" name="_SourceUrl">
    <vt:lpwstr/>
  </property>
  <property fmtid="{D5CDD505-2E9C-101B-9397-08002B2CF9AE}" pid="15" name="_SharedFileIndex">
    <vt:lpwstr/>
  </property>
</Properties>
</file>