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7.png" ContentType="image/png; charset=utf-8"/>
  <Override PartName="/ppt/notesSlides/notesSlide1.xml" ContentType="application/vnd.openxmlformats-officedocument.presentationml.notesSlide+xml"/>
  <Override PartName="/ppt/media/image28.png" ContentType="image/png; charset=utf-8"/>
  <Override PartName="/ppt/media/image31.png" ContentType="image/png; charset=utf-8"/>
  <Override PartName="/ppt/media/image32.png" ContentType="image/png; charset=utf-8"/>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5"/>
  </p:notesMasterIdLst>
  <p:handoutMasterIdLst>
    <p:handoutMasterId r:id="rId26"/>
  </p:handoutMasterIdLst>
  <p:sldIdLst>
    <p:sldId id="324" r:id="rId6"/>
    <p:sldId id="325" r:id="rId7"/>
    <p:sldId id="326" r:id="rId8"/>
    <p:sldId id="328" r:id="rId9"/>
    <p:sldId id="327"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88EC1-5115-531B-7AFC-A3BE28217CE0}" name="Gluck Jr., Scott A" initials="GJSA" userId="S::SAGluck@mnps.org::f24d3eef-8238-4c89-aa2e-a907220dc4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9"/>
    <p:restoredTop sz="94512" autoAdjust="0"/>
  </p:normalViewPr>
  <p:slideViewPr>
    <p:cSldViewPr snapToGrid="0">
      <p:cViewPr varScale="1">
        <p:scale>
          <a:sx n="71" d="100"/>
          <a:sy n="71" d="100"/>
        </p:scale>
        <p:origin x="168"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8/16/24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E2E2F"/>
                </a:solidFill>
                <a:effectLst/>
                <a:latin typeface="source-sans-pro"/>
              </a:rPr>
              <a:t>Use this routine when students present their strategies for creating expressions that represent the area models. Ask students to consider what is the same and what is different about the strategies. Draw students’ attention to the different ways students reasoned to connect the expression to the area models. Listen for and amplify language students use to describe the connection between the algebraic expression and the model, such as factors, terms, distributive property, and sum. This will foster meta-awareness and support constructive conversations as they move towards an algebraic approach supported with diagrams.</a:t>
            </a:r>
            <a:endParaRPr lang="en-US"/>
          </a:p>
        </p:txBody>
      </p:sp>
    </p:spTree>
    <p:extLst>
      <p:ext uri="{BB962C8B-B14F-4D97-AF65-F5344CB8AC3E}">
        <p14:creationId xmlns:p14="http://schemas.microsoft.com/office/powerpoint/2010/main" val="2121279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8.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Master" Target="../slideMasters/slideMaster1.xml"/><Relationship Id="rId5" Type="http://schemas.microsoft.com/office/2007/relationships/hdphoto" Target="../media/hdphoto10.wdp"/><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9.png"/><Relationship Id="rId4" Type="http://schemas.microsoft.com/office/2007/relationships/hdphoto" Target="../media/hdphoto12.wdp"/><Relationship Id="rId9" Type="http://schemas.microsoft.com/office/2007/relationships/hdphoto" Target="../media/hdphoto13.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642620"/>
            <a:ext cx="8926285" cy="640080"/>
            <a:chOff x="8138886" y="968650"/>
            <a:chExt cx="2079176" cy="541065"/>
          </a:xfrm>
          <a:solidFill>
            <a:schemeClr val="tx1"/>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456983" y="618516"/>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775504"/>
            <a:ext cx="10515600" cy="5071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23435"/>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C2307D-3938-35DF-1462-D7AC80B142AB}"/>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IM2</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2504440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15126"/>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5126"/>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
        <p:nvSpPr>
          <p:cNvPr id="9" name="Google Shape;507;p46">
            <a:extLst>
              <a:ext uri="{FF2B5EF4-FFF2-40B4-BE49-F238E27FC236}">
                <a16:creationId xmlns:a16="http://schemas.microsoft.com/office/drawing/2014/main" id="{54059445-828D-2549-B6FB-AA3BE40B0648}"/>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3927187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9" name="Google Shape;507;p46">
            <a:extLst>
              <a:ext uri="{FF2B5EF4-FFF2-40B4-BE49-F238E27FC236}">
                <a16:creationId xmlns:a16="http://schemas.microsoft.com/office/drawing/2014/main" id="{352AECFE-D1DB-544A-B909-4B47EB8DFC69}"/>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solidFill>
                  <a:schemeClr val="tx1"/>
                </a:solidFill>
              </a:rPr>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9" name="Google Shape;507;p46">
            <a:extLst>
              <a:ext uri="{FF2B5EF4-FFF2-40B4-BE49-F238E27FC236}">
                <a16:creationId xmlns:a16="http://schemas.microsoft.com/office/drawing/2014/main" id="{CCC2C74D-4201-B44B-BDE7-33DBDFC95CE4}"/>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17461"/>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2998150" y="2607591"/>
            <a:ext cx="6463903" cy="2302339"/>
          </a:xfrm>
        </p:spPr>
        <p:txBody>
          <a:bodyPr>
            <a:normAutofit/>
          </a:bodyPr>
          <a:lstStyle>
            <a:lvl1pPr marL="0" indent="0" algn="ctr">
              <a:buNone/>
              <a:defRPr sz="3600"/>
            </a:lvl1pPr>
          </a:lstStyle>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5125"/>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3" y="-410808"/>
            <a:ext cx="369332" cy="1219198"/>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1944"/>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5">
            <a:alphaModFix/>
          </a:blip>
          <a:srcRect/>
          <a:stretch/>
        </p:blipFill>
        <p:spPr>
          <a:xfrm>
            <a:off x="0" y="-1"/>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a:t>Unit 1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6"/>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7"/>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702" r:id="rId2"/>
    <p:sldLayoutId id="2147483650" r:id="rId3"/>
    <p:sldLayoutId id="2147483667" r:id="rId4"/>
    <p:sldLayoutId id="2147483677" r:id="rId5"/>
    <p:sldLayoutId id="2147483662" r:id="rId6"/>
    <p:sldLayoutId id="2147483668" r:id="rId7"/>
    <p:sldLayoutId id="2147483678" r:id="rId8"/>
    <p:sldLayoutId id="2147483679" r:id="rId9"/>
    <p:sldLayoutId id="2147483680" r:id="rId10"/>
    <p:sldLayoutId id="2147483673" r:id="rId11"/>
    <p:sldLayoutId id="2147483676" r:id="rId12"/>
    <p:sldLayoutId id="2147483674" r:id="rId13"/>
    <p:sldLayoutId id="2147483697" r:id="rId14"/>
    <p:sldLayoutId id="2147483683" r:id="rId15"/>
    <p:sldLayoutId id="2147483684" r:id="rId16"/>
    <p:sldLayoutId id="2147483699" r:id="rId17"/>
    <p:sldLayoutId id="2147483690" r:id="rId18"/>
    <p:sldLayoutId id="2147483705" r:id="rId19"/>
    <p:sldLayoutId id="2147483653" r:id="rId20"/>
    <p:sldLayoutId id="2147483693" r:id="rId21"/>
    <p:sldLayoutId id="2147483691" r:id="rId22"/>
    <p:sldLayoutId id="2147483692" r:id="rId23"/>
    <p:sldLayoutId id="2147483685" r:id="rId24"/>
    <p:sldLayoutId id="2147483686" r:id="rId25"/>
    <p:sldLayoutId id="2147483687" r:id="rId26"/>
    <p:sldLayoutId id="2147483688" r:id="rId27"/>
    <p:sldLayoutId id="2147483689" r:id="rId28"/>
    <p:sldLayoutId id="2147483698" r:id="rId29"/>
    <p:sldLayoutId id="2147483706" r:id="rId30"/>
    <p:sldLayoutId id="2147483708" r:id="rId31"/>
    <p:sldLayoutId id="2147483709" r:id="rId32"/>
    <p:sldLayoutId id="2147483707" r:id="rId33"/>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30.png"/><Relationship Id="rId7" Type="http://schemas.openxmlformats.org/officeDocument/2006/relationships/image" Target="../media/image110.png"/><Relationship Id="rId2" Type="http://schemas.openxmlformats.org/officeDocument/2006/relationships/image" Target="../media/image105.png"/><Relationship Id="rId1" Type="http://schemas.openxmlformats.org/officeDocument/2006/relationships/slideLayout" Target="../slideLayouts/slideLayout13.xml"/><Relationship Id="rId6" Type="http://schemas.openxmlformats.org/officeDocument/2006/relationships/image" Target="../media/image109.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12.png"/></Relationships>
</file>

<file path=ppt/slides/_rels/slide1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39FE9-0E99-4AC6-821B-073E31902430}"/>
              </a:ext>
            </a:extLst>
          </p:cNvPr>
          <p:cNvSpPr>
            <a:spLocks noGrp="1"/>
          </p:cNvSpPr>
          <p:nvPr>
            <p:ph type="ctrTitle"/>
          </p:nvPr>
        </p:nvSpPr>
        <p:spPr/>
        <p:txBody>
          <a:bodyPr/>
          <a:lstStyle/>
          <a:p>
            <a:r>
              <a:rPr lang="en-US"/>
              <a:t>Lesson 4:</a:t>
            </a:r>
            <a:br>
              <a:rPr lang="en-US"/>
            </a:br>
            <a:r>
              <a:rPr lang="en-US"/>
              <a:t>Square Deal</a:t>
            </a:r>
          </a:p>
        </p:txBody>
      </p:sp>
      <p:sp>
        <p:nvSpPr>
          <p:cNvPr id="3" name="Subtitle 2">
            <a:extLst>
              <a:ext uri="{FF2B5EF4-FFF2-40B4-BE49-F238E27FC236}">
                <a16:creationId xmlns:a16="http://schemas.microsoft.com/office/drawing/2014/main" id="{0232062E-638A-4B73-BA41-DB512B302E3B}"/>
              </a:ext>
            </a:extLst>
          </p:cNvPr>
          <p:cNvSpPr>
            <a:spLocks noGrp="1"/>
          </p:cNvSpPr>
          <p:nvPr>
            <p:ph type="subTitle" idx="1"/>
          </p:nvPr>
        </p:nvSpPr>
        <p:spPr/>
        <p:txBody>
          <a:bodyPr/>
          <a:lstStyle/>
          <a:p>
            <a:r>
              <a:rPr lang="en-US"/>
              <a:t>Structures of Quadratic Expressions</a:t>
            </a:r>
          </a:p>
        </p:txBody>
      </p:sp>
    </p:spTree>
    <p:extLst>
      <p:ext uri="{BB962C8B-B14F-4D97-AF65-F5344CB8AC3E}">
        <p14:creationId xmlns:p14="http://schemas.microsoft.com/office/powerpoint/2010/main" val="333901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FDAB20-69A2-4D36-AB11-6ED0A25936BF}"/>
              </a:ext>
            </a:extLst>
          </p:cNvPr>
          <p:cNvSpPr>
            <a:spLocks noGrp="1"/>
          </p:cNvSpPr>
          <p:nvPr>
            <p:ph idx="1"/>
          </p:nvPr>
        </p:nvSpPr>
        <p:spPr/>
        <p:txBody>
          <a:bodyPr>
            <a:normAutofit/>
          </a:bodyPr>
          <a:lstStyle/>
          <a:p>
            <a:pPr marL="514350" indent="-514350">
              <a:buFont typeface="+mj-lt"/>
              <a:buAutoNum type="arabicPeriod" startAt="7"/>
            </a:pPr>
            <a:r>
              <a:rPr lang="en-US">
                <a:effectLst/>
                <a:latin typeface="Avenir Book" panose="02000503020000020003"/>
                <a:ea typeface="Calibri" panose="020F0502020204030204" pitchFamily="34" charset="0"/>
                <a:cs typeface="Times New Roman" panose="02020603050405020304" pitchFamily="18" charset="0"/>
              </a:rPr>
              <a:t>Optima really needs to get organized. Here’s another scrambled diagram. Write two equivalent equations for the area of this diagram.</a:t>
            </a:r>
          </a:p>
          <a:p>
            <a:pPr marL="0" indent="0">
              <a:buNone/>
            </a:pPr>
            <a:endParaRPr lang="en-US">
              <a:effectLst/>
              <a:latin typeface="Avenir Book" panose="02000503020000020003"/>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9775EB3E-DCD1-4ED8-A610-D994B805A812}"/>
              </a:ext>
            </a:extLst>
          </p:cNvPr>
          <p:cNvSpPr>
            <a:spLocks noGrp="1"/>
          </p:cNvSpPr>
          <p:nvPr>
            <p:ph type="ftr" sz="quarter" idx="11"/>
          </p:nvPr>
        </p:nvSpPr>
        <p:spPr/>
        <p:txBody>
          <a:bodyPr/>
          <a:lstStyle/>
          <a:p>
            <a:r>
              <a:rPr lang="en-US"/>
              <a:t>Unit 2 ● Lesson 4</a:t>
            </a:r>
          </a:p>
        </p:txBody>
      </p:sp>
      <p:sp>
        <p:nvSpPr>
          <p:cNvPr id="4" name="Title 3">
            <a:extLst>
              <a:ext uri="{FF2B5EF4-FFF2-40B4-BE49-F238E27FC236}">
                <a16:creationId xmlns:a16="http://schemas.microsoft.com/office/drawing/2014/main" id="{B74D7EC6-5E20-4D8A-92C4-393FD8442B7C}"/>
              </a:ext>
            </a:extLst>
          </p:cNvPr>
          <p:cNvSpPr>
            <a:spLocks noGrp="1"/>
          </p:cNvSpPr>
          <p:nvPr>
            <p:ph type="title"/>
          </p:nvPr>
        </p:nvSpPr>
        <p:spPr/>
        <p:txBody>
          <a:bodyPr/>
          <a:lstStyle/>
          <a:p>
            <a:r>
              <a:rPr lang="en-US"/>
              <a:t>Square Deal</a:t>
            </a:r>
          </a:p>
        </p:txBody>
      </p:sp>
      <p:pic>
        <p:nvPicPr>
          <p:cNvPr id="6" name="Picture 5">
            <a:extLst>
              <a:ext uri="{FF2B5EF4-FFF2-40B4-BE49-F238E27FC236}">
                <a16:creationId xmlns:a16="http://schemas.microsoft.com/office/drawing/2014/main" id="{F8096411-E9B0-4F51-83E7-61664072DBEA}"/>
              </a:ext>
            </a:extLst>
          </p:cNvPr>
          <p:cNvPicPr>
            <a:picLocks noChangeAspect="1"/>
          </p:cNvPicPr>
          <p:nvPr/>
        </p:nvPicPr>
        <p:blipFill>
          <a:blip r:embed="rId2">
            <a:duotone>
              <a:schemeClr val="accent2">
                <a:shade val="45000"/>
                <a:satMod val="135000"/>
              </a:schemeClr>
              <a:prstClr val="white"/>
            </a:duotone>
          </a:blip>
          <a:stretch>
            <a:fillRect/>
          </a:stretch>
        </p:blipFill>
        <p:spPr>
          <a:xfrm>
            <a:off x="3632607" y="2977636"/>
            <a:ext cx="4926786" cy="2545296"/>
          </a:xfrm>
          <a:prstGeom prst="rect">
            <a:avLst/>
          </a:prstGeom>
        </p:spPr>
      </p:pic>
    </p:spTree>
    <p:extLst>
      <p:ext uri="{BB962C8B-B14F-4D97-AF65-F5344CB8AC3E}">
        <p14:creationId xmlns:p14="http://schemas.microsoft.com/office/powerpoint/2010/main" val="254280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A1C9D3-3CF2-4C88-8133-49E1EF70E45F}"/>
              </a:ext>
            </a:extLst>
          </p:cNvPr>
          <p:cNvSpPr>
            <a:spLocks noGrp="1"/>
          </p:cNvSpPr>
          <p:nvPr>
            <p:ph idx="1"/>
          </p:nvPr>
        </p:nvSpPr>
        <p:spPr/>
        <p:txBody>
          <a:bodyPr>
            <a:normAutofit/>
          </a:bodyPr>
          <a:lstStyle/>
          <a:p>
            <a:pPr marL="514350" indent="-514350">
              <a:buFont typeface="+mj-lt"/>
              <a:buAutoNum type="arabicPeriod" startAt="8"/>
            </a:pPr>
            <a:r>
              <a:rPr lang="en-US">
                <a:effectLst/>
                <a:latin typeface="Avenir Book" panose="02000503020000020003"/>
                <a:ea typeface="Calibri" panose="020F0502020204030204" pitchFamily="34" charset="0"/>
                <a:cs typeface="Times New Roman" panose="02020603050405020304" pitchFamily="18" charset="0"/>
              </a:rPr>
              <a:t>Optima realized that not everyone needs perfect squares and not all orders are coming in as expressions that are perfect squares. Determine whether each expression below is a perfect square and why the expression is or is not a perfect square. If it is not a perfect square, find the perfect square that seems “closest” to the given expression, and show how the perfect square can be adjusted to be equivalent to the given expression.</a:t>
            </a:r>
          </a:p>
        </p:txBody>
      </p:sp>
      <p:sp>
        <p:nvSpPr>
          <p:cNvPr id="3" name="Footer Placeholder 2">
            <a:extLst>
              <a:ext uri="{FF2B5EF4-FFF2-40B4-BE49-F238E27FC236}">
                <a16:creationId xmlns:a16="http://schemas.microsoft.com/office/drawing/2014/main" id="{72398F90-2FED-4F82-91A9-995A1AE78959}"/>
              </a:ext>
            </a:extLst>
          </p:cNvPr>
          <p:cNvSpPr>
            <a:spLocks noGrp="1"/>
          </p:cNvSpPr>
          <p:nvPr>
            <p:ph type="ftr" sz="quarter" idx="11"/>
          </p:nvPr>
        </p:nvSpPr>
        <p:spPr/>
        <p:txBody>
          <a:bodyPr/>
          <a:lstStyle/>
          <a:p>
            <a:r>
              <a:rPr lang="en-US"/>
              <a:t>Unit 2 ● Lesson 4</a:t>
            </a:r>
          </a:p>
        </p:txBody>
      </p:sp>
      <p:sp>
        <p:nvSpPr>
          <p:cNvPr id="4" name="Title 3">
            <a:extLst>
              <a:ext uri="{FF2B5EF4-FFF2-40B4-BE49-F238E27FC236}">
                <a16:creationId xmlns:a16="http://schemas.microsoft.com/office/drawing/2014/main" id="{E6F228AC-C476-44F2-A047-622E1E56FE85}"/>
              </a:ext>
            </a:extLst>
          </p:cNvPr>
          <p:cNvSpPr>
            <a:spLocks noGrp="1"/>
          </p:cNvSpPr>
          <p:nvPr>
            <p:ph type="title"/>
          </p:nvPr>
        </p:nvSpPr>
        <p:spPr/>
        <p:txBody>
          <a:bodyPr/>
          <a:lstStyle/>
          <a:p>
            <a:r>
              <a:rPr lang="en-US"/>
              <a:t>Square Deal</a:t>
            </a:r>
          </a:p>
        </p:txBody>
      </p:sp>
    </p:spTree>
    <p:extLst>
      <p:ext uri="{BB962C8B-B14F-4D97-AF65-F5344CB8AC3E}">
        <p14:creationId xmlns:p14="http://schemas.microsoft.com/office/powerpoint/2010/main" val="2281854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C08BD50-3B51-4E79-B95D-AAC6F58B368F}"/>
                  </a:ext>
                </a:extLst>
              </p:cNvPr>
              <p:cNvSpPr>
                <a:spLocks noGrp="1"/>
              </p:cNvSpPr>
              <p:nvPr>
                <p:ph idx="1"/>
              </p:nvPr>
            </p:nvSpPr>
            <p:spPr/>
            <p:txBody>
              <a:bodyPr>
                <a:normAutofit fontScale="92500" lnSpcReduction="20000"/>
              </a:bodyPr>
              <a:lstStyle/>
              <a:p>
                <a:pPr marL="514350" indent="-514350">
                  <a:buFont typeface="+mj-lt"/>
                  <a:buAutoNum type="arabicPeriod" startAt="8"/>
                </a:pPr>
                <a:r>
                  <a:rPr lang="en-US">
                    <a:effectLst/>
                    <a:latin typeface="Avenir Book" panose="02000503020000020003"/>
                    <a:ea typeface="Calibri" panose="020F0502020204030204" pitchFamily="34" charset="0"/>
                    <a:cs typeface="Times New Roman" panose="02020603050405020304" pitchFamily="18" charset="0"/>
                  </a:rPr>
                  <a:t>Determine whether each expression below is a perfect square and why the expression is or is not a perfect square. </a:t>
                </a:r>
                <a:endParaRPr lang="en-US">
                  <a:latin typeface="Avenir Book" panose="02000503020000020003"/>
                  <a:ea typeface="Calibri" panose="020F0502020204030204" pitchFamily="34" charset="0"/>
                  <a:cs typeface="Times New Roman" panose="02020603050405020304" pitchFamily="18" charset="0"/>
                </a:endParaRPr>
              </a:p>
              <a:p>
                <a:pPr marL="971550" lvl="1" indent="-514350">
                  <a:lnSpc>
                    <a:spcPct val="150000"/>
                  </a:lnSpc>
                  <a:buFont typeface="+mj-lt"/>
                  <a:buAutoNum type="alphaLcPeriod"/>
                </a:pPr>
                <a:r>
                  <a:rPr lang="en-US" sz="2800">
                    <a:effectLst/>
                    <a:ea typeface="Calibri" panose="020F0502020204030204" pitchFamily="34" charset="0"/>
                    <a:cs typeface="Times New Roman" panose="02020603050405020304" pitchFamily="18" charset="0"/>
                  </a:rPr>
                  <a:t> </a:t>
                </a:r>
                <a14:m>
                  <m:oMath xmlns:m="http://schemas.openxmlformats.org/officeDocument/2006/math">
                    <m:r>
                      <a:rPr lang="en-US" sz="2800" i="1" smtClean="0">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2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6</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13</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50000"/>
                  </a:lnSpc>
                  <a:buFont typeface="+mj-lt"/>
                  <a:buAutoNum type="alphaLcPeriod"/>
                </a:pPr>
                <a:r>
                  <a:rPr lang="en-US" sz="2800">
                    <a:effectLst/>
                    <a:ea typeface="Calibri" panose="020F0502020204030204" pitchFamily="34" charset="0"/>
                    <a:cs typeface="Times New Roman" panose="02020603050405020304" pitchFamily="18" charset="0"/>
                  </a:rPr>
                  <a:t> </a:t>
                </a:r>
                <a14:m>
                  <m:oMath xmlns:m="http://schemas.openxmlformats.org/officeDocument/2006/math">
                    <m:r>
                      <a:rPr lang="en-US" sz="2800" i="1" smtClean="0">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2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8</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6</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50000"/>
                  </a:lnSpc>
                  <a:buFont typeface="+mj-lt"/>
                  <a:buAutoNum type="alphaLcPeriod"/>
                </a:pPr>
                <a:r>
                  <a:rPr lang="en-US" sz="2800">
                    <a:effectLst/>
                    <a:ea typeface="Calibri" panose="020F0502020204030204" pitchFamily="34" charset="0"/>
                    <a:cs typeface="Times New Roman" panose="02020603050405020304" pitchFamily="18" charset="0"/>
                  </a:rPr>
                  <a:t> </a:t>
                </a:r>
                <a14:m>
                  <m:oMath xmlns:m="http://schemas.openxmlformats.org/officeDocument/2006/math">
                    <m:r>
                      <a:rPr lang="en-US" sz="2800" i="1" smtClean="0">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2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50000"/>
                  </a:lnSpc>
                  <a:buFont typeface="+mj-lt"/>
                  <a:buAutoNum type="alphaLcPeriod"/>
                </a:pPr>
                <a:r>
                  <a:rPr lang="en-US" sz="2800">
                    <a:effectLst/>
                    <a:ea typeface="Calibri" panose="020F0502020204030204" pitchFamily="34" charset="0"/>
                    <a:cs typeface="Times New Roman" panose="02020603050405020304" pitchFamily="18" charset="0"/>
                  </a:rPr>
                  <a:t> </a:t>
                </a:r>
                <a14:m>
                  <m:oMath xmlns:m="http://schemas.openxmlformats.org/officeDocument/2006/math">
                    <m:r>
                      <a:rPr lang="en-US" sz="2800" i="1" smtClean="0">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8</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50000"/>
                  </a:lnSpc>
                  <a:buFont typeface="+mj-lt"/>
                  <a:buAutoNum type="alphaLcPeriod"/>
                </a:pPr>
                <a:r>
                  <a:rPr lang="en-US" sz="2800">
                    <a:effectLst/>
                    <a:ea typeface="Calibri" panose="020F0502020204030204" pitchFamily="34" charset="0"/>
                    <a:cs typeface="Times New Roman" panose="02020603050405020304" pitchFamily="18" charset="0"/>
                  </a:rPr>
                  <a:t> </a:t>
                </a:r>
                <a14:m>
                  <m:oMath xmlns:m="http://schemas.openxmlformats.org/officeDocument/2006/math">
                    <m:r>
                      <a:rPr lang="en-US" sz="2800" i="1" smtClean="0">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2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3</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−30</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75</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50000"/>
                  </a:lnSpc>
                  <a:buFont typeface="+mj-lt"/>
                  <a:buAutoNum type="alphaLcPeriod"/>
                </a:pPr>
                <a:r>
                  <a:rPr lang="en-US" sz="2800">
                    <a:effectLst/>
                    <a:ea typeface="Calibri" panose="020F0502020204030204" pitchFamily="34" charset="0"/>
                    <a:cs typeface="Times New Roman" panose="02020603050405020304" pitchFamily="18" charset="0"/>
                  </a:rPr>
                  <a:t> </a:t>
                </a:r>
                <a14:m>
                  <m:oMath xmlns:m="http://schemas.openxmlformats.org/officeDocument/2006/math">
                    <m:r>
                      <a:rPr lang="en-US" sz="2800" i="1" smtClean="0">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−22</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buFont typeface="+mj-lt"/>
                  <a:buAutoNum type="alphaLcPeriod"/>
                </a:pPr>
                <a:endParaRPr lang="en-US">
                  <a:effectLst/>
                  <a:latin typeface="Avenir Book" panose="02000503020000020003"/>
                  <a:ea typeface="Calibri" panose="020F0502020204030204" pitchFamily="34"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7C08BD50-3B51-4E79-B95D-AAC6F58B368F}"/>
                  </a:ext>
                </a:extLst>
              </p:cNvPr>
              <p:cNvSpPr>
                <a:spLocks noGrp="1" noRot="1" noChangeAspect="1" noMove="1" noResize="1" noEditPoints="1" noAdjustHandles="1" noChangeArrowheads="1" noChangeShapeType="1" noTextEdit="1"/>
              </p:cNvSpPr>
              <p:nvPr>
                <p:ph idx="1"/>
              </p:nvPr>
            </p:nvSpPr>
            <p:spPr>
              <a:blipFill>
                <a:blip r:embed="rId2"/>
                <a:stretch>
                  <a:fillRect l="-870" t="-378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56356F69-DDB6-49F3-92D4-B329B6F30A08}"/>
              </a:ext>
            </a:extLst>
          </p:cNvPr>
          <p:cNvSpPr>
            <a:spLocks noGrp="1"/>
          </p:cNvSpPr>
          <p:nvPr>
            <p:ph type="ftr" sz="quarter" idx="11"/>
          </p:nvPr>
        </p:nvSpPr>
        <p:spPr/>
        <p:txBody>
          <a:bodyPr/>
          <a:lstStyle/>
          <a:p>
            <a:r>
              <a:rPr lang="en-US"/>
              <a:t>Unit 2 ● Lesson 4</a:t>
            </a:r>
          </a:p>
        </p:txBody>
      </p:sp>
      <p:sp>
        <p:nvSpPr>
          <p:cNvPr id="4" name="Title 3">
            <a:extLst>
              <a:ext uri="{FF2B5EF4-FFF2-40B4-BE49-F238E27FC236}">
                <a16:creationId xmlns:a16="http://schemas.microsoft.com/office/drawing/2014/main" id="{E0C4F2F3-80C7-46A9-84DB-2C51023F118C}"/>
              </a:ext>
            </a:extLst>
          </p:cNvPr>
          <p:cNvSpPr>
            <a:spLocks noGrp="1"/>
          </p:cNvSpPr>
          <p:nvPr>
            <p:ph type="title"/>
          </p:nvPr>
        </p:nvSpPr>
        <p:spPr/>
        <p:txBody>
          <a:bodyPr/>
          <a:lstStyle/>
          <a:p>
            <a:r>
              <a:rPr lang="en-US"/>
              <a:t>Square Deal</a:t>
            </a:r>
          </a:p>
        </p:txBody>
      </p:sp>
    </p:spTree>
    <p:extLst>
      <p:ext uri="{BB962C8B-B14F-4D97-AF65-F5344CB8AC3E}">
        <p14:creationId xmlns:p14="http://schemas.microsoft.com/office/powerpoint/2010/main" val="3144559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22CDA91-D759-4ED9-95B2-4E8960463F52}"/>
                  </a:ext>
                </a:extLst>
              </p:cNvPr>
              <p:cNvSpPr>
                <a:spLocks noGrp="1"/>
              </p:cNvSpPr>
              <p:nvPr>
                <p:ph idx="1"/>
              </p:nvPr>
            </p:nvSpPr>
            <p:spPr/>
            <p:txBody>
              <a:bodyPr>
                <a:normAutofit/>
              </a:bodyPr>
              <a:lstStyle/>
              <a:p>
                <a:pPr marL="514350" indent="-514350">
                  <a:buFont typeface="+mj-lt"/>
                  <a:buAutoNum type="arabicPeriod" startAt="9"/>
                </a:pPr>
                <a:r>
                  <a:rPr lang="en-US">
                    <a:effectLst/>
                    <a:latin typeface="Avenir Book" panose="02000503020000020003"/>
                    <a:ea typeface="Calibri" panose="020F0502020204030204" pitchFamily="34" charset="0"/>
                    <a:cs typeface="Times New Roman" panose="02020603050405020304" pitchFamily="18" charset="0"/>
                  </a:rPr>
                  <a:t>Now let’s generalize. Given an expression in the form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𝑏𝑥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𝑐</m:t>
                    </m:r>
                    <m:r>
                      <a:rPr lang="en-US"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𝑎</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a:effectLst/>
                    <a:latin typeface="Avenir Book" panose="02000503020000020003"/>
                    <a:ea typeface="Calibri" panose="020F0502020204030204" pitchFamily="34" charset="0"/>
                    <a:cs typeface="Times New Roman" panose="02020603050405020304" pitchFamily="18" charset="0"/>
                  </a:rPr>
                  <a:t>, describe a step-by-step process for completing the square.</a:t>
                </a:r>
              </a:p>
            </p:txBody>
          </p:sp>
        </mc:Choice>
        <mc:Fallback xmlns="">
          <p:sp>
            <p:nvSpPr>
              <p:cNvPr id="2" name="Content Placeholder 1">
                <a:extLst>
                  <a:ext uri="{FF2B5EF4-FFF2-40B4-BE49-F238E27FC236}">
                    <a16:creationId xmlns:a16="http://schemas.microsoft.com/office/drawing/2014/main" id="{E22CDA91-D759-4ED9-95B2-4E8960463F52}"/>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FBF272C-A14A-4925-AD48-DAF99A821F17}"/>
              </a:ext>
            </a:extLst>
          </p:cNvPr>
          <p:cNvSpPr>
            <a:spLocks noGrp="1"/>
          </p:cNvSpPr>
          <p:nvPr>
            <p:ph type="ftr" sz="quarter" idx="11"/>
          </p:nvPr>
        </p:nvSpPr>
        <p:spPr/>
        <p:txBody>
          <a:bodyPr/>
          <a:lstStyle/>
          <a:p>
            <a:r>
              <a:rPr lang="en-US"/>
              <a:t>Unit 2 ● Lesson 4</a:t>
            </a:r>
          </a:p>
        </p:txBody>
      </p:sp>
      <p:sp>
        <p:nvSpPr>
          <p:cNvPr id="4" name="Title 3">
            <a:extLst>
              <a:ext uri="{FF2B5EF4-FFF2-40B4-BE49-F238E27FC236}">
                <a16:creationId xmlns:a16="http://schemas.microsoft.com/office/drawing/2014/main" id="{313F82F9-F8B7-4C57-8BAF-F2DE85BE63D7}"/>
              </a:ext>
            </a:extLst>
          </p:cNvPr>
          <p:cNvSpPr>
            <a:spLocks noGrp="1"/>
          </p:cNvSpPr>
          <p:nvPr>
            <p:ph type="title"/>
          </p:nvPr>
        </p:nvSpPr>
        <p:spPr/>
        <p:txBody>
          <a:bodyPr/>
          <a:lstStyle/>
          <a:p>
            <a:r>
              <a:rPr lang="en-US"/>
              <a:t>Square Deal</a:t>
            </a:r>
          </a:p>
        </p:txBody>
      </p:sp>
    </p:spTree>
    <p:extLst>
      <p:ext uri="{BB962C8B-B14F-4D97-AF65-F5344CB8AC3E}">
        <p14:creationId xmlns:p14="http://schemas.microsoft.com/office/powerpoint/2010/main" val="155119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258BFE4-F577-418B-A0FD-05CC767F521E}"/>
                  </a:ext>
                </a:extLst>
              </p:cNvPr>
              <p:cNvSpPr>
                <a:spLocks noGrp="1"/>
              </p:cNvSpPr>
              <p:nvPr>
                <p:ph idx="1"/>
              </p:nvPr>
            </p:nvSpPr>
            <p:spPr/>
            <p:txBody>
              <a:bodyPr/>
              <a:lstStyle/>
              <a:p>
                <a:pPr marL="0" marR="0" indent="0">
                  <a:lnSpc>
                    <a:spcPct val="115000"/>
                  </a:lnSpc>
                  <a:spcBef>
                    <a:spcPts val="900"/>
                  </a:spcBef>
                  <a:spcAft>
                    <a:spcPts val="900"/>
                  </a:spcAft>
                  <a:buNone/>
                </a:pPr>
                <a:r>
                  <a:rPr lang="en-US">
                    <a:effectLst/>
                    <a:latin typeface="Avenir Book" panose="02000503020000020003"/>
                    <a:ea typeface="Times New Roman" panose="02020603050405020304" pitchFamily="18" charset="0"/>
                    <a:cs typeface="Times New Roman" panose="02020603050405020304" pitchFamily="18" charset="0"/>
                  </a:rPr>
                  <a:t>Use the completing the square process on the following expression:</a:t>
                </a:r>
              </a:p>
              <a:p>
                <a:pPr marL="0" marR="0" indent="0">
                  <a:lnSpc>
                    <a:spcPct val="115000"/>
                  </a:lnSpc>
                  <a:spcBef>
                    <a:spcPts val="900"/>
                  </a:spcBef>
                  <a:spcAft>
                    <a:spcPts val="900"/>
                  </a:spcAft>
                  <a:buNone/>
                </a:pPr>
                <a14:m>
                  <m:oMathPara xmlns:m="http://schemas.openxmlformats.org/officeDocument/2006/math">
                    <m:oMathParaPr>
                      <m:jc m:val="centerGroup"/>
                    </m:oMathParaPr>
                    <m:oMath xmlns:m="http://schemas.openxmlformats.org/officeDocument/2006/math">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4</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8</m:t>
                      </m:r>
                    </m:oMath>
                  </m:oMathPara>
                </a14:m>
                <a:endParaRPr lang="en-US">
                  <a:effectLst/>
                  <a:latin typeface="Avenir Book" panose="02000503020000020003"/>
                  <a:ea typeface="Times New Roman" panose="02020603050405020304" pitchFamily="18" charset="0"/>
                  <a:cs typeface="Times New Roman" panose="02020603050405020304" pitchFamily="18" charset="0"/>
                </a:endParaRPr>
              </a:p>
              <a:p>
                <a:endParaRPr lang="en-US"/>
              </a:p>
            </p:txBody>
          </p:sp>
        </mc:Choice>
        <mc:Fallback xmlns="">
          <p:sp>
            <p:nvSpPr>
              <p:cNvPr id="2" name="Content Placeholder 1">
                <a:extLst>
                  <a:ext uri="{FF2B5EF4-FFF2-40B4-BE49-F238E27FC236}">
                    <a16:creationId xmlns:a16="http://schemas.microsoft.com/office/drawing/2014/main" id="{A258BFE4-F577-418B-A0FD-05CC767F521E}"/>
                  </a:ext>
                </a:extLst>
              </p:cNvPr>
              <p:cNvSpPr>
                <a:spLocks noGrp="1" noRot="1" noChangeAspect="1" noMove="1" noResize="1" noEditPoints="1" noAdjustHandles="1" noChangeArrowheads="1" noChangeShapeType="1" noTextEdit="1"/>
              </p:cNvSpPr>
              <p:nvPr>
                <p:ph idx="1"/>
              </p:nvPr>
            </p:nvSpPr>
            <p:spPr>
              <a:blipFill>
                <a:blip r:embed="rId2"/>
                <a:stretch>
                  <a:fillRect l="-1217" t="-60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D76964C-4C0A-4AE6-B14B-456FD90F0A01}"/>
              </a:ext>
            </a:extLst>
          </p:cNvPr>
          <p:cNvSpPr>
            <a:spLocks noGrp="1"/>
          </p:cNvSpPr>
          <p:nvPr>
            <p:ph type="ftr" sz="quarter" idx="11"/>
          </p:nvPr>
        </p:nvSpPr>
        <p:spPr/>
        <p:txBody>
          <a:bodyPr/>
          <a:lstStyle/>
          <a:p>
            <a:r>
              <a:rPr lang="en-US"/>
              <a:t>Unit 2 ● Lesson 4</a:t>
            </a:r>
          </a:p>
        </p:txBody>
      </p:sp>
    </p:spTree>
    <p:extLst>
      <p:ext uri="{BB962C8B-B14F-4D97-AF65-F5344CB8AC3E}">
        <p14:creationId xmlns:p14="http://schemas.microsoft.com/office/powerpoint/2010/main" val="1006387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FCD8778-1E9C-4FB3-9A0B-308026D6087A}"/>
                  </a:ext>
                </a:extLst>
              </p:cNvPr>
              <p:cNvSpPr>
                <a:spLocks noGrp="1"/>
              </p:cNvSpPr>
              <p:nvPr>
                <p:ph idx="1"/>
              </p:nvPr>
            </p:nvSpPr>
            <p:spPr/>
            <p:txBody>
              <a:bodyPr>
                <a:normAutofit/>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Completing the square for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𝑏𝑥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US">
                    <a:effectLst/>
                    <a:latin typeface="Avenir Book" panose="02000503020000020003"/>
                    <a:ea typeface="Times New Roman" panose="02020603050405020304" pitchFamily="18" charset="0"/>
                    <a:cs typeface="Times New Roman" panose="02020603050405020304" pitchFamily="18" charset="0"/>
                  </a:rPr>
                  <a:t> when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a:effectLst/>
                  <a:latin typeface="Avenir Book" panose="02000503020000020003"/>
                  <a:ea typeface="Times New Roman" panose="02020603050405020304" pitchFamily="18" charset="0"/>
                  <a:cs typeface="Times New Roman" panose="02020603050405020304" pitchFamily="18" charset="0"/>
                </a:endParaRPr>
              </a:p>
              <a:p>
                <a:pPr marL="0" indent="0">
                  <a:buNone/>
                </a:pPr>
                <a:endParaRPr lang="en-US">
                  <a:effectLst/>
                  <a:latin typeface="Avenir Book" panose="02000503020000020003"/>
                  <a:ea typeface="Times New Roman" panose="02020603050405020304" pitchFamily="18"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EFCD8778-1E9C-4FB3-9A0B-308026D6087A}"/>
                  </a:ext>
                </a:extLst>
              </p:cNvPr>
              <p:cNvSpPr>
                <a:spLocks noGrp="1" noRot="1" noChangeAspect="1" noMove="1" noResize="1" noEditPoints="1" noAdjustHandles="1" noChangeArrowheads="1" noChangeShapeType="1" noTextEdit="1"/>
              </p:cNvSpPr>
              <p:nvPr>
                <p:ph idx="1"/>
              </p:nvPr>
            </p:nvSpPr>
            <p:spPr>
              <a:blipFill>
                <a:blip r:embed="rId2"/>
                <a:stretch>
                  <a:fillRect l="-1267" t="-268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2201AA0-FD80-4738-8257-A894AAA77A3B}"/>
              </a:ext>
            </a:extLst>
          </p:cNvPr>
          <p:cNvSpPr>
            <a:spLocks noGrp="1"/>
          </p:cNvSpPr>
          <p:nvPr>
            <p:ph type="ftr" sz="quarter" idx="11"/>
          </p:nvPr>
        </p:nvSpPr>
        <p:spPr/>
        <p:txBody>
          <a:bodyPr/>
          <a:lstStyle/>
          <a:p>
            <a:r>
              <a:rPr lang="en-US"/>
              <a:t>Unit 2 ● Lesson 4</a:t>
            </a:r>
          </a:p>
        </p:txBody>
      </p:sp>
      <p:graphicFrame>
        <p:nvGraphicFramePr>
          <p:cNvPr id="5" name="Table 5">
            <a:extLst>
              <a:ext uri="{FF2B5EF4-FFF2-40B4-BE49-F238E27FC236}">
                <a16:creationId xmlns:a16="http://schemas.microsoft.com/office/drawing/2014/main" id="{0A3B19F8-2962-4CDA-9762-5DCB5135FA5F}"/>
              </a:ext>
            </a:extLst>
          </p:cNvPr>
          <p:cNvGraphicFramePr>
            <a:graphicFrameLocks noGrp="1"/>
          </p:cNvGraphicFramePr>
          <p:nvPr>
            <p:extLst>
              <p:ext uri="{D42A27DB-BD31-4B8C-83A1-F6EECF244321}">
                <p14:modId xmlns:p14="http://schemas.microsoft.com/office/powerpoint/2010/main" val="1273272717"/>
              </p:ext>
            </p:extLst>
          </p:nvPr>
        </p:nvGraphicFramePr>
        <p:xfrm>
          <a:off x="2032000" y="2455999"/>
          <a:ext cx="8128000" cy="290332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42285697"/>
                    </a:ext>
                  </a:extLst>
                </a:gridCol>
                <a:gridCol w="4064000">
                  <a:extLst>
                    <a:ext uri="{9D8B030D-6E8A-4147-A177-3AD203B41FA5}">
                      <a16:colId xmlns:a16="http://schemas.microsoft.com/office/drawing/2014/main" val="3430642531"/>
                    </a:ext>
                  </a:extLst>
                </a:gridCol>
              </a:tblGrid>
              <a:tr h="410491">
                <a:tc>
                  <a:txBody>
                    <a:bodyPr/>
                    <a:lstStyle/>
                    <a:p>
                      <a:pPr algn="ctr"/>
                      <a:r>
                        <a:rPr lang="en-US" sz="2800" b="0">
                          <a:latin typeface="Avenir Book" panose="02000503020000020003"/>
                        </a:rPr>
                        <a:t>Example: __________</a:t>
                      </a:r>
                    </a:p>
                  </a:txBody>
                  <a:tcPr/>
                </a:tc>
                <a:tc>
                  <a:txBody>
                    <a:bodyPr/>
                    <a:lstStyle/>
                    <a:p>
                      <a:pPr algn="ctr"/>
                      <a:r>
                        <a:rPr lang="en-US" sz="2800" b="0">
                          <a:latin typeface="Avenir Book" panose="02000503020000020003"/>
                        </a:rPr>
                        <a:t>Diagram</a:t>
                      </a:r>
                    </a:p>
                  </a:txBody>
                  <a:tcPr/>
                </a:tc>
                <a:extLst>
                  <a:ext uri="{0D108BD9-81ED-4DB2-BD59-A6C34878D82A}">
                    <a16:rowId xmlns:a16="http://schemas.microsoft.com/office/drawing/2014/main" val="3223054573"/>
                  </a:ext>
                </a:extLst>
              </a:tr>
              <a:tr h="795056">
                <a:tc>
                  <a:txBody>
                    <a:bodyPr/>
                    <a:lstStyle/>
                    <a:p>
                      <a:endParaRPr lang="en-US"/>
                    </a:p>
                  </a:txBody>
                  <a:tcPr/>
                </a:tc>
                <a:tc>
                  <a:txBody>
                    <a:bodyPr/>
                    <a:lstStyle/>
                    <a:p>
                      <a:endParaRPr lang="en-US"/>
                    </a:p>
                  </a:txBody>
                  <a:tcPr/>
                </a:tc>
                <a:extLst>
                  <a:ext uri="{0D108BD9-81ED-4DB2-BD59-A6C34878D82A}">
                    <a16:rowId xmlns:a16="http://schemas.microsoft.com/office/drawing/2014/main" val="1680804970"/>
                  </a:ext>
                </a:extLst>
              </a:tr>
              <a:tr h="795056">
                <a:tc>
                  <a:txBody>
                    <a:bodyPr/>
                    <a:lstStyle/>
                    <a:p>
                      <a:endParaRPr lang="en-US"/>
                    </a:p>
                  </a:txBody>
                  <a:tcPr/>
                </a:tc>
                <a:tc>
                  <a:txBody>
                    <a:bodyPr/>
                    <a:lstStyle/>
                    <a:p>
                      <a:endParaRPr lang="en-US"/>
                    </a:p>
                  </a:txBody>
                  <a:tcPr/>
                </a:tc>
                <a:extLst>
                  <a:ext uri="{0D108BD9-81ED-4DB2-BD59-A6C34878D82A}">
                    <a16:rowId xmlns:a16="http://schemas.microsoft.com/office/drawing/2014/main" val="3537439230"/>
                  </a:ext>
                </a:extLst>
              </a:tr>
              <a:tr h="795056">
                <a:tc>
                  <a:txBody>
                    <a:bodyPr/>
                    <a:lstStyle/>
                    <a:p>
                      <a:endParaRPr lang="en-US"/>
                    </a:p>
                  </a:txBody>
                  <a:tcPr/>
                </a:tc>
                <a:tc>
                  <a:txBody>
                    <a:bodyPr/>
                    <a:lstStyle/>
                    <a:p>
                      <a:endParaRPr lang="en-US"/>
                    </a:p>
                  </a:txBody>
                  <a:tcPr/>
                </a:tc>
                <a:extLst>
                  <a:ext uri="{0D108BD9-81ED-4DB2-BD59-A6C34878D82A}">
                    <a16:rowId xmlns:a16="http://schemas.microsoft.com/office/drawing/2014/main" val="2991941904"/>
                  </a:ext>
                </a:extLst>
              </a:tr>
            </a:tbl>
          </a:graphicData>
        </a:graphic>
      </p:graphicFrame>
    </p:spTree>
    <p:extLst>
      <p:ext uri="{BB962C8B-B14F-4D97-AF65-F5344CB8AC3E}">
        <p14:creationId xmlns:p14="http://schemas.microsoft.com/office/powerpoint/2010/main" val="337510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FCD8778-1E9C-4FB3-9A0B-308026D6087A}"/>
                  </a:ext>
                </a:extLst>
              </p:cNvPr>
              <p:cNvSpPr>
                <a:spLocks noGrp="1"/>
              </p:cNvSpPr>
              <p:nvPr>
                <p:ph idx="1"/>
              </p:nvPr>
            </p:nvSpPr>
            <p:spPr/>
            <p:txBody>
              <a:bodyPr>
                <a:normAutofit/>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Completing the square for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𝑏𝑥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US">
                    <a:effectLst/>
                    <a:latin typeface="Avenir Book" panose="02000503020000020003"/>
                    <a:ea typeface="Times New Roman" panose="02020603050405020304" pitchFamily="18" charset="0"/>
                    <a:cs typeface="Times New Roman" panose="02020603050405020304" pitchFamily="18" charset="0"/>
                  </a:rPr>
                  <a:t> when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a:effectLst/>
                  <a:latin typeface="Avenir Book" panose="02000503020000020003"/>
                  <a:ea typeface="Times New Roman" panose="02020603050405020304" pitchFamily="18" charset="0"/>
                  <a:cs typeface="Times New Roman" panose="02020603050405020304" pitchFamily="18" charset="0"/>
                </a:endParaRPr>
              </a:p>
              <a:p>
                <a:pPr marL="0" indent="0">
                  <a:buNone/>
                </a:pPr>
                <a:endParaRPr lang="en-US">
                  <a:effectLst/>
                  <a:latin typeface="Avenir Book" panose="02000503020000020003"/>
                  <a:ea typeface="Times New Roman" panose="02020603050405020304" pitchFamily="18"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EFCD8778-1E9C-4FB3-9A0B-308026D6087A}"/>
                  </a:ext>
                </a:extLst>
              </p:cNvPr>
              <p:cNvSpPr>
                <a:spLocks noGrp="1" noRot="1" noChangeAspect="1" noMove="1" noResize="1" noEditPoints="1" noAdjustHandles="1" noChangeArrowheads="1" noChangeShapeType="1" noTextEdit="1"/>
              </p:cNvSpPr>
              <p:nvPr>
                <p:ph idx="1"/>
              </p:nvPr>
            </p:nvSpPr>
            <p:spPr>
              <a:blipFill>
                <a:blip r:embed="rId2"/>
                <a:stretch>
                  <a:fillRect l="-1267" t="-268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2201AA0-FD80-4738-8257-A894AAA77A3B}"/>
              </a:ext>
            </a:extLst>
          </p:cNvPr>
          <p:cNvSpPr>
            <a:spLocks noGrp="1"/>
          </p:cNvSpPr>
          <p:nvPr>
            <p:ph type="ftr" sz="quarter" idx="11"/>
          </p:nvPr>
        </p:nvSpPr>
        <p:spPr/>
        <p:txBody>
          <a:bodyPr/>
          <a:lstStyle/>
          <a:p>
            <a:r>
              <a:rPr lang="en-US"/>
              <a:t>Unit 2 ● Lesson 4</a:t>
            </a:r>
          </a:p>
        </p:txBody>
      </p:sp>
      <p:graphicFrame>
        <p:nvGraphicFramePr>
          <p:cNvPr id="5" name="Table 5">
            <a:extLst>
              <a:ext uri="{FF2B5EF4-FFF2-40B4-BE49-F238E27FC236}">
                <a16:creationId xmlns:a16="http://schemas.microsoft.com/office/drawing/2014/main" id="{0A3B19F8-2962-4CDA-9762-5DCB5135FA5F}"/>
              </a:ext>
            </a:extLst>
          </p:cNvPr>
          <p:cNvGraphicFramePr>
            <a:graphicFrameLocks noGrp="1"/>
          </p:cNvGraphicFramePr>
          <p:nvPr/>
        </p:nvGraphicFramePr>
        <p:xfrm>
          <a:off x="2032000" y="2455999"/>
          <a:ext cx="8128000" cy="290332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42285697"/>
                    </a:ext>
                  </a:extLst>
                </a:gridCol>
                <a:gridCol w="4064000">
                  <a:extLst>
                    <a:ext uri="{9D8B030D-6E8A-4147-A177-3AD203B41FA5}">
                      <a16:colId xmlns:a16="http://schemas.microsoft.com/office/drawing/2014/main" val="3430642531"/>
                    </a:ext>
                  </a:extLst>
                </a:gridCol>
              </a:tblGrid>
              <a:tr h="410491">
                <a:tc>
                  <a:txBody>
                    <a:bodyPr/>
                    <a:lstStyle/>
                    <a:p>
                      <a:pPr algn="ctr"/>
                      <a:r>
                        <a:rPr lang="en-US" sz="2800" b="0">
                          <a:latin typeface="Avenir Book" panose="02000503020000020003"/>
                        </a:rPr>
                        <a:t>Example: __________</a:t>
                      </a:r>
                    </a:p>
                  </a:txBody>
                  <a:tcPr/>
                </a:tc>
                <a:tc>
                  <a:txBody>
                    <a:bodyPr/>
                    <a:lstStyle/>
                    <a:p>
                      <a:pPr algn="ctr"/>
                      <a:r>
                        <a:rPr lang="en-US" sz="2800" b="0">
                          <a:latin typeface="Avenir Book" panose="02000503020000020003"/>
                        </a:rPr>
                        <a:t>Diagram</a:t>
                      </a:r>
                    </a:p>
                  </a:txBody>
                  <a:tcPr/>
                </a:tc>
                <a:extLst>
                  <a:ext uri="{0D108BD9-81ED-4DB2-BD59-A6C34878D82A}">
                    <a16:rowId xmlns:a16="http://schemas.microsoft.com/office/drawing/2014/main" val="3223054573"/>
                  </a:ext>
                </a:extLst>
              </a:tr>
              <a:tr h="795056">
                <a:tc>
                  <a:txBody>
                    <a:bodyPr/>
                    <a:lstStyle/>
                    <a:p>
                      <a:endParaRPr lang="en-US"/>
                    </a:p>
                  </a:txBody>
                  <a:tcPr/>
                </a:tc>
                <a:tc>
                  <a:txBody>
                    <a:bodyPr/>
                    <a:lstStyle/>
                    <a:p>
                      <a:endParaRPr lang="en-US"/>
                    </a:p>
                  </a:txBody>
                  <a:tcPr/>
                </a:tc>
                <a:extLst>
                  <a:ext uri="{0D108BD9-81ED-4DB2-BD59-A6C34878D82A}">
                    <a16:rowId xmlns:a16="http://schemas.microsoft.com/office/drawing/2014/main" val="1680804970"/>
                  </a:ext>
                </a:extLst>
              </a:tr>
              <a:tr h="795056">
                <a:tc>
                  <a:txBody>
                    <a:bodyPr/>
                    <a:lstStyle/>
                    <a:p>
                      <a:endParaRPr lang="en-US"/>
                    </a:p>
                  </a:txBody>
                  <a:tcPr/>
                </a:tc>
                <a:tc>
                  <a:txBody>
                    <a:bodyPr/>
                    <a:lstStyle/>
                    <a:p>
                      <a:endParaRPr lang="en-US"/>
                    </a:p>
                  </a:txBody>
                  <a:tcPr/>
                </a:tc>
                <a:extLst>
                  <a:ext uri="{0D108BD9-81ED-4DB2-BD59-A6C34878D82A}">
                    <a16:rowId xmlns:a16="http://schemas.microsoft.com/office/drawing/2014/main" val="3537439230"/>
                  </a:ext>
                </a:extLst>
              </a:tr>
              <a:tr h="795056">
                <a:tc>
                  <a:txBody>
                    <a:bodyPr/>
                    <a:lstStyle/>
                    <a:p>
                      <a:endParaRPr lang="en-US"/>
                    </a:p>
                  </a:txBody>
                  <a:tcPr/>
                </a:tc>
                <a:tc>
                  <a:txBody>
                    <a:bodyPr/>
                    <a:lstStyle/>
                    <a:p>
                      <a:endParaRPr lang="en-US"/>
                    </a:p>
                  </a:txBody>
                  <a:tcPr/>
                </a:tc>
                <a:extLst>
                  <a:ext uri="{0D108BD9-81ED-4DB2-BD59-A6C34878D82A}">
                    <a16:rowId xmlns:a16="http://schemas.microsoft.com/office/drawing/2014/main" val="2991941904"/>
                  </a:ext>
                </a:extLst>
              </a:tr>
            </a:tbl>
          </a:graphicData>
        </a:graphic>
      </p:graphicFrame>
    </p:spTree>
    <p:extLst>
      <p:ext uri="{BB962C8B-B14F-4D97-AF65-F5344CB8AC3E}">
        <p14:creationId xmlns:p14="http://schemas.microsoft.com/office/powerpoint/2010/main" val="44243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764C7A3-F27B-4B36-9287-74B1637B6360}"/>
                  </a:ext>
                </a:extLst>
              </p:cNvPr>
              <p:cNvSpPr>
                <a:spLocks noGrp="1"/>
              </p:cNvSpPr>
              <p:nvPr>
                <p:ph idx="1"/>
              </p:nvPr>
            </p:nvSpPr>
            <p:spPr/>
            <p:txBody>
              <a:bodyPr/>
              <a:lstStyle/>
              <a:p>
                <a:pPr marL="0" indent="0">
                  <a:buNone/>
                </a:pPr>
                <a:r>
                  <a:rPr lang="en-US" b="0" i="0">
                    <a:effectLst/>
                    <a:latin typeface="Avenir Book" panose="02000503020000020003"/>
                  </a:rPr>
                  <a:t>Complete the square to find an equivalent expression:</a:t>
                </a:r>
              </a:p>
              <a:p>
                <a:pPr marL="514350" indent="-514350">
                  <a:buFont typeface="+mj-lt"/>
                  <a:buAutoNum type="alphaLcPeriod"/>
                </a:pPr>
                <a:r>
                  <a:rPr lang="en-US" b="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+10</m:t>
                    </m:r>
                  </m:oMath>
                </a14:m>
                <a:endParaRPr lang="en-US" b="0">
                  <a:latin typeface="Avenir Book" panose="02000503020000020003"/>
                </a:endParaRPr>
              </a:p>
              <a:p>
                <a:pPr marL="514350" indent="-514350">
                  <a:buFont typeface="+mj-lt"/>
                  <a:buAutoNum type="alphaLcPeriod"/>
                </a:pPr>
                <a:r>
                  <a:rPr lang="en-US" b="0"/>
                  <a:t> </a:t>
                </a:r>
                <a14:m>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+8</m:t>
                    </m:r>
                    <m:r>
                      <a:rPr lang="en-US" b="0" i="1" smtClean="0">
                        <a:latin typeface="Cambria Math" panose="02040503050406030204" pitchFamily="18" charset="0"/>
                      </a:rPr>
                      <m:t>𝑥</m:t>
                    </m:r>
                    <m:r>
                      <a:rPr lang="en-US" b="0" i="1" smtClean="0">
                        <a:latin typeface="Cambria Math" panose="02040503050406030204" pitchFamily="18" charset="0"/>
                      </a:rPr>
                      <m:t>+3</m:t>
                    </m:r>
                  </m:oMath>
                </a14:m>
                <a:endParaRPr lang="en-US">
                  <a:latin typeface="Avenir Book" panose="02000503020000020003"/>
                </a:endParaRPr>
              </a:p>
            </p:txBody>
          </p:sp>
        </mc:Choice>
        <mc:Fallback xmlns="">
          <p:sp>
            <p:nvSpPr>
              <p:cNvPr id="2" name="Content Placeholder 1">
                <a:extLst>
                  <a:ext uri="{FF2B5EF4-FFF2-40B4-BE49-F238E27FC236}">
                    <a16:creationId xmlns:a16="http://schemas.microsoft.com/office/drawing/2014/main" id="{E764C7A3-F27B-4B36-9287-74B1637B6360}"/>
                  </a:ext>
                </a:extLst>
              </p:cNvPr>
              <p:cNvSpPr>
                <a:spLocks noGrp="1" noRot="1" noChangeAspect="1" noMove="1" noResize="1" noEditPoints="1" noAdjustHandles="1" noChangeArrowheads="1" noChangeShapeType="1" noTextEdit="1"/>
              </p:cNvSpPr>
              <p:nvPr>
                <p:ph idx="1"/>
              </p:nvPr>
            </p:nvSpPr>
            <p:spPr>
              <a:blipFill>
                <a:blip r:embed="rId2"/>
                <a:stretch>
                  <a:fillRect l="-1220" t="-2648"/>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99EA658D-92B2-44FB-8CC0-A410EA4614E8}"/>
              </a:ext>
            </a:extLst>
          </p:cNvPr>
          <p:cNvSpPr>
            <a:spLocks noGrp="1"/>
          </p:cNvSpPr>
          <p:nvPr>
            <p:ph type="ftr" sz="quarter" idx="11"/>
          </p:nvPr>
        </p:nvSpPr>
        <p:spPr/>
        <p:txBody>
          <a:bodyPr/>
          <a:lstStyle/>
          <a:p>
            <a:r>
              <a:rPr lang="en-US"/>
              <a:t>Unit 2 ● Lesson 4</a:t>
            </a:r>
          </a:p>
        </p:txBody>
      </p:sp>
    </p:spTree>
    <p:extLst>
      <p:ext uri="{BB962C8B-B14F-4D97-AF65-F5344CB8AC3E}">
        <p14:creationId xmlns:p14="http://schemas.microsoft.com/office/powerpoint/2010/main" val="95643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E69A3E4-198C-47F1-8853-C94AC2096840}"/>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State the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a:effectLst/>
                    <a:latin typeface="Avenir Book" panose="02000503020000020003"/>
                    <a:ea typeface="Times New Roman" panose="02020603050405020304" pitchFamily="18" charset="0"/>
                    <a:cs typeface="Times New Roman" panose="02020603050405020304" pitchFamily="18" charset="0"/>
                  </a:rPr>
                  <a:t>-intercept for each of the graphs. Then match the graph with its equation.</a:t>
                </a:r>
              </a:p>
              <a:p>
                <a:pPr marL="0" indent="0">
                  <a:buNone/>
                </a:pPr>
                <a:endParaRPr lang="en-US">
                  <a:effectLst/>
                  <a:latin typeface="Avenir Book" panose="02000503020000020003"/>
                  <a:ea typeface="Times New Roman" panose="02020603050405020304" pitchFamily="18" charset="0"/>
                  <a:cs typeface="Times New Roman" panose="02020603050405020304" pitchFamily="18" charset="0"/>
                </a:endParaRPr>
              </a:p>
              <a:p>
                <a:endParaRPr lang="en-US"/>
              </a:p>
            </p:txBody>
          </p:sp>
        </mc:Choice>
        <mc:Fallback xmlns="">
          <p:sp>
            <p:nvSpPr>
              <p:cNvPr id="2" name="Content Placeholder 1">
                <a:extLst>
                  <a:ext uri="{FF2B5EF4-FFF2-40B4-BE49-F238E27FC236}">
                    <a16:creationId xmlns:a16="http://schemas.microsoft.com/office/drawing/2014/main" id="{FE69A3E4-198C-47F1-8853-C94AC2096840}"/>
                  </a:ext>
                </a:extLst>
              </p:cNvPr>
              <p:cNvSpPr>
                <a:spLocks noGrp="1" noRot="1" noChangeAspect="1" noMove="1" noResize="1" noEditPoints="1" noAdjustHandles="1" noChangeArrowheads="1" noChangeShapeType="1" noTextEdit="1"/>
              </p:cNvSpPr>
              <p:nvPr>
                <p:ph idx="1"/>
              </p:nvPr>
            </p:nvSpPr>
            <p:spPr>
              <a:blipFill>
                <a:blip r:embed="rId2"/>
                <a:stretch>
                  <a:fillRect l="-1261" t="-272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7B690D9-3EE5-49C8-9DCD-19ED13A0A2AA}"/>
              </a:ext>
            </a:extLst>
          </p:cNvPr>
          <p:cNvSpPr>
            <a:spLocks noGrp="1"/>
          </p:cNvSpPr>
          <p:nvPr>
            <p:ph type="ftr" sz="quarter" idx="11"/>
          </p:nvPr>
        </p:nvSpPr>
        <p:spPr/>
        <p:txBody>
          <a:bodyPr/>
          <a:lstStyle/>
          <a:p>
            <a:r>
              <a:rPr lang="en-US"/>
              <a:t>Unit 2 ● Lesson 4</a:t>
            </a:r>
          </a:p>
        </p:txBody>
      </p:sp>
      <p:pic>
        <p:nvPicPr>
          <p:cNvPr id="6" name="Picture 5">
            <a:extLst>
              <a:ext uri="{FF2B5EF4-FFF2-40B4-BE49-F238E27FC236}">
                <a16:creationId xmlns:a16="http://schemas.microsoft.com/office/drawing/2014/main" id="{B50CA810-6B2F-42C8-83BB-CDA0CD82F903}"/>
              </a:ext>
            </a:extLst>
          </p:cNvPr>
          <p:cNvPicPr>
            <a:picLocks noChangeAspect="1"/>
          </p:cNvPicPr>
          <p:nvPr/>
        </p:nvPicPr>
        <p:blipFill>
          <a:blip r:embed="rId3">
            <a:duotone>
              <a:schemeClr val="accent2">
                <a:shade val="45000"/>
                <a:satMod val="135000"/>
              </a:schemeClr>
              <a:prstClr val="white"/>
            </a:duotone>
          </a:blip>
          <a:stretch>
            <a:fillRect/>
          </a:stretch>
        </p:blipFill>
        <p:spPr>
          <a:xfrm>
            <a:off x="1199408" y="2617707"/>
            <a:ext cx="2383743" cy="2523963"/>
          </a:xfrm>
          <a:prstGeom prst="rect">
            <a:avLst/>
          </a:prstGeom>
        </p:spPr>
      </p:pic>
      <p:pic>
        <p:nvPicPr>
          <p:cNvPr id="7" name="Picture">
            <a:extLst>
              <a:ext uri="{FF2B5EF4-FFF2-40B4-BE49-F238E27FC236}">
                <a16:creationId xmlns:a16="http://schemas.microsoft.com/office/drawing/2014/main" id="{690E7F18-D689-4347-B2B6-9F0F80C234A5}"/>
              </a:ext>
            </a:extLst>
          </p:cNvPr>
          <p:cNvPicPr/>
          <p:nvPr/>
        </p:nvPicPr>
        <p:blipFill>
          <a:blip r:embed="rId4">
            <a:duotone>
              <a:schemeClr val="accent2">
                <a:shade val="45000"/>
                <a:satMod val="135000"/>
              </a:schemeClr>
              <a:prstClr val="white"/>
            </a:duotone>
          </a:blip>
          <a:stretch>
            <a:fillRect/>
          </a:stretch>
        </p:blipFill>
        <p:spPr bwMode="auto">
          <a:xfrm>
            <a:off x="4156254" y="2556595"/>
            <a:ext cx="2381250" cy="2809875"/>
          </a:xfrm>
          <a:prstGeom prst="rect">
            <a:avLst/>
          </a:prstGeom>
          <a:noFill/>
          <a:ln w="9525">
            <a:noFill/>
            <a:headEnd/>
            <a:tailEnd/>
          </a:ln>
        </p:spPr>
      </p:pic>
      <p:pic>
        <p:nvPicPr>
          <p:cNvPr id="8" name="Picture">
            <a:extLst>
              <a:ext uri="{FF2B5EF4-FFF2-40B4-BE49-F238E27FC236}">
                <a16:creationId xmlns:a16="http://schemas.microsoft.com/office/drawing/2014/main" id="{33FAF19A-C23E-46AA-AEAB-249764D76700}"/>
              </a:ext>
            </a:extLst>
          </p:cNvPr>
          <p:cNvPicPr/>
          <p:nvPr/>
        </p:nvPicPr>
        <p:blipFill>
          <a:blip r:embed="rId5">
            <a:duotone>
              <a:schemeClr val="accent2">
                <a:shade val="45000"/>
                <a:satMod val="135000"/>
              </a:schemeClr>
              <a:prstClr val="white"/>
            </a:duotone>
          </a:blip>
          <a:stretch>
            <a:fillRect/>
          </a:stretch>
        </p:blipFill>
        <p:spPr bwMode="auto">
          <a:xfrm>
            <a:off x="7106518" y="2617707"/>
            <a:ext cx="2381250" cy="2656205"/>
          </a:xfrm>
          <a:prstGeom prst="rect">
            <a:avLst/>
          </a:prstGeom>
          <a:noFill/>
          <a:ln w="9525">
            <a:noFill/>
            <a:headEnd/>
            <a:tailEnd/>
          </a:ln>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505BD5A-94AE-4BF4-901B-D4F5E384FE31}"/>
                  </a:ext>
                </a:extLst>
              </p:cNvPr>
              <p:cNvSpPr txBox="1"/>
              <p:nvPr/>
            </p:nvSpPr>
            <p:spPr>
              <a:xfrm>
                <a:off x="1083174" y="5221941"/>
                <a:ext cx="2616210" cy="838948"/>
              </a:xfrm>
              <a:prstGeom prst="rect">
                <a:avLst/>
              </a:prstGeom>
              <a:noFill/>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
                </a:pPr>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sz="1800">
                    <a:effectLst/>
                    <a:latin typeface="Avenir Book" panose="02000503020000020003"/>
                    <a:ea typeface="Calibri" panose="020F0502020204030204" pitchFamily="34" charset="0"/>
                    <a:cs typeface="Times New Roman" panose="02020603050405020304" pitchFamily="18" charset="0"/>
                  </a:rPr>
                  <a:t>-intercept: _______</a:t>
                </a:r>
              </a:p>
              <a:p>
                <a:pPr marL="342900" marR="0" lvl="0" indent="-342900">
                  <a:lnSpc>
                    <a:spcPct val="115000"/>
                  </a:lnSpc>
                  <a:spcBef>
                    <a:spcPts val="0"/>
                  </a:spcBef>
                  <a:spcAft>
                    <a:spcPts val="1000"/>
                  </a:spcAft>
                  <a:buFont typeface="Arial" panose="020B0604020202020204" pitchFamily="34" charset="0"/>
                  <a:buChar char=" "/>
                </a:pPr>
                <a:r>
                  <a:rPr lang="en-US" sz="1800">
                    <a:effectLst/>
                    <a:latin typeface="Avenir Book" panose="02000503020000020003"/>
                    <a:ea typeface="Calibri" panose="020F0502020204030204" pitchFamily="34" charset="0"/>
                    <a:cs typeface="Times New Roman" panose="02020603050405020304" pitchFamily="18" charset="0"/>
                  </a:rPr>
                  <a:t>Equation: _______</a:t>
                </a:r>
              </a:p>
            </p:txBody>
          </p:sp>
        </mc:Choice>
        <mc:Fallback xmlns="">
          <p:sp>
            <p:nvSpPr>
              <p:cNvPr id="10" name="TextBox 9">
                <a:extLst>
                  <a:ext uri="{FF2B5EF4-FFF2-40B4-BE49-F238E27FC236}">
                    <a16:creationId xmlns:a16="http://schemas.microsoft.com/office/drawing/2014/main" id="{E505BD5A-94AE-4BF4-901B-D4F5E384FE31}"/>
                  </a:ext>
                </a:extLst>
              </p:cNvPr>
              <p:cNvSpPr txBox="1">
                <a:spLocks noRot="1" noChangeAspect="1" noMove="1" noResize="1" noEditPoints="1" noAdjustHandles="1" noChangeArrowheads="1" noChangeShapeType="1" noTextEdit="1"/>
              </p:cNvSpPr>
              <p:nvPr/>
            </p:nvSpPr>
            <p:spPr>
              <a:xfrm>
                <a:off x="1083174" y="5221941"/>
                <a:ext cx="2616210" cy="838948"/>
              </a:xfrm>
              <a:prstGeom prst="rect">
                <a:avLst/>
              </a:prstGeom>
              <a:blipFill>
                <a:blip r:embed="rId6"/>
                <a:stretch>
                  <a:fillRect l="-2098" t="-2920" b="-10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14B725C-BC19-4231-9530-89F9E53AAC3E}"/>
                  </a:ext>
                </a:extLst>
              </p:cNvPr>
              <p:cNvSpPr txBox="1"/>
              <p:nvPr/>
            </p:nvSpPr>
            <p:spPr>
              <a:xfrm>
                <a:off x="3944882" y="5280486"/>
                <a:ext cx="2616210" cy="838948"/>
              </a:xfrm>
              <a:prstGeom prst="rect">
                <a:avLst/>
              </a:prstGeom>
              <a:noFill/>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
                </a:pPr>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sz="1800">
                    <a:effectLst/>
                    <a:latin typeface="Avenir Book" panose="02000503020000020003"/>
                    <a:ea typeface="Calibri" panose="020F0502020204030204" pitchFamily="34" charset="0"/>
                    <a:cs typeface="Times New Roman" panose="02020603050405020304" pitchFamily="18" charset="0"/>
                  </a:rPr>
                  <a:t>-intercept: _______</a:t>
                </a:r>
              </a:p>
              <a:p>
                <a:pPr marL="342900" marR="0" lvl="0" indent="-342900">
                  <a:lnSpc>
                    <a:spcPct val="115000"/>
                  </a:lnSpc>
                  <a:spcBef>
                    <a:spcPts val="0"/>
                  </a:spcBef>
                  <a:spcAft>
                    <a:spcPts val="1000"/>
                  </a:spcAft>
                  <a:buFont typeface="Arial" panose="020B0604020202020204" pitchFamily="34" charset="0"/>
                  <a:buChar char=" "/>
                </a:pPr>
                <a:r>
                  <a:rPr lang="en-US" sz="1800">
                    <a:effectLst/>
                    <a:latin typeface="Avenir Book" panose="02000503020000020003"/>
                    <a:ea typeface="Calibri" panose="020F0502020204030204" pitchFamily="34" charset="0"/>
                    <a:cs typeface="Times New Roman" panose="02020603050405020304" pitchFamily="18" charset="0"/>
                  </a:rPr>
                  <a:t>Equation: _______</a:t>
                </a:r>
              </a:p>
            </p:txBody>
          </p:sp>
        </mc:Choice>
        <mc:Fallback xmlns="">
          <p:sp>
            <p:nvSpPr>
              <p:cNvPr id="11" name="TextBox 10">
                <a:extLst>
                  <a:ext uri="{FF2B5EF4-FFF2-40B4-BE49-F238E27FC236}">
                    <a16:creationId xmlns:a16="http://schemas.microsoft.com/office/drawing/2014/main" id="{514B725C-BC19-4231-9530-89F9E53AAC3E}"/>
                  </a:ext>
                </a:extLst>
              </p:cNvPr>
              <p:cNvSpPr txBox="1">
                <a:spLocks noRot="1" noChangeAspect="1" noMove="1" noResize="1" noEditPoints="1" noAdjustHandles="1" noChangeArrowheads="1" noChangeShapeType="1" noTextEdit="1"/>
              </p:cNvSpPr>
              <p:nvPr/>
            </p:nvSpPr>
            <p:spPr>
              <a:xfrm>
                <a:off x="3944882" y="5280486"/>
                <a:ext cx="2616210" cy="838948"/>
              </a:xfrm>
              <a:prstGeom prst="rect">
                <a:avLst/>
              </a:prstGeom>
              <a:blipFill>
                <a:blip r:embed="rId7"/>
                <a:stretch>
                  <a:fillRect l="-1865" t="-2174" b="-10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E9965D8-4101-4243-BBC5-1A99A067B4C2}"/>
                  </a:ext>
                </a:extLst>
              </p:cNvPr>
              <p:cNvSpPr txBox="1"/>
              <p:nvPr/>
            </p:nvSpPr>
            <p:spPr>
              <a:xfrm>
                <a:off x="6989038" y="5315862"/>
                <a:ext cx="2616210" cy="838948"/>
              </a:xfrm>
              <a:prstGeom prst="rect">
                <a:avLst/>
              </a:prstGeom>
              <a:noFill/>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
                </a:pPr>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sz="1800">
                    <a:effectLst/>
                    <a:latin typeface="Avenir Book" panose="02000503020000020003"/>
                    <a:ea typeface="Calibri" panose="020F0502020204030204" pitchFamily="34" charset="0"/>
                    <a:cs typeface="Times New Roman" panose="02020603050405020304" pitchFamily="18" charset="0"/>
                  </a:rPr>
                  <a:t>-intercept: _______</a:t>
                </a:r>
              </a:p>
              <a:p>
                <a:pPr marL="342900" marR="0" lvl="0" indent="-342900">
                  <a:lnSpc>
                    <a:spcPct val="115000"/>
                  </a:lnSpc>
                  <a:spcBef>
                    <a:spcPts val="0"/>
                  </a:spcBef>
                  <a:spcAft>
                    <a:spcPts val="1000"/>
                  </a:spcAft>
                  <a:buFont typeface="Arial" panose="020B0604020202020204" pitchFamily="34" charset="0"/>
                  <a:buChar char=" "/>
                </a:pPr>
                <a:r>
                  <a:rPr lang="en-US" sz="1800">
                    <a:effectLst/>
                    <a:latin typeface="Avenir Book" panose="02000503020000020003"/>
                    <a:ea typeface="Calibri" panose="020F0502020204030204" pitchFamily="34" charset="0"/>
                    <a:cs typeface="Times New Roman" panose="02020603050405020304" pitchFamily="18" charset="0"/>
                  </a:rPr>
                  <a:t>Equation: _______</a:t>
                </a:r>
              </a:p>
            </p:txBody>
          </p:sp>
        </mc:Choice>
        <mc:Fallback xmlns="">
          <p:sp>
            <p:nvSpPr>
              <p:cNvPr id="12" name="TextBox 11">
                <a:extLst>
                  <a:ext uri="{FF2B5EF4-FFF2-40B4-BE49-F238E27FC236}">
                    <a16:creationId xmlns:a16="http://schemas.microsoft.com/office/drawing/2014/main" id="{6E9965D8-4101-4243-BBC5-1A99A067B4C2}"/>
                  </a:ext>
                </a:extLst>
              </p:cNvPr>
              <p:cNvSpPr txBox="1">
                <a:spLocks noRot="1" noChangeAspect="1" noMove="1" noResize="1" noEditPoints="1" noAdjustHandles="1" noChangeArrowheads="1" noChangeShapeType="1" noTextEdit="1"/>
              </p:cNvSpPr>
              <p:nvPr/>
            </p:nvSpPr>
            <p:spPr>
              <a:xfrm>
                <a:off x="6989038" y="5315862"/>
                <a:ext cx="2616210" cy="838948"/>
              </a:xfrm>
              <a:prstGeom prst="rect">
                <a:avLst/>
              </a:prstGeom>
              <a:blipFill>
                <a:blip r:embed="rId8"/>
                <a:stretch>
                  <a:fillRect l="-1860" t="-2174" b="-10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8401BF-CB51-4BF0-9061-328FF76A1134}"/>
                  </a:ext>
                </a:extLst>
              </p:cNvPr>
              <p:cNvSpPr txBox="1"/>
              <p:nvPr/>
            </p:nvSpPr>
            <p:spPr>
              <a:xfrm>
                <a:off x="9494350" y="3429000"/>
                <a:ext cx="2697650" cy="2179315"/>
              </a:xfrm>
              <a:prstGeom prst="rect">
                <a:avLst/>
              </a:prstGeom>
              <a:noFill/>
            </p:spPr>
            <p:txBody>
              <a:bodyPr wrap="square" rtlCol="0">
                <a:spAutoFit/>
              </a:bodyPr>
              <a:lstStyle/>
              <a:p>
                <a:pPr marL="342900" marR="0" lvl="0" indent="-342900">
                  <a:lnSpc>
                    <a:spcPct val="115000"/>
                  </a:lnSpc>
                  <a:spcBef>
                    <a:spcPts val="0"/>
                  </a:spcBef>
                  <a:spcAft>
                    <a:spcPts val="1000"/>
                  </a:spcAft>
                  <a:buFont typeface="+mj-lt"/>
                  <a:buAutoNum type="alphaLcPeriod"/>
                </a:pPr>
                <a:r>
                  <a:rPr lang="en-US" sz="1800">
                    <a:effectLst/>
                    <a:ea typeface="Calibri" panose="020F0502020204030204" pitchFamily="34" charset="0"/>
                    <a:cs typeface="Times New Roman" panose="02020603050405020304" pitchFamily="18" charset="0"/>
                  </a:rPr>
                  <a:t> </a:t>
                </a:r>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mj-lt"/>
                  <a:buAutoNum type="alphaLcPeriod"/>
                </a:pPr>
                <a:r>
                  <a:rPr lang="en-US" sz="1800">
                    <a:effectLst/>
                    <a:ea typeface="Calibri" panose="020F0502020204030204" pitchFamily="34" charset="0"/>
                    <a:cs typeface="Times New Roman" panose="02020603050405020304" pitchFamily="18" charset="0"/>
                  </a:rPr>
                  <a:t> </a:t>
                </a:r>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𝑔</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mj-lt"/>
                  <a:buAutoNum type="alphaLcPeriod"/>
                </a:pPr>
                <a:r>
                  <a:rPr lang="en-US" sz="1800">
                    <a:effectLst/>
                    <a:ea typeface="Calibri" panose="020F0502020204030204" pitchFamily="34" charset="0"/>
                    <a:cs typeface="Times New Roman" panose="02020603050405020304" pitchFamily="18" charset="0"/>
                  </a:rPr>
                  <a:t> </a:t>
                </a:r>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h</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lphaLcPeriod"/>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CC8401BF-CB51-4BF0-9061-328FF76A1134}"/>
                  </a:ext>
                </a:extLst>
              </p:cNvPr>
              <p:cNvSpPr txBox="1">
                <a:spLocks noRot="1" noChangeAspect="1" noMove="1" noResize="1" noEditPoints="1" noAdjustHandles="1" noChangeArrowheads="1" noChangeShapeType="1" noTextEdit="1"/>
              </p:cNvSpPr>
              <p:nvPr/>
            </p:nvSpPr>
            <p:spPr>
              <a:xfrm>
                <a:off x="9494350" y="3429000"/>
                <a:ext cx="2697650" cy="2179315"/>
              </a:xfrm>
              <a:prstGeom prst="rect">
                <a:avLst/>
              </a:prstGeom>
              <a:blipFill>
                <a:blip r:embed="rId9"/>
                <a:stretch>
                  <a:fillRect l="-1806" t="-560"/>
                </a:stretch>
              </a:blipFill>
            </p:spPr>
            <p:txBody>
              <a:bodyPr/>
              <a:lstStyle/>
              <a:p>
                <a:r>
                  <a:rPr lang="en-US">
                    <a:noFill/>
                  </a:rPr>
                  <a:t> </a:t>
                </a:r>
              </a:p>
            </p:txBody>
          </p:sp>
        </mc:Fallback>
      </mc:AlternateContent>
    </p:spTree>
    <p:extLst>
      <p:ext uri="{BB962C8B-B14F-4D97-AF65-F5344CB8AC3E}">
        <p14:creationId xmlns:p14="http://schemas.microsoft.com/office/powerpoint/2010/main" val="20592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E369F37-33D1-4216-B842-524A69DE8E46}"/>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Find the indicated values for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5</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i="1">
                        <a:effectLst/>
                        <a:latin typeface="Cambria Math" panose="02040503050406030204" pitchFamily="18" charset="0"/>
                        <a:ea typeface="Times New Roman" panose="02020603050405020304" pitchFamily="18" charset="0"/>
                        <a:cs typeface="Times New Roman" panose="02020603050405020304" pitchFamily="18" charset="0"/>
                      </a:rPr>
                      <m:t>−3</m:t>
                    </m:r>
                  </m:oMath>
                </a14:m>
                <a:endParaRPr lang="en-US">
                  <a:effectLst/>
                  <a:latin typeface="Avenir Book" panose="02000503020000020003"/>
                  <a:ea typeface="Times New Roman" panose="02020603050405020304" pitchFamily="18" charset="0"/>
                  <a:cs typeface="Times New Roman" panose="02020603050405020304" pitchFamily="18" charset="0"/>
                </a:endParaRPr>
              </a:p>
              <a:p>
                <a:pPr marL="0" indent="0">
                  <a:buNone/>
                </a:pPr>
                <a:r>
                  <a:rPr lang="en-US"/>
                  <a:t>4.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oMath>
                </a14:m>
                <a:endParaRPr lang="en-US" b="0"/>
              </a:p>
              <a:p>
                <a:pPr marL="0" indent="0">
                  <a:buNone/>
                </a:pPr>
                <a:r>
                  <a:rPr lang="en-US"/>
                  <a:t>5.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5</m:t>
                        </m:r>
                      </m:e>
                    </m:d>
                  </m:oMath>
                </a14:m>
                <a:endParaRPr lang="en-US" b="0"/>
              </a:p>
              <a:p>
                <a:pPr marL="0" indent="0">
                  <a:buNone/>
                </a:pPr>
                <a:r>
                  <a:rPr lang="en-US"/>
                  <a:t>6.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(−3)</m:t>
                    </m:r>
                  </m:oMath>
                </a14:m>
                <a:endParaRPr lang="en-US"/>
              </a:p>
            </p:txBody>
          </p:sp>
        </mc:Choice>
        <mc:Fallback xmlns="">
          <p:sp>
            <p:nvSpPr>
              <p:cNvPr id="2" name="Content Placeholder 1">
                <a:extLst>
                  <a:ext uri="{FF2B5EF4-FFF2-40B4-BE49-F238E27FC236}">
                    <a16:creationId xmlns:a16="http://schemas.microsoft.com/office/drawing/2014/main" id="{BE369F37-33D1-4216-B842-524A69DE8E46}"/>
                  </a:ext>
                </a:extLst>
              </p:cNvPr>
              <p:cNvSpPr>
                <a:spLocks noGrp="1" noRot="1" noChangeAspect="1" noMove="1" noResize="1" noEditPoints="1" noAdjustHandles="1" noChangeArrowheads="1" noChangeShapeType="1" noTextEdit="1"/>
              </p:cNvSpPr>
              <p:nvPr>
                <p:ph idx="1"/>
              </p:nvPr>
            </p:nvSpPr>
            <p:spPr>
              <a:blipFill>
                <a:blip r:embed="rId2"/>
                <a:stretch>
                  <a:fillRect l="-1261" t="-272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D25A2C5E-A006-4B4D-8286-FCD698755B34}"/>
              </a:ext>
            </a:extLst>
          </p:cNvPr>
          <p:cNvSpPr>
            <a:spLocks noGrp="1"/>
          </p:cNvSpPr>
          <p:nvPr>
            <p:ph type="ftr" sz="quarter" idx="11"/>
          </p:nvPr>
        </p:nvSpPr>
        <p:spPr/>
        <p:txBody>
          <a:bodyPr/>
          <a:lstStyle/>
          <a:p>
            <a:r>
              <a:rPr lang="en-US"/>
              <a:t>Unit 2 ● Lesson 4</a:t>
            </a:r>
          </a:p>
        </p:txBody>
      </p:sp>
    </p:spTree>
    <p:extLst>
      <p:ext uri="{BB962C8B-B14F-4D97-AF65-F5344CB8AC3E}">
        <p14:creationId xmlns:p14="http://schemas.microsoft.com/office/powerpoint/2010/main" val="143127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7CB219-FA88-4778-919C-1377F6588078}"/>
              </a:ext>
            </a:extLst>
          </p:cNvPr>
          <p:cNvSpPr>
            <a:spLocks noGrp="1"/>
          </p:cNvSpPr>
          <p:nvPr>
            <p:ph idx="1"/>
          </p:nvPr>
        </p:nvSpPr>
        <p:spPr>
          <a:xfrm>
            <a:off x="2188396" y="2044558"/>
            <a:ext cx="8373438" cy="3739794"/>
          </a:xfrm>
        </p:spPr>
        <p:txBody>
          <a:bodyPr>
            <a:normAutofit/>
          </a:bodyPr>
          <a:lstStyle/>
          <a:p>
            <a:pPr>
              <a:lnSpc>
                <a:spcPct val="100000"/>
              </a:lnSpc>
            </a:pPr>
            <a:r>
              <a:rPr lang="en-US" sz="3200" b="0" i="0" dirty="0">
                <a:effectLst/>
                <a:latin typeface="Avenir Book" panose="02000503020000020003"/>
              </a:rPr>
              <a:t>Find a process for completing the square that works on all quadratic functions.</a:t>
            </a:r>
          </a:p>
          <a:p>
            <a:pPr>
              <a:lnSpc>
                <a:spcPct val="100000"/>
              </a:lnSpc>
            </a:pPr>
            <a:endParaRPr lang="en-US" sz="3200" b="0" i="0" dirty="0">
              <a:effectLst/>
              <a:latin typeface="Avenir Book" panose="02000503020000020003"/>
            </a:endParaRPr>
          </a:p>
          <a:p>
            <a:pPr>
              <a:lnSpc>
                <a:spcPct val="100000"/>
              </a:lnSpc>
            </a:pPr>
            <a:r>
              <a:rPr lang="en-US" sz="3200" b="0" i="0" dirty="0">
                <a:effectLst/>
                <a:latin typeface="Avenir Book" panose="02000503020000020003"/>
              </a:rPr>
              <a:t>Adapt diagrams to become more efficient in completing the square.</a:t>
            </a:r>
            <a:endParaRPr lang="en-US" sz="3200" b="0" i="1" dirty="0">
              <a:effectLst/>
              <a:latin typeface="Avenir Book" panose="02000503020000020003"/>
            </a:endParaRPr>
          </a:p>
          <a:p>
            <a:endParaRPr lang="en-US" dirty="0"/>
          </a:p>
        </p:txBody>
      </p:sp>
      <p:sp>
        <p:nvSpPr>
          <p:cNvPr id="3" name="Footer Placeholder 2">
            <a:extLst>
              <a:ext uri="{FF2B5EF4-FFF2-40B4-BE49-F238E27FC236}">
                <a16:creationId xmlns:a16="http://schemas.microsoft.com/office/drawing/2014/main" id="{8D6B54D7-B565-4770-992C-59CE74CB2D26}"/>
              </a:ext>
            </a:extLst>
          </p:cNvPr>
          <p:cNvSpPr>
            <a:spLocks noGrp="1"/>
          </p:cNvSpPr>
          <p:nvPr>
            <p:ph type="ftr" sz="quarter" idx="11"/>
          </p:nvPr>
        </p:nvSpPr>
        <p:spPr/>
        <p:txBody>
          <a:bodyPr/>
          <a:lstStyle/>
          <a:p>
            <a:r>
              <a:rPr lang="en-US"/>
              <a:t>Unit 2 ● Lesson 4</a:t>
            </a:r>
          </a:p>
        </p:txBody>
      </p:sp>
    </p:spTree>
    <p:extLst>
      <p:ext uri="{BB962C8B-B14F-4D97-AF65-F5344CB8AC3E}">
        <p14:creationId xmlns:p14="http://schemas.microsoft.com/office/powerpoint/2010/main" val="160271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1D91372-F4A0-484C-BE4A-B3AC07AEE0E8}"/>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Remember Optima’s quilt shop? She bases her designs on quilt squares that can vary in size, so she calls the length of the side for the basic square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a:effectLst/>
                    <a:latin typeface="Avenir Book" panose="02000503020000020003"/>
                    <a:ea typeface="Times New Roman" panose="02020603050405020304" pitchFamily="18" charset="0"/>
                    <a:cs typeface="Times New Roman" panose="02020603050405020304" pitchFamily="18" charset="0"/>
                  </a:rPr>
                  <a:t>, and the area of the basic square is the function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𝐴</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a:effectLst/>
                    <a:latin typeface="Avenir Book" panose="02000503020000020003"/>
                    <a:ea typeface="Times New Roman" panose="02020603050405020304" pitchFamily="18" charset="0"/>
                    <a:cs typeface="Times New Roman" panose="02020603050405020304" pitchFamily="18" charset="0"/>
                  </a:rPr>
                  <a:t>. In this way, she can customize the designs by making bigger squares or smaller squares.</a:t>
                </a:r>
              </a:p>
              <a:p>
                <a:pPr marL="0" indent="0">
                  <a:buNone/>
                </a:pPr>
                <a:endParaRPr lang="en-US"/>
              </a:p>
            </p:txBody>
          </p:sp>
        </mc:Choice>
        <mc:Fallback xmlns="">
          <p:sp>
            <p:nvSpPr>
              <p:cNvPr id="2" name="Content Placeholder 1">
                <a:extLst>
                  <a:ext uri="{FF2B5EF4-FFF2-40B4-BE49-F238E27FC236}">
                    <a16:creationId xmlns:a16="http://schemas.microsoft.com/office/drawing/2014/main" id="{71D91372-F4A0-484C-BE4A-B3AC07AEE0E8}"/>
                  </a:ext>
                </a:extLst>
              </p:cNvPr>
              <p:cNvSpPr>
                <a:spLocks noGrp="1" noRot="1" noChangeAspect="1" noMove="1" noResize="1" noEditPoints="1" noAdjustHandles="1" noChangeArrowheads="1" noChangeShapeType="1" noTextEdit="1"/>
              </p:cNvSpPr>
              <p:nvPr>
                <p:ph idx="1"/>
              </p:nvPr>
            </p:nvSpPr>
            <p:spPr>
              <a:blipFill>
                <a:blip r:embed="rId2"/>
                <a:stretch>
                  <a:fillRect l="-1217" t="-2521" r="-81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61B011C-496C-42D2-A4B5-3C2F3D8163DA}"/>
              </a:ext>
            </a:extLst>
          </p:cNvPr>
          <p:cNvSpPr>
            <a:spLocks noGrp="1"/>
          </p:cNvSpPr>
          <p:nvPr>
            <p:ph type="ftr" sz="quarter" idx="11"/>
          </p:nvPr>
        </p:nvSpPr>
        <p:spPr/>
        <p:txBody>
          <a:bodyPr/>
          <a:lstStyle/>
          <a:p>
            <a:r>
              <a:rPr lang="en-US"/>
              <a:t>Unit 2 ● Lesson 4</a:t>
            </a:r>
          </a:p>
        </p:txBody>
      </p:sp>
      <p:sp>
        <p:nvSpPr>
          <p:cNvPr id="4" name="Title 3">
            <a:extLst>
              <a:ext uri="{FF2B5EF4-FFF2-40B4-BE49-F238E27FC236}">
                <a16:creationId xmlns:a16="http://schemas.microsoft.com/office/drawing/2014/main" id="{D58DD1A1-FBDF-4852-80EA-551C7CD2DC2C}"/>
              </a:ext>
            </a:extLst>
          </p:cNvPr>
          <p:cNvSpPr>
            <a:spLocks noGrp="1"/>
          </p:cNvSpPr>
          <p:nvPr>
            <p:ph type="title"/>
          </p:nvPr>
        </p:nvSpPr>
        <p:spPr/>
        <p:txBody>
          <a:bodyPr/>
          <a:lstStyle/>
          <a:p>
            <a:r>
              <a:rPr lang="en-US"/>
              <a:t>Square Deal</a:t>
            </a:r>
          </a:p>
        </p:txBody>
      </p:sp>
    </p:spTree>
    <p:extLst>
      <p:ext uri="{BB962C8B-B14F-4D97-AF65-F5344CB8AC3E}">
        <p14:creationId xmlns:p14="http://schemas.microsoft.com/office/powerpoint/2010/main" val="290858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428E4AE-0709-44B7-ABDE-8BB752F3BBBC}"/>
                  </a:ext>
                </a:extLst>
              </p:cNvPr>
              <p:cNvSpPr>
                <a:spLocks noGrp="1"/>
              </p:cNvSpPr>
              <p:nvPr>
                <p:ph idx="1"/>
              </p:nvPr>
            </p:nvSpPr>
            <p:spPr/>
            <p:txBody>
              <a:bodyPr/>
              <a:lstStyle/>
              <a:p>
                <a:pPr marL="514350" indent="-514350">
                  <a:buFont typeface="+mj-lt"/>
                  <a:buAutoNum type="arabicPeriod"/>
                </a:pPr>
                <a:r>
                  <a:rPr lang="en-US" sz="2400" dirty="0">
                    <a:effectLst/>
                    <a:latin typeface="Avenir Book" panose="02000503020000020003"/>
                    <a:ea typeface="Calibri" panose="020F0502020204030204" pitchFamily="34" charset="0"/>
                    <a:cs typeface="Times New Roman" panose="02020603050405020304" pitchFamily="18" charset="0"/>
                  </a:rPr>
                  <a:t>Sometimes a customer orders more than one quilt block of a given size. For instance, when a customer orders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2400" dirty="0">
                    <a:effectLst/>
                    <a:latin typeface="Avenir Book" panose="02000503020000020003"/>
                    <a:ea typeface="Calibri" panose="020F0502020204030204" pitchFamily="34" charset="0"/>
                    <a:cs typeface="Times New Roman" panose="02020603050405020304" pitchFamily="18" charset="0"/>
                  </a:rPr>
                  <a:t> blocks of the basic size, the customer service representatives write up an order for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240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400" dirty="0">
                    <a:effectLst/>
                    <a:latin typeface="Avenir Book" panose="02000503020000020003"/>
                    <a:ea typeface="Calibri" panose="020F0502020204030204" pitchFamily="34" charset="0"/>
                    <a:cs typeface="Times New Roman" panose="02020603050405020304" pitchFamily="18" charset="0"/>
                  </a:rPr>
                  <a:t>. Model this area expression with a diagram.</a:t>
                </a:r>
              </a:p>
              <a:p>
                <a:pPr marL="514350" indent="-514350">
                  <a:buFont typeface="+mj-lt"/>
                  <a:buAutoNum type="arabicPeriod"/>
                </a:pPr>
                <a:r>
                  <a:rPr lang="en-US" sz="2400" dirty="0">
                    <a:effectLst/>
                    <a:latin typeface="Avenir Book" panose="02000503020000020003"/>
                    <a:ea typeface="Calibri" panose="020F0502020204030204" pitchFamily="34" charset="0"/>
                    <a:cs typeface="Times New Roman" panose="02020603050405020304" pitchFamily="18" charset="0"/>
                  </a:rPr>
                  <a:t>One of the customer service representatives finds an envelope that contains the blocks pictured below. Write the order that shows two equivalent equations for the area of the blocks.</a:t>
                </a:r>
              </a:p>
              <a:p>
                <a:pPr marL="514350" indent="-514350">
                  <a:buFont typeface="+mj-lt"/>
                  <a:buAutoNum type="arabicPeriod"/>
                </a:pPr>
                <a:endParaRPr lang="en-US" dirty="0"/>
              </a:p>
            </p:txBody>
          </p:sp>
        </mc:Choice>
        <mc:Fallback xmlns="">
          <p:sp>
            <p:nvSpPr>
              <p:cNvPr id="2" name="Content Placeholder 1">
                <a:extLst>
                  <a:ext uri="{FF2B5EF4-FFF2-40B4-BE49-F238E27FC236}">
                    <a16:creationId xmlns:a16="http://schemas.microsoft.com/office/drawing/2014/main" id="{5428E4AE-0709-44B7-ABDE-8BB752F3BBBC}"/>
                  </a:ext>
                </a:extLst>
              </p:cNvPr>
              <p:cNvSpPr>
                <a:spLocks noGrp="1" noRot="1" noChangeAspect="1" noMove="1" noResize="1" noEditPoints="1" noAdjustHandles="1" noChangeArrowheads="1" noChangeShapeType="1" noTextEdit="1"/>
              </p:cNvSpPr>
              <p:nvPr>
                <p:ph idx="1"/>
              </p:nvPr>
            </p:nvSpPr>
            <p:spPr>
              <a:blipFill>
                <a:blip r:embed="rId2"/>
                <a:stretch>
                  <a:fillRect l="-1086" t="-2616" r="-84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59EEB5C-085B-4E4C-ACE3-8086F27EDB2A}"/>
              </a:ext>
            </a:extLst>
          </p:cNvPr>
          <p:cNvSpPr>
            <a:spLocks noGrp="1"/>
          </p:cNvSpPr>
          <p:nvPr>
            <p:ph type="ftr" sz="quarter" idx="11"/>
          </p:nvPr>
        </p:nvSpPr>
        <p:spPr/>
        <p:txBody>
          <a:bodyPr/>
          <a:lstStyle/>
          <a:p>
            <a:r>
              <a:rPr lang="en-US"/>
              <a:t>Unit 2 ● Lesson 4</a:t>
            </a:r>
          </a:p>
        </p:txBody>
      </p:sp>
      <p:sp>
        <p:nvSpPr>
          <p:cNvPr id="4" name="Title 3">
            <a:extLst>
              <a:ext uri="{FF2B5EF4-FFF2-40B4-BE49-F238E27FC236}">
                <a16:creationId xmlns:a16="http://schemas.microsoft.com/office/drawing/2014/main" id="{C7C66CA7-B4B9-4D90-912D-E0D5626CF108}"/>
              </a:ext>
            </a:extLst>
          </p:cNvPr>
          <p:cNvSpPr>
            <a:spLocks noGrp="1"/>
          </p:cNvSpPr>
          <p:nvPr>
            <p:ph type="title"/>
          </p:nvPr>
        </p:nvSpPr>
        <p:spPr/>
        <p:txBody>
          <a:bodyPr/>
          <a:lstStyle/>
          <a:p>
            <a:r>
              <a:rPr lang="en-US"/>
              <a:t>Square Deal</a:t>
            </a:r>
          </a:p>
        </p:txBody>
      </p:sp>
      <p:pic>
        <p:nvPicPr>
          <p:cNvPr id="5" name="Picture">
            <a:extLst>
              <a:ext uri="{FF2B5EF4-FFF2-40B4-BE49-F238E27FC236}">
                <a16:creationId xmlns:a16="http://schemas.microsoft.com/office/drawing/2014/main" id="{722C1D13-D418-4C48-99EB-672C12698762}"/>
              </a:ext>
            </a:extLst>
          </p:cNvPr>
          <p:cNvPicPr/>
          <p:nvPr/>
        </p:nvPicPr>
        <p:blipFill>
          <a:blip r:embed="rId3">
            <a:duotone>
              <a:schemeClr val="accent2">
                <a:shade val="45000"/>
                <a:satMod val="135000"/>
              </a:schemeClr>
              <a:prstClr val="white"/>
            </a:duotone>
          </a:blip>
          <a:stretch>
            <a:fillRect/>
          </a:stretch>
        </p:blipFill>
        <p:spPr bwMode="auto">
          <a:xfrm>
            <a:off x="4375785" y="4396807"/>
            <a:ext cx="3440430" cy="1768339"/>
          </a:xfrm>
          <a:prstGeom prst="rect">
            <a:avLst/>
          </a:prstGeom>
          <a:noFill/>
          <a:ln w="9525">
            <a:noFill/>
            <a:headEnd/>
            <a:tailEnd/>
          </a:ln>
        </p:spPr>
      </p:pic>
    </p:spTree>
    <p:extLst>
      <p:ext uri="{BB962C8B-B14F-4D97-AF65-F5344CB8AC3E}">
        <p14:creationId xmlns:p14="http://schemas.microsoft.com/office/powerpoint/2010/main" val="312843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44176B-3C82-4669-B304-A1F2E1133F65}"/>
              </a:ext>
            </a:extLst>
          </p:cNvPr>
          <p:cNvSpPr>
            <a:spLocks noGrp="1"/>
          </p:cNvSpPr>
          <p:nvPr>
            <p:ph type="ftr" sz="quarter" idx="11"/>
          </p:nvPr>
        </p:nvSpPr>
        <p:spPr/>
        <p:txBody>
          <a:bodyPr/>
          <a:lstStyle/>
          <a:p>
            <a:r>
              <a:rPr lang="en-US"/>
              <a:t>Unit 2 ● Lesson 4</a:t>
            </a:r>
          </a:p>
        </p:txBody>
      </p:sp>
    </p:spTree>
    <p:extLst>
      <p:ext uri="{BB962C8B-B14F-4D97-AF65-F5344CB8AC3E}">
        <p14:creationId xmlns:p14="http://schemas.microsoft.com/office/powerpoint/2010/main" val="166204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58C81B0-5D25-4E75-8E54-2CC74E8A8B2C}"/>
                  </a:ext>
                </a:extLst>
              </p:cNvPr>
              <p:cNvSpPr>
                <a:spLocks noGrp="1"/>
              </p:cNvSpPr>
              <p:nvPr>
                <p:ph idx="1"/>
              </p:nvPr>
            </p:nvSpPr>
            <p:spPr/>
            <p:txBody>
              <a:bodyPr/>
              <a:lstStyle/>
              <a:p>
                <a:pPr marL="514350" indent="-514350">
                  <a:buFont typeface="+mj-lt"/>
                  <a:buAutoNum type="arabicPeriod" startAt="3"/>
                </a:pPr>
                <a:r>
                  <a:rPr lang="en-US">
                    <a:effectLst/>
                    <a:latin typeface="Avenir Book" panose="02000503020000020003"/>
                    <a:ea typeface="Calibri" panose="020F0502020204030204" pitchFamily="34" charset="0"/>
                    <a:cs typeface="Times New Roman" panose="02020603050405020304" pitchFamily="18" charset="0"/>
                  </a:rPr>
                  <a:t>What equations for the area could customer service write if they received an order for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a:effectLst/>
                    <a:latin typeface="Avenir Book" panose="02000503020000020003"/>
                    <a:ea typeface="Calibri" panose="020F0502020204030204" pitchFamily="34" charset="0"/>
                    <a:cs typeface="Times New Roman" panose="02020603050405020304" pitchFamily="18" charset="0"/>
                  </a:rPr>
                  <a:t> square blocks that have both dimensions increased by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a:effectLst/>
                    <a:latin typeface="Avenir Book" panose="02000503020000020003"/>
                    <a:ea typeface="Calibri" panose="020F0502020204030204" pitchFamily="34" charset="0"/>
                    <a:cs typeface="Times New Roman" panose="02020603050405020304" pitchFamily="18" charset="0"/>
                  </a:rPr>
                  <a:t> inch in comparison to the basic block? Write the area equations in two equivalent forms. Verify your algebra using a diagram.</a:t>
                </a:r>
              </a:p>
              <a:p>
                <a:pPr marL="0" indent="0">
                  <a:buNone/>
                </a:pPr>
                <a:endParaRPr lang="en-US"/>
              </a:p>
            </p:txBody>
          </p:sp>
        </mc:Choice>
        <mc:Fallback xmlns="">
          <p:sp>
            <p:nvSpPr>
              <p:cNvPr id="2" name="Content Placeholder 1">
                <a:extLst>
                  <a:ext uri="{FF2B5EF4-FFF2-40B4-BE49-F238E27FC236}">
                    <a16:creationId xmlns:a16="http://schemas.microsoft.com/office/drawing/2014/main" id="{858C81B0-5D25-4E75-8E54-2CC74E8A8B2C}"/>
                  </a:ext>
                </a:extLst>
              </p:cNvPr>
              <p:cNvSpPr>
                <a:spLocks noGrp="1" noRot="1" noChangeAspect="1" noMove="1" noResize="1" noEditPoints="1" noAdjustHandles="1" noChangeArrowheads="1" noChangeShapeType="1" noTextEdit="1"/>
              </p:cNvSpPr>
              <p:nvPr>
                <p:ph idx="1"/>
              </p:nvPr>
            </p:nvSpPr>
            <p:spPr>
              <a:blipFill>
                <a:blip r:embed="rId2"/>
                <a:stretch>
                  <a:fillRect l="-1043" t="-2521" r="-110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ECF179F-DDF1-4DE5-8D24-066BF815FB7A}"/>
              </a:ext>
            </a:extLst>
          </p:cNvPr>
          <p:cNvSpPr>
            <a:spLocks noGrp="1"/>
          </p:cNvSpPr>
          <p:nvPr>
            <p:ph type="ftr" sz="quarter" idx="11"/>
          </p:nvPr>
        </p:nvSpPr>
        <p:spPr/>
        <p:txBody>
          <a:bodyPr/>
          <a:lstStyle/>
          <a:p>
            <a:r>
              <a:rPr lang="en-US"/>
              <a:t>Unit 2 ● Lesson 4</a:t>
            </a:r>
          </a:p>
        </p:txBody>
      </p:sp>
      <p:sp>
        <p:nvSpPr>
          <p:cNvPr id="4" name="Title 3">
            <a:extLst>
              <a:ext uri="{FF2B5EF4-FFF2-40B4-BE49-F238E27FC236}">
                <a16:creationId xmlns:a16="http://schemas.microsoft.com/office/drawing/2014/main" id="{D122D242-7B00-464D-8091-0E3870AF689C}"/>
              </a:ext>
            </a:extLst>
          </p:cNvPr>
          <p:cNvSpPr>
            <a:spLocks noGrp="1"/>
          </p:cNvSpPr>
          <p:nvPr>
            <p:ph type="title"/>
          </p:nvPr>
        </p:nvSpPr>
        <p:spPr/>
        <p:txBody>
          <a:bodyPr/>
          <a:lstStyle/>
          <a:p>
            <a:r>
              <a:rPr lang="en-US"/>
              <a:t>Square Deal</a:t>
            </a:r>
          </a:p>
        </p:txBody>
      </p:sp>
      <p:graphicFrame>
        <p:nvGraphicFramePr>
          <p:cNvPr id="5" name="Table 5">
            <a:extLst>
              <a:ext uri="{FF2B5EF4-FFF2-40B4-BE49-F238E27FC236}">
                <a16:creationId xmlns:a16="http://schemas.microsoft.com/office/drawing/2014/main" id="{B9833AED-C104-4DE3-9882-84F93294A0C5}"/>
              </a:ext>
            </a:extLst>
          </p:cNvPr>
          <p:cNvGraphicFramePr>
            <a:graphicFrameLocks noGrp="1"/>
          </p:cNvGraphicFramePr>
          <p:nvPr>
            <p:extLst>
              <p:ext uri="{D42A27DB-BD31-4B8C-83A1-F6EECF244321}">
                <p14:modId xmlns:p14="http://schemas.microsoft.com/office/powerpoint/2010/main" val="3692542256"/>
              </p:ext>
            </p:extLst>
          </p:nvPr>
        </p:nvGraphicFramePr>
        <p:xfrm>
          <a:off x="1936997" y="3586482"/>
          <a:ext cx="8128000" cy="226431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200935230"/>
                    </a:ext>
                  </a:extLst>
                </a:gridCol>
                <a:gridCol w="4064000">
                  <a:extLst>
                    <a:ext uri="{9D8B030D-6E8A-4147-A177-3AD203B41FA5}">
                      <a16:colId xmlns:a16="http://schemas.microsoft.com/office/drawing/2014/main" val="581322877"/>
                    </a:ext>
                  </a:extLst>
                </a:gridCol>
              </a:tblGrid>
              <a:tr h="2264310">
                <a:tc>
                  <a:txBody>
                    <a:bodyPr/>
                    <a:lstStyle/>
                    <a:p>
                      <a:endParaRPr lang="en-US"/>
                    </a:p>
                  </a:txBody>
                  <a:tcPr/>
                </a:tc>
                <a:tc>
                  <a:txBody>
                    <a:bodyPr/>
                    <a:lstStyle/>
                    <a:p>
                      <a:endParaRPr lang="en-US"/>
                    </a:p>
                  </a:txBody>
                  <a:tcPr/>
                </a:tc>
                <a:extLst>
                  <a:ext uri="{0D108BD9-81ED-4DB2-BD59-A6C34878D82A}">
                    <a16:rowId xmlns:a16="http://schemas.microsoft.com/office/drawing/2014/main" val="3059751465"/>
                  </a:ext>
                </a:extLst>
              </a:tr>
            </a:tbl>
          </a:graphicData>
        </a:graphic>
      </p:graphicFrame>
    </p:spTree>
    <p:extLst>
      <p:ext uri="{BB962C8B-B14F-4D97-AF65-F5344CB8AC3E}">
        <p14:creationId xmlns:p14="http://schemas.microsoft.com/office/powerpoint/2010/main" val="3397546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58C81B0-5D25-4E75-8E54-2CC74E8A8B2C}"/>
                  </a:ext>
                </a:extLst>
              </p:cNvPr>
              <p:cNvSpPr>
                <a:spLocks noGrp="1"/>
              </p:cNvSpPr>
              <p:nvPr>
                <p:ph idx="1"/>
              </p:nvPr>
            </p:nvSpPr>
            <p:spPr/>
            <p:txBody>
              <a:bodyPr/>
              <a:lstStyle/>
              <a:p>
                <a:pPr marL="514350" indent="-514350">
                  <a:buFont typeface="+mj-lt"/>
                  <a:buAutoNum type="arabicPeriod" startAt="4"/>
                </a:pPr>
                <a:r>
                  <a:rPr lang="en-US">
                    <a:effectLst/>
                    <a:latin typeface="Avenir Book" panose="02000503020000020003"/>
                    <a:ea typeface="Calibri" panose="020F0502020204030204" pitchFamily="34" charset="0"/>
                    <a:cs typeface="Times New Roman" panose="02020603050405020304" pitchFamily="18" charset="0"/>
                  </a:rPr>
                  <a:t>What if customer service receives an order for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a:effectLst/>
                    <a:latin typeface="Avenir Book" panose="02000503020000020003"/>
                    <a:ea typeface="Calibri" panose="020F0502020204030204" pitchFamily="34" charset="0"/>
                    <a:cs typeface="Times New Roman" panose="02020603050405020304" pitchFamily="18" charset="0"/>
                  </a:rPr>
                  <a:t> square blocks with both dimensions increased by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a:effectLst/>
                    <a:latin typeface="Avenir Book" panose="02000503020000020003"/>
                    <a:ea typeface="Calibri" panose="020F0502020204030204" pitchFamily="34" charset="0"/>
                    <a:cs typeface="Times New Roman" panose="02020603050405020304" pitchFamily="18" charset="0"/>
                  </a:rPr>
                  <a:t> inches in comparison to the basic block? Again, show two different equations for the area and verify your work with a model.</a:t>
                </a:r>
              </a:p>
              <a:p>
                <a:pPr marL="0" indent="0">
                  <a:buNone/>
                </a:pPr>
                <a:endParaRPr lang="en-US"/>
              </a:p>
            </p:txBody>
          </p:sp>
        </mc:Choice>
        <mc:Fallback xmlns="">
          <p:sp>
            <p:nvSpPr>
              <p:cNvPr id="2" name="Content Placeholder 1">
                <a:extLst>
                  <a:ext uri="{FF2B5EF4-FFF2-40B4-BE49-F238E27FC236}">
                    <a16:creationId xmlns:a16="http://schemas.microsoft.com/office/drawing/2014/main" id="{858C81B0-5D25-4E75-8E54-2CC74E8A8B2C}"/>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ECF179F-DDF1-4DE5-8D24-066BF815FB7A}"/>
              </a:ext>
            </a:extLst>
          </p:cNvPr>
          <p:cNvSpPr>
            <a:spLocks noGrp="1"/>
          </p:cNvSpPr>
          <p:nvPr>
            <p:ph type="ftr" sz="quarter" idx="11"/>
          </p:nvPr>
        </p:nvSpPr>
        <p:spPr/>
        <p:txBody>
          <a:bodyPr/>
          <a:lstStyle/>
          <a:p>
            <a:r>
              <a:rPr lang="en-US"/>
              <a:t>Unit 2 ● Lesson 4</a:t>
            </a:r>
          </a:p>
        </p:txBody>
      </p:sp>
      <p:sp>
        <p:nvSpPr>
          <p:cNvPr id="4" name="Title 3">
            <a:extLst>
              <a:ext uri="{FF2B5EF4-FFF2-40B4-BE49-F238E27FC236}">
                <a16:creationId xmlns:a16="http://schemas.microsoft.com/office/drawing/2014/main" id="{D122D242-7B00-464D-8091-0E3870AF689C}"/>
              </a:ext>
            </a:extLst>
          </p:cNvPr>
          <p:cNvSpPr>
            <a:spLocks noGrp="1"/>
          </p:cNvSpPr>
          <p:nvPr>
            <p:ph type="title"/>
          </p:nvPr>
        </p:nvSpPr>
        <p:spPr/>
        <p:txBody>
          <a:bodyPr/>
          <a:lstStyle/>
          <a:p>
            <a:r>
              <a:rPr lang="en-US"/>
              <a:t>Square Deal</a:t>
            </a:r>
          </a:p>
        </p:txBody>
      </p:sp>
      <p:graphicFrame>
        <p:nvGraphicFramePr>
          <p:cNvPr id="5" name="Table 5">
            <a:extLst>
              <a:ext uri="{FF2B5EF4-FFF2-40B4-BE49-F238E27FC236}">
                <a16:creationId xmlns:a16="http://schemas.microsoft.com/office/drawing/2014/main" id="{B9833AED-C104-4DE3-9882-84F93294A0C5}"/>
              </a:ext>
            </a:extLst>
          </p:cNvPr>
          <p:cNvGraphicFramePr>
            <a:graphicFrameLocks noGrp="1"/>
          </p:cNvGraphicFramePr>
          <p:nvPr>
            <p:extLst>
              <p:ext uri="{D42A27DB-BD31-4B8C-83A1-F6EECF244321}">
                <p14:modId xmlns:p14="http://schemas.microsoft.com/office/powerpoint/2010/main" val="2773600482"/>
              </p:ext>
            </p:extLst>
          </p:nvPr>
        </p:nvGraphicFramePr>
        <p:xfrm>
          <a:off x="1936997" y="3309080"/>
          <a:ext cx="8128000" cy="226431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200935230"/>
                    </a:ext>
                  </a:extLst>
                </a:gridCol>
                <a:gridCol w="4064000">
                  <a:extLst>
                    <a:ext uri="{9D8B030D-6E8A-4147-A177-3AD203B41FA5}">
                      <a16:colId xmlns:a16="http://schemas.microsoft.com/office/drawing/2014/main" val="581322877"/>
                    </a:ext>
                  </a:extLst>
                </a:gridCol>
              </a:tblGrid>
              <a:tr h="2264310">
                <a:tc>
                  <a:txBody>
                    <a:bodyPr/>
                    <a:lstStyle/>
                    <a:p>
                      <a:endParaRPr lang="en-US"/>
                    </a:p>
                  </a:txBody>
                  <a:tcPr/>
                </a:tc>
                <a:tc>
                  <a:txBody>
                    <a:bodyPr/>
                    <a:lstStyle/>
                    <a:p>
                      <a:endParaRPr lang="en-US"/>
                    </a:p>
                  </a:txBody>
                  <a:tcPr/>
                </a:tc>
                <a:extLst>
                  <a:ext uri="{0D108BD9-81ED-4DB2-BD59-A6C34878D82A}">
                    <a16:rowId xmlns:a16="http://schemas.microsoft.com/office/drawing/2014/main" val="3059751465"/>
                  </a:ext>
                </a:extLst>
              </a:tr>
            </a:tbl>
          </a:graphicData>
        </a:graphic>
      </p:graphicFrame>
    </p:spTree>
    <p:extLst>
      <p:ext uri="{BB962C8B-B14F-4D97-AF65-F5344CB8AC3E}">
        <p14:creationId xmlns:p14="http://schemas.microsoft.com/office/powerpoint/2010/main" val="10232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58C81B0-5D25-4E75-8E54-2CC74E8A8B2C}"/>
                  </a:ext>
                </a:extLst>
              </p:cNvPr>
              <p:cNvSpPr>
                <a:spLocks noGrp="1"/>
              </p:cNvSpPr>
              <p:nvPr>
                <p:ph idx="1"/>
              </p:nvPr>
            </p:nvSpPr>
            <p:spPr/>
            <p:txBody>
              <a:bodyPr/>
              <a:lstStyle/>
              <a:p>
                <a:pPr marL="342900" indent="-342900">
                  <a:buFont typeface="+mj-lt"/>
                  <a:buAutoNum type="arabicPeriod" startAt="5"/>
                </a:pPr>
                <a:r>
                  <a:rPr lang="en-US">
                    <a:effectLst/>
                    <a:latin typeface="Avenir Book" panose="02000503020000020003"/>
                    <a:ea typeface="Calibri" panose="020F0502020204030204" pitchFamily="34" charset="0"/>
                    <a:cs typeface="Times New Roman" panose="02020603050405020304" pitchFamily="18" charset="0"/>
                  </a:rPr>
                  <a:t>Clementine is at it again! When is that dog going to learn not to chew up the orders? (She also chews Optima’s shoes, but that’s a story for another day.) Here are some of the orders that have been chewed up so they are missing the last term. Help Optima by completing each of the following expressions for the area so that they describe a perfect square. Then, write the two equivalent equations for the area of the square.</a:t>
                </a:r>
              </a:p>
              <a:p>
                <a:pPr marL="457200" lvl="1" indent="0">
                  <a:buNone/>
                </a:pPr>
                <a:r>
                  <a:rPr lang="en-US" sz="2800">
                    <a:effectLst/>
                    <a:latin typeface="Avenir Book" panose="02000503020000020003"/>
                    <a:ea typeface="Calibri" panose="020F0502020204030204" pitchFamily="34" charset="0"/>
                    <a:cs typeface="Times New Roman" panose="02020603050405020304" pitchFamily="18" charset="0"/>
                  </a:rPr>
                  <a:t>a. </a:t>
                </a:r>
                <a14:m>
                  <m:oMath xmlns:m="http://schemas.openxmlformats.org/officeDocument/2006/math">
                    <m:r>
                      <a:rPr lang="en-US" sz="2800" i="1" smtClea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sz="2800">
                  <a:effectLst/>
                  <a:latin typeface="Avenir Book" panose="02000503020000020003"/>
                  <a:ea typeface="Calibri" panose="020F0502020204030204" pitchFamily="34" charset="0"/>
                  <a:cs typeface="Times New Roman" panose="02020603050405020304" pitchFamily="18" charset="0"/>
                </a:endParaRPr>
              </a:p>
              <a:p>
                <a:pPr marL="457200" lvl="1" indent="0">
                  <a:buNone/>
                </a:pPr>
                <a:r>
                  <a:rPr lang="en-US" sz="2800">
                    <a:latin typeface="Avenir Book" panose="02000503020000020003"/>
                    <a:ea typeface="Calibri" panose="020F0502020204030204" pitchFamily="34" charset="0"/>
                    <a:cs typeface="Times New Roman" panose="02020603050405020304" pitchFamily="18" charset="0"/>
                  </a:rPr>
                  <a:t>b. </a:t>
                </a:r>
                <a14:m>
                  <m:oMath xmlns:m="http://schemas.openxmlformats.org/officeDocument/2006/math">
                    <m:r>
                      <a:rPr lang="en-US" sz="2800" i="1" smtClean="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24</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a:effectLst/>
                  <a:latin typeface="Avenir Book" panose="02000503020000020003"/>
                  <a:ea typeface="Calibri" panose="020F0502020204030204" pitchFamily="34" charset="0"/>
                  <a:cs typeface="Times New Roman" panose="02020603050405020304" pitchFamily="18" charset="0"/>
                </a:endParaRPr>
              </a:p>
              <a:p>
                <a:pPr marL="0" indent="0">
                  <a:buNone/>
                </a:pPr>
                <a:endParaRPr lang="en-US"/>
              </a:p>
            </p:txBody>
          </p:sp>
        </mc:Choice>
        <mc:Fallback xmlns="">
          <p:sp>
            <p:nvSpPr>
              <p:cNvPr id="2" name="Content Placeholder 1">
                <a:extLst>
                  <a:ext uri="{FF2B5EF4-FFF2-40B4-BE49-F238E27FC236}">
                    <a16:creationId xmlns:a16="http://schemas.microsoft.com/office/drawing/2014/main" id="{858C81B0-5D25-4E75-8E54-2CC74E8A8B2C}"/>
                  </a:ext>
                </a:extLst>
              </p:cNvPr>
              <p:cNvSpPr>
                <a:spLocks noGrp="1" noRot="1" noChangeAspect="1" noMove="1" noResize="1" noEditPoints="1" noAdjustHandles="1" noChangeArrowheads="1" noChangeShapeType="1" noTextEdit="1"/>
              </p:cNvSpPr>
              <p:nvPr>
                <p:ph idx="1"/>
              </p:nvPr>
            </p:nvSpPr>
            <p:spPr>
              <a:blipFill>
                <a:blip r:embed="rId2"/>
                <a:stretch>
                  <a:fillRect l="-1043" t="-2521" r="-110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ECF179F-DDF1-4DE5-8D24-066BF815FB7A}"/>
              </a:ext>
            </a:extLst>
          </p:cNvPr>
          <p:cNvSpPr>
            <a:spLocks noGrp="1"/>
          </p:cNvSpPr>
          <p:nvPr>
            <p:ph type="ftr" sz="quarter" idx="11"/>
          </p:nvPr>
        </p:nvSpPr>
        <p:spPr/>
        <p:txBody>
          <a:bodyPr/>
          <a:lstStyle/>
          <a:p>
            <a:r>
              <a:rPr lang="en-US"/>
              <a:t>Unit 2 ● Lesson 4</a:t>
            </a:r>
          </a:p>
        </p:txBody>
      </p:sp>
      <p:sp>
        <p:nvSpPr>
          <p:cNvPr id="4" name="Title 3">
            <a:extLst>
              <a:ext uri="{FF2B5EF4-FFF2-40B4-BE49-F238E27FC236}">
                <a16:creationId xmlns:a16="http://schemas.microsoft.com/office/drawing/2014/main" id="{D122D242-7B00-464D-8091-0E3870AF689C}"/>
              </a:ext>
            </a:extLst>
          </p:cNvPr>
          <p:cNvSpPr>
            <a:spLocks noGrp="1"/>
          </p:cNvSpPr>
          <p:nvPr>
            <p:ph type="title"/>
          </p:nvPr>
        </p:nvSpPr>
        <p:spPr/>
        <p:txBody>
          <a:bodyPr/>
          <a:lstStyle/>
          <a:p>
            <a:r>
              <a:rPr lang="en-US"/>
              <a:t>Square Deal</a:t>
            </a:r>
          </a:p>
        </p:txBody>
      </p:sp>
    </p:spTree>
    <p:extLst>
      <p:ext uri="{BB962C8B-B14F-4D97-AF65-F5344CB8AC3E}">
        <p14:creationId xmlns:p14="http://schemas.microsoft.com/office/powerpoint/2010/main" val="45039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7D3B22F-AE12-426A-AF6A-FF285B519184}"/>
                  </a:ext>
                </a:extLst>
              </p:cNvPr>
              <p:cNvSpPr>
                <a:spLocks noGrp="1"/>
              </p:cNvSpPr>
              <p:nvPr>
                <p:ph idx="1"/>
              </p:nvPr>
            </p:nvSpPr>
            <p:spPr/>
            <p:txBody>
              <a:bodyPr>
                <a:normAutofit/>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Sometimes the quilt shop gets an order that turns out to be more or less than a perfect square. Customer service always tries to fill orders with perfect squares, or at least, they start there and then adjust as needed. They always write their equations in a way that relates the area to the closest perfect square.</a:t>
                </a:r>
              </a:p>
              <a:p>
                <a:pPr marL="514350" indent="-514350">
                  <a:buFont typeface="+mj-lt"/>
                  <a:buAutoNum type="arabicPeriod" startAt="6"/>
                </a:pPr>
                <a:r>
                  <a:rPr lang="en-US">
                    <a:effectLst/>
                    <a:latin typeface="Avenir Book" panose="02000503020000020003"/>
                    <a:ea typeface="Calibri" panose="020F0502020204030204" pitchFamily="34" charset="0"/>
                    <a:cs typeface="Times New Roman" panose="02020603050405020304" pitchFamily="18" charset="0"/>
                  </a:rPr>
                  <a:t>Now here’s a real mess! Customer service received an order for an area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12</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13</m:t>
                    </m:r>
                  </m:oMath>
                </a14:m>
                <a:r>
                  <a:rPr lang="en-US">
                    <a:effectLst/>
                    <a:latin typeface="Avenir Book" panose="02000503020000020003"/>
                    <a:ea typeface="Calibri" panose="020F0502020204030204" pitchFamily="34" charset="0"/>
                    <a:cs typeface="Times New Roman" panose="02020603050405020304" pitchFamily="18" charset="0"/>
                  </a:rPr>
                  <a:t>. Help them to figure out an equivalent expression for the area using the diagram.</a:t>
                </a:r>
              </a:p>
              <a:p>
                <a:pPr marL="514350" indent="-514350">
                  <a:buFont typeface="+mj-lt"/>
                  <a:buAutoNum type="arabicPeriod" startAt="6"/>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47D3B22F-AE12-426A-AF6A-FF285B519184}"/>
                  </a:ext>
                </a:extLst>
              </p:cNvPr>
              <p:cNvSpPr>
                <a:spLocks noGrp="1" noRot="1" noChangeAspect="1" noMove="1" noResize="1" noEditPoints="1" noAdjustHandles="1" noChangeArrowheads="1" noChangeShapeType="1" noTextEdit="1"/>
              </p:cNvSpPr>
              <p:nvPr>
                <p:ph idx="1"/>
              </p:nvPr>
            </p:nvSpPr>
            <p:spPr>
              <a:blipFill>
                <a:blip r:embed="rId2"/>
                <a:stretch>
                  <a:fillRect l="-1217" t="-252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8EB94C3-C9E9-4CBA-A52C-0508D7DCF7D6}"/>
              </a:ext>
            </a:extLst>
          </p:cNvPr>
          <p:cNvSpPr>
            <a:spLocks noGrp="1"/>
          </p:cNvSpPr>
          <p:nvPr>
            <p:ph type="ftr" sz="quarter" idx="11"/>
          </p:nvPr>
        </p:nvSpPr>
        <p:spPr/>
        <p:txBody>
          <a:bodyPr/>
          <a:lstStyle/>
          <a:p>
            <a:r>
              <a:rPr lang="en-US"/>
              <a:t>Unit 2 ● Lesson 4</a:t>
            </a:r>
          </a:p>
        </p:txBody>
      </p:sp>
      <p:sp>
        <p:nvSpPr>
          <p:cNvPr id="4" name="Title 3">
            <a:extLst>
              <a:ext uri="{FF2B5EF4-FFF2-40B4-BE49-F238E27FC236}">
                <a16:creationId xmlns:a16="http://schemas.microsoft.com/office/drawing/2014/main" id="{A2175498-87C1-4B9A-93FB-13A6CA969C5E}"/>
              </a:ext>
            </a:extLst>
          </p:cNvPr>
          <p:cNvSpPr>
            <a:spLocks noGrp="1"/>
          </p:cNvSpPr>
          <p:nvPr>
            <p:ph type="title"/>
          </p:nvPr>
        </p:nvSpPr>
        <p:spPr/>
        <p:txBody>
          <a:bodyPr/>
          <a:lstStyle/>
          <a:p>
            <a:r>
              <a:rPr lang="en-US"/>
              <a:t>Square Deal</a:t>
            </a:r>
          </a:p>
        </p:txBody>
      </p:sp>
      <p:pic>
        <p:nvPicPr>
          <p:cNvPr id="5" name="Picture">
            <a:extLst>
              <a:ext uri="{FF2B5EF4-FFF2-40B4-BE49-F238E27FC236}">
                <a16:creationId xmlns:a16="http://schemas.microsoft.com/office/drawing/2014/main" id="{06ACF216-D1A1-4767-8D5A-6FD8B92EC934}"/>
              </a:ext>
            </a:extLst>
          </p:cNvPr>
          <p:cNvPicPr/>
          <p:nvPr/>
        </p:nvPicPr>
        <p:blipFill>
          <a:blip r:embed="rId3">
            <a:duotone>
              <a:schemeClr val="accent2">
                <a:shade val="45000"/>
                <a:satMod val="135000"/>
              </a:schemeClr>
              <a:prstClr val="white"/>
            </a:duotone>
          </a:blip>
          <a:stretch>
            <a:fillRect/>
          </a:stretch>
        </p:blipFill>
        <p:spPr bwMode="auto">
          <a:xfrm>
            <a:off x="4471987" y="4777740"/>
            <a:ext cx="3248026" cy="1073052"/>
          </a:xfrm>
          <a:prstGeom prst="rect">
            <a:avLst/>
          </a:prstGeom>
          <a:noFill/>
          <a:ln w="9525">
            <a:noFill/>
            <a:headEnd/>
            <a:tailEnd/>
          </a:ln>
        </p:spPr>
      </p:pic>
    </p:spTree>
    <p:extLst>
      <p:ext uri="{BB962C8B-B14F-4D97-AF65-F5344CB8AC3E}">
        <p14:creationId xmlns:p14="http://schemas.microsoft.com/office/powerpoint/2010/main" val="1060376635"/>
      </p:ext>
    </p:extLst>
  </p:cSld>
  <p:clrMapOvr>
    <a:masterClrMapping/>
  </p:clrMapOvr>
</p:sld>
</file>

<file path=ppt/theme/theme1.xml><?xml version="1.0" encoding="utf-8"?>
<a:theme xmlns:a="http://schemas.openxmlformats.org/drawingml/2006/main" name="Office Theme">
  <a:themeElements>
    <a:clrScheme name="Unit 7 Custom Theme">
      <a:dk1>
        <a:srgbClr val="9F004C"/>
      </a:dk1>
      <a:lt1>
        <a:srgbClr val="FFFFFF"/>
      </a:lt1>
      <a:dk2>
        <a:srgbClr val="CA0056"/>
      </a:dk2>
      <a:lt2>
        <a:srgbClr val="FEFFFF"/>
      </a:lt2>
      <a:accent1>
        <a:srgbClr val="A0004D"/>
      </a:accent1>
      <a:accent2>
        <a:srgbClr val="CB0056"/>
      </a:accent2>
      <a:accent3>
        <a:srgbClr val="BF005E"/>
      </a:accent3>
      <a:accent4>
        <a:srgbClr val="E30060"/>
      </a:accent4>
      <a:accent5>
        <a:srgbClr val="AC0055"/>
      </a:accent5>
      <a:accent6>
        <a:srgbClr val="D8005B"/>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7641D1A-FE7E-8E49-A569-9D1FC76A39C9}">
  <we:reference id="e6890d58-51ce-4572-9272-a9ab2dd6f31e" version="1.1.0.0" store="EXCatalog" storeType="EXCatalog"/>
  <we:alternateReferences>
    <we:reference id="WA200002334" version="1.1.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KST36QS7YUKS-17149278-85004</_dlc_DocId>
    <_dlc_DocIdUrl xmlns="e6b18dcd-00de-4a4b-a809-bf649cda40bd">
      <Url>https://k12mnps.sharepoint.com/sites/014-CMGS-CI/_layouts/15/DocIdRedir.aspx?ID=KST36QS7YUKS-17149278-85004</Url>
      <Description>KST36QS7YUKS-17149278-85004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3C3901-FA64-4935-81EC-6F740F634F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7F20D6-AB91-47FE-91A8-E8BAF2ACB2FA}">
  <ds:schemaRefs>
    <ds:schemaRef ds:uri="http://schemas.microsoft.com/sharepoint/v3/contenttype/forms"/>
  </ds:schemaRefs>
</ds:datastoreItem>
</file>

<file path=customXml/itemProps3.xml><?xml version="1.0" encoding="utf-8"?>
<ds:datastoreItem xmlns:ds="http://schemas.openxmlformats.org/officeDocument/2006/customXml" ds:itemID="{133CBF5E-DE76-4D71-B410-54751C1F747E}">
  <ds:schemaRefs>
    <ds:schemaRef ds:uri="http://schemas.microsoft.com/office/2006/documentManagement/types"/>
    <ds:schemaRef ds:uri="8b135edc-aa13-4e9d-bff7-e67ebb7a4006"/>
    <ds:schemaRef ds:uri="eb208772-ddc5-4f6a-b383-d2629cd7e715"/>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 ds:uri="242144d6-166b-49e2-aa90-f25e9b00a53a"/>
    <ds:schemaRef ds:uri="b2c14416-9b3b-4ab9-bce7-0fcee5420287"/>
    <ds:schemaRef ds:uri="e6b18dcd-00de-4a4b-a809-bf649cda40bd"/>
  </ds:schemaRefs>
</ds:datastoreItem>
</file>

<file path=customXml/itemProps4.xml><?xml version="1.0" encoding="utf-8"?>
<ds:datastoreItem xmlns:ds="http://schemas.openxmlformats.org/officeDocument/2006/customXml" ds:itemID="{DC361FAF-1F61-443E-B4B8-B834C1BB029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81</TotalTime>
  <Words>1088</Words>
  <Application>Microsoft Macintosh PowerPoint</Application>
  <PresentationFormat>Widescreen</PresentationFormat>
  <Paragraphs>80</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Avenir Black</vt:lpstr>
      <vt:lpstr>Avenir Book</vt:lpstr>
      <vt:lpstr>Calibri</vt:lpstr>
      <vt:lpstr>Cambria Math</vt:lpstr>
      <vt:lpstr>Century Gothic</vt:lpstr>
      <vt:lpstr>source-sans-pro</vt:lpstr>
      <vt:lpstr>Office Theme</vt:lpstr>
      <vt:lpstr>Lesson 4: Square Deal</vt:lpstr>
      <vt:lpstr>PowerPoint Presentation</vt:lpstr>
      <vt:lpstr>Square Deal</vt:lpstr>
      <vt:lpstr>Square Deal</vt:lpstr>
      <vt:lpstr>PowerPoint Presentation</vt:lpstr>
      <vt:lpstr>Square Deal</vt:lpstr>
      <vt:lpstr>Square Deal</vt:lpstr>
      <vt:lpstr>Square Deal</vt:lpstr>
      <vt:lpstr>Square Deal</vt:lpstr>
      <vt:lpstr>Square Deal</vt:lpstr>
      <vt:lpstr>Square Deal</vt:lpstr>
      <vt:lpstr>Square Deal</vt:lpstr>
      <vt:lpstr>Square Deal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10</cp:revision>
  <dcterms:created xsi:type="dcterms:W3CDTF">2023-05-09T17:17:08Z</dcterms:created>
  <dcterms:modified xsi:type="dcterms:W3CDTF">2024-08-17T03:17:40Z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6ff68d66-b068-4ed6-9653-42e639381753</vt:lpwstr>
  </property>
  <property fmtid="{D5CDD505-2E9C-101B-9397-08002B2CF9AE}" pid="5" name="Order">
    <vt:r8>2399800</vt:r8>
  </property>
  <property fmtid="{D5CDD505-2E9C-101B-9397-08002B2CF9AE}" pid="6" name="xd_Signature">
    <vt:bool>false</vt:bool>
  </property>
  <property fmtid="{D5CDD505-2E9C-101B-9397-08002B2CF9AE}" pid="7" name="xd_ProgID">
    <vt:lpwstr/>
  </property>
  <property fmtid="{D5CDD505-2E9C-101B-9397-08002B2CF9AE}" pid="8" name="_dlc_DocId">
    <vt:lpwstr>JYCHRTE472SJ-879839975-23998</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_dlc_DocIdUrl">
    <vt:lpwstr>https://k12mnps.sharepoint.com/sites/014-TEMG-TEAM-CIMathDepartment/_layouts/15/DocIdRedir.aspx?ID=JYCHRTE472SJ-879839975-23998, JYCHRTE472SJ-879839975-23998</vt:lpwstr>
  </property>
  <property fmtid="{D5CDD505-2E9C-101B-9397-08002B2CF9AE}" pid="14" name="_SourceUrl">
    <vt:lpwstr/>
  </property>
  <property fmtid="{D5CDD505-2E9C-101B-9397-08002B2CF9AE}" pid="15" name="_SharedFileIndex">
    <vt:lpwstr/>
  </property>
</Properties>
</file>