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2.png" ContentType="image/png; charset=utf-8"/>
  <Override PartName="/ppt/media/image43.png" ContentType="image/png; charset=utf-8"/>
  <Override PartName="/ppt/media/image45.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handoutMasterIdLst>
    <p:handoutMasterId r:id="rId31"/>
  </p:handoutMasterIdLst>
  <p:sldIdLst>
    <p:sldId id="257" r:id="rId6"/>
    <p:sldId id="258" r:id="rId7"/>
    <p:sldId id="259" r:id="rId8"/>
    <p:sldId id="260" r:id="rId9"/>
    <p:sldId id="262" r:id="rId10"/>
    <p:sldId id="261" r:id="rId11"/>
    <p:sldId id="264" r:id="rId12"/>
    <p:sldId id="263" r:id="rId13"/>
    <p:sldId id="266" r:id="rId14"/>
    <p:sldId id="265" r:id="rId15"/>
    <p:sldId id="267" r:id="rId16"/>
    <p:sldId id="268" r:id="rId17"/>
    <p:sldId id="269" r:id="rId18"/>
    <p:sldId id="270" r:id="rId19"/>
    <p:sldId id="271" r:id="rId20"/>
    <p:sldId id="272" r:id="rId21"/>
    <p:sldId id="273" r:id="rId22"/>
    <p:sldId id="274" r:id="rId23"/>
    <p:sldId id="275" r:id="rId24"/>
    <p:sldId id="365" r:id="rId25"/>
    <p:sldId id="276" r:id="rId26"/>
    <p:sldId id="27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9"/>
    <p:restoredTop sz="94512" autoAdjust="0"/>
  </p:normalViewPr>
  <p:slideViewPr>
    <p:cSldViewPr snapToGrid="0">
      <p:cViewPr varScale="1">
        <p:scale>
          <a:sx n="71" d="100"/>
          <a:sy n="71" d="100"/>
        </p:scale>
        <p:origin x="1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students 2 minutes of independent think time.</a:t>
            </a:r>
          </a:p>
        </p:txBody>
      </p:sp>
    </p:spTree>
    <p:extLst>
      <p:ext uri="{BB962C8B-B14F-4D97-AF65-F5344CB8AC3E}">
        <p14:creationId xmlns:p14="http://schemas.microsoft.com/office/powerpoint/2010/main" val="359781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Ask students to relate their tables to the graphs and explain why their conclusions make sense in each case.</a:t>
            </a:r>
          </a:p>
          <a:p>
            <a:r>
              <a:rPr lang="en-US" sz="1200" b="0" i="0" kern="1200">
                <a:solidFill>
                  <a:schemeClr val="tx1"/>
                </a:solidFill>
                <a:effectLst/>
                <a:latin typeface="+mn-lt"/>
                <a:ea typeface="+mn-ea"/>
                <a:cs typeface="+mn-cs"/>
              </a:rPr>
              <a:t>Problems 5 and 6: Use the context to bring out the idea that the area (or the result of squaring) is the y-value or height of the graph. It should make sense that adding a number, k, to each area (or y-value) will shift the graph up k units. Ask students what happens if k is negative.</a:t>
            </a:r>
            <a:endParaRPr lang="en-US"/>
          </a:p>
          <a:p>
            <a:endParaRPr lang="en-US"/>
          </a:p>
        </p:txBody>
      </p:sp>
    </p:spTree>
    <p:extLst>
      <p:ext uri="{BB962C8B-B14F-4D97-AF65-F5344CB8AC3E}">
        <p14:creationId xmlns:p14="http://schemas.microsoft.com/office/powerpoint/2010/main" val="134662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Ask students to relate their tables to the graphs and explain why their conclusions make sense in each case.</a:t>
            </a:r>
          </a:p>
          <a:p>
            <a:r>
              <a:rPr lang="en-US" sz="1200" b="0" i="0" kern="1200">
                <a:solidFill>
                  <a:schemeClr val="tx1"/>
                </a:solidFill>
                <a:effectLst/>
                <a:latin typeface="+mn-lt"/>
                <a:ea typeface="+mn-ea"/>
                <a:cs typeface="+mn-cs"/>
              </a:rPr>
              <a:t>Problems 5 and 6: Use the context to bring out the idea that the area (or the result of squaring) is the y-value or height of the graph. It should make sense that adding a number, k, to each area (or y-value) will shift the graph up k units. Ask students what happens if  is negative.</a:t>
            </a:r>
            <a:endParaRPr lang="en-US"/>
          </a:p>
          <a:p>
            <a:endParaRPr lang="en-US"/>
          </a:p>
        </p:txBody>
      </p:sp>
    </p:spTree>
    <p:extLst>
      <p:ext uri="{BB962C8B-B14F-4D97-AF65-F5344CB8AC3E}">
        <p14:creationId xmlns:p14="http://schemas.microsoft.com/office/powerpoint/2010/main" val="409382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Problem 8: This one can be explained based on either the table or the context. If the sign of every output is changed (or multiplied by -1), it will create a maximum where the minimum was previously and change the intervals that were increasing to decreasing and vice versa.</a:t>
            </a:r>
          </a:p>
          <a:p>
            <a:br>
              <a:rPr lang="en-US"/>
            </a:br>
            <a:endParaRPr lang="en-US"/>
          </a:p>
        </p:txBody>
      </p:sp>
    </p:spTree>
    <p:extLst>
      <p:ext uri="{BB962C8B-B14F-4D97-AF65-F5344CB8AC3E}">
        <p14:creationId xmlns:p14="http://schemas.microsoft.com/office/powerpoint/2010/main" val="202391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Problem 9: Students will probably notice that multiplying by a whole number appears to make the parabola narrower and multiplying by a fraction appears to make the parabola wider. The graphs are not actually narrower or wider, as students will see when they explore parabolas from a geometric perspective. This may seem a little counterintuitive until they connect to the tables and think that a multiplier of 3 multiplies each output, making the curve decrease and increase three times faster.</a:t>
            </a:r>
            <a:br>
              <a:rPr lang="en-US"/>
            </a:br>
            <a:endParaRPr lang="en-US"/>
          </a:p>
        </p:txBody>
      </p:sp>
    </p:spTree>
    <p:extLst>
      <p:ext uri="{BB962C8B-B14F-4D97-AF65-F5344CB8AC3E}">
        <p14:creationId xmlns:p14="http://schemas.microsoft.com/office/powerpoint/2010/main" val="27241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students 5 minutes to work in pairs.</a:t>
            </a:r>
          </a:p>
        </p:txBody>
      </p:sp>
    </p:spTree>
    <p:extLst>
      <p:ext uri="{BB962C8B-B14F-4D97-AF65-F5344CB8AC3E}">
        <p14:creationId xmlns:p14="http://schemas.microsoft.com/office/powerpoint/2010/main" val="66760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Have students use the context to think about the answers to problems 1 and 2, encouraging the use of drawings to show how changing a parameter changes the square represented by the expression. Give students three or four minutes to work on their own, and then discuss each of the answers, sharing reasoning about whether the change is to the length of the side or directly to area.</a:t>
            </a:r>
            <a:endParaRPr lang="en-US"/>
          </a:p>
        </p:txBody>
      </p:sp>
    </p:spTree>
    <p:extLst>
      <p:ext uri="{BB962C8B-B14F-4D97-AF65-F5344CB8AC3E}">
        <p14:creationId xmlns:p14="http://schemas.microsoft.com/office/powerpoint/2010/main" val="257549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Have students use the context to think about the answers to problems 1 and 2, encouraging the use of drawings to show how changing a parameter changes the square represented by the expression. Give students three or four minutes to work on their own, and then discuss each of the answers, sharing reasoning about whether the change is to the length of the side or directly to area.</a:t>
            </a:r>
          </a:p>
        </p:txBody>
      </p:sp>
    </p:spTree>
    <p:extLst>
      <p:ext uri="{BB962C8B-B14F-4D97-AF65-F5344CB8AC3E}">
        <p14:creationId xmlns:p14="http://schemas.microsoft.com/office/powerpoint/2010/main" val="51165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Have students make a table and graph y=x^2 for problem 3. Use technology to display the graph for the class. Ask students for their observations about the graph.</a:t>
            </a:r>
            <a:endParaRPr lang="en-US"/>
          </a:p>
        </p:txBody>
      </p:sp>
    </p:spTree>
    <p:extLst>
      <p:ext uri="{BB962C8B-B14F-4D97-AF65-F5344CB8AC3E}">
        <p14:creationId xmlns:p14="http://schemas.microsoft.com/office/powerpoint/2010/main" val="394566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Pause and Record — Teacher Notes</a:t>
            </a:r>
          </a:p>
          <a:p>
            <a:r>
              <a:rPr lang="en-US" sz="1200" b="0" i="0" kern="1200">
                <a:solidFill>
                  <a:schemeClr val="tx1"/>
                </a:solidFill>
                <a:effectLst/>
                <a:latin typeface="+mn-lt"/>
                <a:ea typeface="+mn-ea"/>
                <a:cs typeface="+mn-cs"/>
              </a:rPr>
              <a:t>Define the vertex and the line of symmetry, and ask students to record the definitions in their notes. Label the vertex and line of symmetry on the graph of  in problem 3, and have students add the labels to their graphs. Tell students that the vertex and line of symmetry are two features for describing parabolas that they will be using throughout the unit.</a:t>
            </a:r>
          </a:p>
          <a:p>
            <a:r>
              <a:rPr lang="en-US" sz="1200" b="0" i="0" kern="1200">
                <a:solidFill>
                  <a:schemeClr val="tx1"/>
                </a:solidFill>
                <a:effectLst/>
                <a:latin typeface="+mn-lt"/>
                <a:ea typeface="+mn-ea"/>
                <a:cs typeface="+mn-cs"/>
              </a:rPr>
              <a:t>Pause and Record – Adding Notation, Vocabulary, and Conventions</a:t>
            </a:r>
          </a:p>
          <a:p>
            <a:r>
              <a:rPr lang="en-US" sz="1200" b="0" i="0" kern="1200">
                <a:solidFill>
                  <a:schemeClr val="tx1"/>
                </a:solidFill>
                <a:effectLst/>
                <a:latin typeface="+mn-lt"/>
                <a:ea typeface="+mn-ea"/>
                <a:cs typeface="+mn-cs"/>
              </a:rPr>
              <a:t>Vertex – The maximum or minimum point on a parabola.</a:t>
            </a:r>
          </a:p>
          <a:p>
            <a:r>
              <a:rPr lang="en-US" sz="1200" b="0" i="0" kern="1200">
                <a:solidFill>
                  <a:schemeClr val="tx1"/>
                </a:solidFill>
                <a:effectLst/>
                <a:latin typeface="+mn-lt"/>
                <a:ea typeface="+mn-ea"/>
                <a:cs typeface="+mn-cs"/>
              </a:rPr>
              <a:t>Line of Symmetry – A vertical line through the vertex that divides the parabola into two congruent parts.</a:t>
            </a:r>
          </a:p>
          <a:p>
            <a:endParaRPr lang="en-US"/>
          </a:p>
        </p:txBody>
      </p:sp>
    </p:spTree>
    <p:extLst>
      <p:ext uri="{BB962C8B-B14F-4D97-AF65-F5344CB8AC3E}">
        <p14:creationId xmlns:p14="http://schemas.microsoft.com/office/powerpoint/2010/main" val="178251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 students are working individually, make a quick check to see that all students can use the technology to graph the functions with appropriate viewing windows. After most students have finished problems 5 and 6, ask them to share their conclusions with a partner and then complete the task working with a partner or small group.</a:t>
            </a:r>
          </a:p>
          <a:p>
            <a:br>
              <a:rPr lang="en-US" sz="1200" b="0" i="0" kern="1200">
                <a:solidFill>
                  <a:schemeClr val="tx1"/>
                </a:solidFill>
                <a:effectLst/>
                <a:latin typeface="+mn-lt"/>
                <a:ea typeface="+mn-ea"/>
                <a:cs typeface="+mn-cs"/>
              </a:rPr>
            </a:br>
            <a:endParaRPr lang="en-US" sz="1200" b="0" i="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402067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After most students have finished problems 5 and 6, ask them to share their conclusions with a partner and then complete the task working with a partner or small group.</a:t>
            </a:r>
          </a:p>
          <a:p>
            <a:br>
              <a:rPr lang="en-US" sz="1200" b="0" i="0" kern="1200">
                <a:solidFill>
                  <a:schemeClr val="tx1"/>
                </a:solidFill>
                <a:effectLst/>
                <a:latin typeface="+mn-lt"/>
                <a:ea typeface="+mn-ea"/>
                <a:cs typeface="+mn-cs"/>
              </a:rPr>
            </a:br>
            <a:endParaRPr lang="en-US" sz="1200" b="0" i="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34741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Ask students to relate their tables to the graphs and explain why their conclusions make sense in each case.</a:t>
            </a:r>
          </a:p>
          <a:p>
            <a:r>
              <a:rPr lang="en-US" sz="1200" b="0" i="0" kern="1200">
                <a:solidFill>
                  <a:schemeClr val="tx1"/>
                </a:solidFill>
                <a:effectLst/>
                <a:latin typeface="+mn-lt"/>
                <a:ea typeface="+mn-ea"/>
                <a:cs typeface="+mn-cs"/>
              </a:rPr>
              <a:t>Problems 5 and 6: Use the context to bring out the idea that the area (or the result of squaring) is the y-value or height of the graph. It should make sense that adding a number, k, to each area (or y-value) will shift the graph up k units. Ask students what happens if k is negative.</a:t>
            </a:r>
            <a:endParaRPr lang="en-US"/>
          </a:p>
        </p:txBody>
      </p:sp>
    </p:spTree>
    <p:extLst>
      <p:ext uri="{BB962C8B-B14F-4D97-AF65-F5344CB8AC3E}">
        <p14:creationId xmlns:p14="http://schemas.microsoft.com/office/powerpoint/2010/main" val="144672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42620"/>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456983" y="618516"/>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23435"/>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
        <p:nvSpPr>
          <p:cNvPr id="9" name="Google Shape;507;p46">
            <a:extLst>
              <a:ext uri="{FF2B5EF4-FFF2-40B4-BE49-F238E27FC236}">
                <a16:creationId xmlns:a16="http://schemas.microsoft.com/office/drawing/2014/main" id="{54059445-828D-2549-B6FB-AA3BE40B0648}"/>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9" name="Google Shape;507;p46">
            <a:extLst>
              <a:ext uri="{FF2B5EF4-FFF2-40B4-BE49-F238E27FC236}">
                <a16:creationId xmlns:a16="http://schemas.microsoft.com/office/drawing/2014/main" id="{352AECFE-D1DB-544A-B909-4B47EB8DFC69}"/>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Google Shape;507;p46">
            <a:extLst>
              <a:ext uri="{FF2B5EF4-FFF2-40B4-BE49-F238E27FC236}">
                <a16:creationId xmlns:a16="http://schemas.microsoft.com/office/drawing/2014/main" id="{CCC2C74D-4201-B44B-BDE7-33DBDFC95CE4}"/>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17461"/>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2998150" y="2607591"/>
            <a:ext cx="6463903" cy="2302339"/>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5"/>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3" y="-410808"/>
            <a:ext cx="369332" cy="1219198"/>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1944"/>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5">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6"/>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7"/>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smos.com/calculator/mlbevpkgfo"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www.desmos.com/calculator/yecap8mfpe"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https://www.desmos.com/calculator/pssjqeeitb"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s://www.desmos.com/calculator/hog9cd76fb"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hyperlink" Target="https://www.desmos.com/calculator/e3g46dmvsi"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desmos.com/calculator/hrawscccno"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F0A1-8ECA-2442-9723-37CB70A712C6}"/>
              </a:ext>
            </a:extLst>
          </p:cNvPr>
          <p:cNvSpPr>
            <a:spLocks noGrp="1"/>
          </p:cNvSpPr>
          <p:nvPr>
            <p:ph type="ctrTitle"/>
          </p:nvPr>
        </p:nvSpPr>
        <p:spPr/>
        <p:txBody>
          <a:bodyPr/>
          <a:lstStyle/>
          <a:p>
            <a:r>
              <a:rPr lang="en-US"/>
              <a:t>Lesson 1:</a:t>
            </a:r>
            <a:br>
              <a:rPr lang="en-US"/>
            </a:br>
            <a:r>
              <a:rPr lang="en-US"/>
              <a:t>Transformers: Shifty y’s</a:t>
            </a:r>
          </a:p>
        </p:txBody>
      </p:sp>
      <p:sp>
        <p:nvSpPr>
          <p:cNvPr id="3" name="Subtitle 2">
            <a:extLst>
              <a:ext uri="{FF2B5EF4-FFF2-40B4-BE49-F238E27FC236}">
                <a16:creationId xmlns:a16="http://schemas.microsoft.com/office/drawing/2014/main" id="{CFA7B4A4-56A5-964B-92C0-0F8F65B3B645}"/>
              </a:ext>
            </a:extLst>
          </p:cNvPr>
          <p:cNvSpPr>
            <a:spLocks noGrp="1"/>
          </p:cNvSpPr>
          <p:nvPr>
            <p:ph type="subTitle" idx="1"/>
          </p:nvPr>
        </p:nvSpPr>
        <p:spPr/>
        <p:txBody>
          <a:bodyPr/>
          <a:lstStyle/>
          <a:p>
            <a:r>
              <a:rPr lang="en-US"/>
              <a:t>Structures of Quadratic Expressions</a:t>
            </a:r>
          </a:p>
        </p:txBody>
      </p:sp>
    </p:spTree>
    <p:extLst>
      <p:ext uri="{BB962C8B-B14F-4D97-AF65-F5344CB8AC3E}">
        <p14:creationId xmlns:p14="http://schemas.microsoft.com/office/powerpoint/2010/main" val="186860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75657B-4205-684F-9552-F3FE6611D7F0}"/>
              </a:ext>
            </a:extLst>
          </p:cNvPr>
          <p:cNvSpPr>
            <a:spLocks noGrp="1"/>
          </p:cNvSpPr>
          <p:nvPr>
            <p:ph type="ftr" sz="quarter" idx="11"/>
          </p:nvPr>
        </p:nvSpPr>
        <p:spPr/>
        <p:txBody>
          <a:bodyPr/>
          <a:lstStyle/>
          <a:p>
            <a:r>
              <a:rPr lang="en-US">
                <a:latin typeface="Avenir Book"/>
              </a:rPr>
              <a:t>Unit 2 ● Lesson 1</a:t>
            </a:r>
          </a:p>
        </p:txBody>
      </p:sp>
      <p:sp>
        <p:nvSpPr>
          <p:cNvPr id="9" name="Content Placeholder 8">
            <a:extLst>
              <a:ext uri="{FF2B5EF4-FFF2-40B4-BE49-F238E27FC236}">
                <a16:creationId xmlns:a16="http://schemas.microsoft.com/office/drawing/2014/main" id="{B189475D-0F7B-A64E-86DD-D85AAC1B46E1}"/>
              </a:ext>
            </a:extLst>
          </p:cNvPr>
          <p:cNvSpPr>
            <a:spLocks noGrp="1"/>
          </p:cNvSpPr>
          <p:nvPr>
            <p:ph sz="quarter" idx="12"/>
          </p:nvPr>
        </p:nvSpPr>
        <p:spPr/>
        <p:txBody>
          <a:bodyPr/>
          <a:lstStyle/>
          <a:p>
            <a:r>
              <a:rPr lang="en-US"/>
              <a:t>Vertex –</a:t>
            </a:r>
          </a:p>
          <a:p>
            <a:endParaRPr lang="en-US"/>
          </a:p>
          <a:p>
            <a:endParaRPr lang="en-US"/>
          </a:p>
          <a:p>
            <a:r>
              <a:rPr lang="en-US"/>
              <a:t>Line of Symmetry – </a:t>
            </a:r>
          </a:p>
          <a:p>
            <a:pPr marL="0" indent="0">
              <a:buNone/>
            </a:pPr>
            <a:endParaRPr lang="en-US"/>
          </a:p>
        </p:txBody>
      </p:sp>
      <p:sp>
        <p:nvSpPr>
          <p:cNvPr id="8" name="Title 7">
            <a:extLst>
              <a:ext uri="{FF2B5EF4-FFF2-40B4-BE49-F238E27FC236}">
                <a16:creationId xmlns:a16="http://schemas.microsoft.com/office/drawing/2014/main" id="{8038C4F9-F86D-6D4F-B0EE-5FF6C7AB3780}"/>
              </a:ext>
            </a:extLst>
          </p:cNvPr>
          <p:cNvSpPr>
            <a:spLocks noGrp="1"/>
          </p:cNvSpPr>
          <p:nvPr>
            <p:ph type="title"/>
          </p:nvPr>
        </p:nvSpPr>
        <p:spPr/>
        <p:txBody>
          <a:bodyPr/>
          <a:lstStyle/>
          <a:p>
            <a:r>
              <a:rPr lang="en-US"/>
              <a:t>Recording Definitions</a:t>
            </a:r>
          </a:p>
        </p:txBody>
      </p:sp>
      <p:sp>
        <p:nvSpPr>
          <p:cNvPr id="5" name="TextBox 4">
            <a:extLst>
              <a:ext uri="{FF2B5EF4-FFF2-40B4-BE49-F238E27FC236}">
                <a16:creationId xmlns:a16="http://schemas.microsoft.com/office/drawing/2014/main" id="{6821CAE6-E9F2-5140-A58E-B2B9F013F17D}"/>
              </a:ext>
            </a:extLst>
          </p:cNvPr>
          <p:cNvSpPr txBox="1"/>
          <p:nvPr/>
        </p:nvSpPr>
        <p:spPr>
          <a:xfrm>
            <a:off x="166255" y="0"/>
            <a:ext cx="3441469" cy="369332"/>
          </a:xfrm>
          <a:prstGeom prst="rect">
            <a:avLst/>
          </a:prstGeom>
          <a:noFill/>
        </p:spPr>
        <p:txBody>
          <a:bodyPr wrap="square" rtlCol="0">
            <a:spAutoFit/>
          </a:bodyPr>
          <a:lstStyle/>
          <a:p>
            <a:r>
              <a:rPr lang="en-US">
                <a:solidFill>
                  <a:schemeClr val="bg2"/>
                </a:solidFill>
              </a:rPr>
              <a:t>Pause and Record</a:t>
            </a:r>
          </a:p>
        </p:txBody>
      </p:sp>
    </p:spTree>
    <p:extLst>
      <p:ext uri="{BB962C8B-B14F-4D97-AF65-F5344CB8AC3E}">
        <p14:creationId xmlns:p14="http://schemas.microsoft.com/office/powerpoint/2010/main" val="350682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1F1CA0-5121-9B4D-85AF-BC21572C97E2}"/>
              </a:ext>
            </a:extLst>
          </p:cNvPr>
          <p:cNvSpPr>
            <a:spLocks noGrp="1"/>
          </p:cNvSpPr>
          <p:nvPr>
            <p:ph idx="1"/>
          </p:nvPr>
        </p:nvSpPr>
        <p:spPr/>
        <p:txBody>
          <a:bodyPr/>
          <a:lstStyle/>
          <a:p>
            <a:pPr marL="0" indent="0">
              <a:buNone/>
            </a:pPr>
            <a:r>
              <a:rPr lang="en-US"/>
              <a:t>Independently, begin working through problems 5-9.</a:t>
            </a:r>
          </a:p>
          <a:p>
            <a:endParaRPr lang="en-US"/>
          </a:p>
        </p:txBody>
      </p:sp>
      <p:sp>
        <p:nvSpPr>
          <p:cNvPr id="3" name="Footer Placeholder 2">
            <a:extLst>
              <a:ext uri="{FF2B5EF4-FFF2-40B4-BE49-F238E27FC236}">
                <a16:creationId xmlns:a16="http://schemas.microsoft.com/office/drawing/2014/main" id="{AE770305-92C3-284C-B4D0-85ED9A898F72}"/>
              </a:ext>
            </a:extLst>
          </p:cNvPr>
          <p:cNvSpPr>
            <a:spLocks noGrp="1"/>
          </p:cNvSpPr>
          <p:nvPr>
            <p:ph type="ftr" sz="quarter" idx="11"/>
          </p:nvPr>
        </p:nvSpPr>
        <p:spPr/>
        <p:txBody>
          <a:bodyPr/>
          <a:lstStyle/>
          <a:p>
            <a:r>
              <a:rPr lang="en-US">
                <a:latin typeface="Avenir Book"/>
              </a:rPr>
              <a:t>Unit 2 ● Lesson 1</a:t>
            </a:r>
          </a:p>
        </p:txBody>
      </p:sp>
      <p:sp>
        <p:nvSpPr>
          <p:cNvPr id="4" name="Title 3">
            <a:extLst>
              <a:ext uri="{FF2B5EF4-FFF2-40B4-BE49-F238E27FC236}">
                <a16:creationId xmlns:a16="http://schemas.microsoft.com/office/drawing/2014/main" id="{9065798F-F23A-374B-868B-926EB03E93AB}"/>
              </a:ext>
            </a:extLst>
          </p:cNvPr>
          <p:cNvSpPr>
            <a:spLocks noGrp="1"/>
          </p:cNvSpPr>
          <p:nvPr>
            <p:ph type="title"/>
          </p:nvPr>
        </p:nvSpPr>
        <p:spPr/>
        <p:txBody>
          <a:bodyPr/>
          <a:lstStyle/>
          <a:p>
            <a:r>
              <a:rPr lang="en-US"/>
              <a:t>Transformers: Shifty y’s</a:t>
            </a:r>
          </a:p>
        </p:txBody>
      </p:sp>
    </p:spTree>
    <p:extLst>
      <p:ext uri="{BB962C8B-B14F-4D97-AF65-F5344CB8AC3E}">
        <p14:creationId xmlns:p14="http://schemas.microsoft.com/office/powerpoint/2010/main" val="150348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1F1CA0-5121-9B4D-85AF-BC21572C97E2}"/>
              </a:ext>
            </a:extLst>
          </p:cNvPr>
          <p:cNvSpPr>
            <a:spLocks noGrp="1"/>
          </p:cNvSpPr>
          <p:nvPr>
            <p:ph idx="1"/>
          </p:nvPr>
        </p:nvSpPr>
        <p:spPr/>
        <p:txBody>
          <a:bodyPr/>
          <a:lstStyle/>
          <a:p>
            <a:pPr marL="0" indent="0">
              <a:buNone/>
            </a:pPr>
            <a:r>
              <a:rPr lang="en-US"/>
              <a:t>With a partner, begin working through problems 5-9.</a:t>
            </a:r>
          </a:p>
          <a:p>
            <a:endParaRPr lang="en-US"/>
          </a:p>
        </p:txBody>
      </p:sp>
      <p:sp>
        <p:nvSpPr>
          <p:cNvPr id="3" name="Footer Placeholder 2">
            <a:extLst>
              <a:ext uri="{FF2B5EF4-FFF2-40B4-BE49-F238E27FC236}">
                <a16:creationId xmlns:a16="http://schemas.microsoft.com/office/drawing/2014/main" id="{AE770305-92C3-284C-B4D0-85ED9A898F72}"/>
              </a:ext>
            </a:extLst>
          </p:cNvPr>
          <p:cNvSpPr>
            <a:spLocks noGrp="1"/>
          </p:cNvSpPr>
          <p:nvPr>
            <p:ph type="ftr" sz="quarter" idx="11"/>
          </p:nvPr>
        </p:nvSpPr>
        <p:spPr/>
        <p:txBody>
          <a:bodyPr/>
          <a:lstStyle/>
          <a:p>
            <a:r>
              <a:rPr lang="en-US">
                <a:latin typeface="Avenir Book"/>
              </a:rPr>
              <a:t>Unit 2 ● Lesson 1</a:t>
            </a:r>
          </a:p>
        </p:txBody>
      </p:sp>
      <p:sp>
        <p:nvSpPr>
          <p:cNvPr id="4" name="Title 3">
            <a:extLst>
              <a:ext uri="{FF2B5EF4-FFF2-40B4-BE49-F238E27FC236}">
                <a16:creationId xmlns:a16="http://schemas.microsoft.com/office/drawing/2014/main" id="{9065798F-F23A-374B-868B-926EB03E93AB}"/>
              </a:ext>
            </a:extLst>
          </p:cNvPr>
          <p:cNvSpPr>
            <a:spLocks noGrp="1"/>
          </p:cNvSpPr>
          <p:nvPr>
            <p:ph type="title"/>
          </p:nvPr>
        </p:nvSpPr>
        <p:spPr/>
        <p:txBody>
          <a:bodyPr/>
          <a:lstStyle/>
          <a:p>
            <a:r>
              <a:rPr lang="en-US"/>
              <a:t>Transformers: Shifty y’s</a:t>
            </a:r>
          </a:p>
        </p:txBody>
      </p:sp>
    </p:spTree>
    <p:extLst>
      <p:ext uri="{BB962C8B-B14F-4D97-AF65-F5344CB8AC3E}">
        <p14:creationId xmlns:p14="http://schemas.microsoft.com/office/powerpoint/2010/main" val="274887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9D055A-DDDB-AB42-ABC9-3EC6D2C4AA97}"/>
                  </a:ext>
                </a:extLst>
              </p:cNvPr>
              <p:cNvSpPr>
                <a:spLocks noGrp="1"/>
              </p:cNvSpPr>
              <p:nvPr>
                <p:ph idx="1"/>
              </p:nvPr>
            </p:nvSpPr>
            <p:spPr>
              <a:xfrm>
                <a:off x="738249" y="847898"/>
                <a:ext cx="10651410" cy="5030784"/>
              </a:xfrm>
            </p:spPr>
            <p:txBody>
              <a:bodyPr/>
              <a:lstStyle/>
              <a:p>
                <a:pPr marL="0" indent="0">
                  <a:buNone/>
                </a:pPr>
                <a:r>
                  <a:rPr lang="en-US" dirty="0"/>
                  <a:t>5. Optima decided to test her ideas using technology</a:t>
                </a:r>
                <a:r>
                  <a:rPr lang="en-US"/>
                  <a:t>. </a:t>
                </a:r>
              </a:p>
              <a:p>
                <a:pPr marL="0" indent="0">
                  <a:buNone/>
                </a:pPr>
                <a:r>
                  <a:rPr lang="en-US"/>
                  <a:t>She </a:t>
                </a:r>
                <a:r>
                  <a:rPr lang="en-US" dirty="0"/>
                  <a:t>thinks that it is always a good idea to start simple, so she decides to </a:t>
                </a:r>
                <a:r>
                  <a:rPr lang="en-US"/>
                  <a:t>go with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5</m:t>
                    </m:r>
                  </m:oMath>
                </a14:m>
                <a:r>
                  <a:rPr lang="en-US" dirty="0"/>
                  <a:t>. She graphs it along with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in the same window. Test it yourself, and describe what you find.</a:t>
                </a:r>
              </a:p>
              <a:p>
                <a:pPr marL="0" indent="0">
                  <a:buNone/>
                </a:pPr>
                <a:endParaRPr lang="en-US" dirty="0"/>
              </a:p>
              <a:p>
                <a:pPr marL="0" indent="0">
                  <a:buNone/>
                </a:pPr>
                <a:r>
                  <a:rPr lang="en-US" dirty="0">
                    <a:hlinkClick r:id="rId3"/>
                  </a:rPr>
                  <a:t>Link to Desmos Display</a:t>
                </a:r>
                <a:endParaRPr lang="en-US" dirty="0"/>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D09D055A-DDDB-AB42-ABC9-3EC6D2C4AA97}"/>
                  </a:ext>
                </a:extLst>
              </p:cNvPr>
              <p:cNvSpPr>
                <a:spLocks noGrp="1" noRot="1" noChangeAspect="1" noMove="1" noResize="1" noEditPoints="1" noAdjustHandles="1" noChangeArrowheads="1" noChangeShapeType="1" noTextEdit="1"/>
              </p:cNvSpPr>
              <p:nvPr>
                <p:ph idx="1"/>
              </p:nvPr>
            </p:nvSpPr>
            <p:spPr>
              <a:xfrm>
                <a:off x="738249" y="847898"/>
                <a:ext cx="10651410" cy="5030784"/>
              </a:xfrm>
              <a:blipFill>
                <a:blip r:embed="rId4"/>
                <a:stretch>
                  <a:fillRect l="-1145" t="-2061" r="-211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2440E0D-26AC-384E-9ED7-79C51E6BCCB1}"/>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191997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9D055A-DDDB-AB42-ABC9-3EC6D2C4AA97}"/>
                  </a:ext>
                </a:extLst>
              </p:cNvPr>
              <p:cNvSpPr>
                <a:spLocks noGrp="1"/>
              </p:cNvSpPr>
              <p:nvPr>
                <p:ph idx="1"/>
              </p:nvPr>
            </p:nvSpPr>
            <p:spPr>
              <a:xfrm>
                <a:off x="738248" y="798022"/>
                <a:ext cx="10691752" cy="5080660"/>
              </a:xfrm>
            </p:spPr>
            <p:txBody>
              <a:bodyPr>
                <a:normAutofit/>
              </a:bodyPr>
              <a:lstStyle/>
              <a:p>
                <a:pPr marL="0" lvl="0" indent="0">
                  <a:buNone/>
                </a:pPr>
                <a:r>
                  <a:rPr lang="en-US" sz="2400"/>
                  <a:t>6. Knowing that things make a lot more sense with more representations, Optima tries a few more examples, like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a:latin typeface="Cambria Math" panose="02040503050406030204" pitchFamily="18" charset="0"/>
                      </a:rPr>
                      <m:t>+</m:t>
                    </m:r>
                    <m:r>
                      <a:rPr lang="en-US" sz="2400" i="1">
                        <a:latin typeface="Cambria Math" panose="02040503050406030204" pitchFamily="18" charset="0"/>
                      </a:rPr>
                      <m:t>2</m:t>
                    </m:r>
                  </m:oMath>
                </a14:m>
                <a:r>
                  <a:rPr lang="en-US" sz="2400"/>
                  <a:t> and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−3</m:t>
                    </m:r>
                  </m:oMath>
                </a14:m>
                <a:r>
                  <a:rPr lang="en-US" sz="2400"/>
                  <a:t>, looking at both a table and a graph for each. </a:t>
                </a:r>
              </a:p>
              <a:p>
                <a:pPr marL="0" lvl="0" indent="0">
                  <a:buNone/>
                </a:pPr>
                <a:endParaRPr lang="en-US" sz="2400"/>
              </a:p>
              <a:p>
                <a:pPr marL="0" lvl="0" indent="0">
                  <a:buNone/>
                </a:pPr>
                <a:r>
                  <a:rPr lang="en-US" sz="2400"/>
                  <a:t>What conclusion would you draw about the effect of adding or subtracting a number to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a14:m>
                <a:r>
                  <a:rPr lang="en-US" sz="2400"/>
                  <a:t>? Carefully record the tables and graphs of these examples, and explain why your conclusion would be true for any value of </a:t>
                </a:r>
                <a14:m>
                  <m:oMath xmlns:m="http://schemas.openxmlformats.org/officeDocument/2006/math">
                    <m:r>
                      <a:rPr lang="en-US" sz="2400" i="1">
                        <a:latin typeface="Cambria Math" panose="02040503050406030204" pitchFamily="18" charset="0"/>
                      </a:rPr>
                      <m:t>𝑘</m:t>
                    </m:r>
                  </m:oMath>
                </a14:m>
                <a:r>
                  <a:rPr lang="en-US" sz="2400"/>
                  <a:t>, given</a:t>
                </a:r>
              </a:p>
              <a:p>
                <a:pPr marL="0" lvl="0" indent="0">
                  <a:buNone/>
                </a:pP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a:latin typeface="Cambria Math" panose="02040503050406030204" pitchFamily="18" charset="0"/>
                      </a:rPr>
                      <m:t>+</m:t>
                    </m:r>
                    <m:r>
                      <a:rPr lang="en-US" sz="2400" i="1">
                        <a:latin typeface="Cambria Math" panose="02040503050406030204" pitchFamily="18" charset="0"/>
                      </a:rPr>
                      <m:t>𝑘</m:t>
                    </m:r>
                  </m:oMath>
                </a14:m>
                <a:r>
                  <a:rPr lang="en-US" sz="2400"/>
                  <a:t>.</a:t>
                </a:r>
              </a:p>
              <a:p>
                <a:pPr marL="0" lvl="0" indent="0">
                  <a:buNone/>
                </a:pPr>
                <a:endParaRPr lang="en-US" sz="2400"/>
              </a:p>
              <a:p>
                <a:pPr marL="0" lvl="0" indent="0">
                  <a:buNone/>
                </a:pPr>
                <a:r>
                  <a:rPr lang="en-US" sz="2400">
                    <a:hlinkClick r:id="rId3"/>
                  </a:rPr>
                  <a:t>Link to Desmos Display</a:t>
                </a:r>
                <a:endParaRPr lang="en-US" sz="2400"/>
              </a:p>
              <a:p>
                <a:endParaRPr lang="en-US"/>
              </a:p>
            </p:txBody>
          </p:sp>
        </mc:Choice>
        <mc:Fallback xmlns="">
          <p:sp>
            <p:nvSpPr>
              <p:cNvPr id="2" name="Content Placeholder 1">
                <a:extLst>
                  <a:ext uri="{FF2B5EF4-FFF2-40B4-BE49-F238E27FC236}">
                    <a16:creationId xmlns:a16="http://schemas.microsoft.com/office/drawing/2014/main" id="{D09D055A-DDDB-AB42-ABC9-3EC6D2C4AA97}"/>
                  </a:ext>
                </a:extLst>
              </p:cNvPr>
              <p:cNvSpPr>
                <a:spLocks noGrp="1" noRot="1" noChangeAspect="1" noMove="1" noResize="1" noEditPoints="1" noAdjustHandles="1" noChangeArrowheads="1" noChangeShapeType="1" noTextEdit="1"/>
              </p:cNvSpPr>
              <p:nvPr>
                <p:ph idx="1"/>
              </p:nvPr>
            </p:nvSpPr>
            <p:spPr>
              <a:xfrm>
                <a:off x="738248" y="798022"/>
                <a:ext cx="10691752" cy="5080660"/>
              </a:xfrm>
              <a:blipFill>
                <a:blip r:embed="rId4"/>
                <a:stretch>
                  <a:fillRect l="-855" t="-1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2440E0D-26AC-384E-9ED7-79C51E6BCCB1}"/>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199691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9D055A-DDDB-AB42-ABC9-3EC6D2C4AA97}"/>
                  </a:ext>
                </a:extLst>
              </p:cNvPr>
              <p:cNvSpPr>
                <a:spLocks noGrp="1"/>
              </p:cNvSpPr>
              <p:nvPr>
                <p:ph idx="1"/>
              </p:nvPr>
            </p:nvSpPr>
            <p:spPr>
              <a:xfrm>
                <a:off x="738247" y="798022"/>
                <a:ext cx="10678305" cy="5080660"/>
              </a:xfrm>
            </p:spPr>
            <p:txBody>
              <a:bodyPr>
                <a:normAutofit/>
              </a:bodyPr>
              <a:lstStyle/>
              <a:p>
                <a:pPr marL="0" lvl="0" indent="0">
                  <a:buNone/>
                </a:pPr>
                <a:r>
                  <a:rPr lang="en-US" sz="2400"/>
                  <a:t>7. After her amazing success with addition in the last problem, Optima decided to look at what happens with addition and subtraction inside the parentheses, or as she says it, “Adding to the </a:t>
                </a:r>
                <a14:m>
                  <m:oMath xmlns:m="http://schemas.openxmlformats.org/officeDocument/2006/math">
                    <m:r>
                      <a:rPr lang="en-US" sz="2400" i="1">
                        <a:latin typeface="Cambria Math" panose="02040503050406030204" pitchFamily="18" charset="0"/>
                      </a:rPr>
                      <m:t>𝑥</m:t>
                    </m:r>
                  </m:oMath>
                </a14:m>
                <a:r>
                  <a:rPr lang="en-US" sz="2400"/>
                  <a:t> before it gets squared.” </a:t>
                </a:r>
              </a:p>
              <a:p>
                <a:pPr marL="0" lvl="0" indent="0">
                  <a:buNone/>
                </a:pPr>
                <a:r>
                  <a:rPr lang="en-US" sz="2400"/>
                  <a:t>Using your technology, decide the effect of </a:t>
                </a:r>
                <a14:m>
                  <m:oMath xmlns:m="http://schemas.openxmlformats.org/officeDocument/2006/math">
                    <m:r>
                      <a:rPr lang="en-US" sz="2400" i="1">
                        <a:latin typeface="Cambria Math" panose="02040503050406030204" pitchFamily="18" charset="0"/>
                      </a:rPr>
                      <m:t>h</m:t>
                    </m:r>
                  </m:oMath>
                </a14:m>
                <a:r>
                  <a:rPr lang="en-US" sz="2400"/>
                  <a:t> in the equations </a:t>
                </a:r>
              </a:p>
              <a:p>
                <a:pPr marL="0" lvl="0" indent="0">
                  <a:buNone/>
                </a:pP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a:latin typeface="Cambria Math" panose="02040503050406030204" pitchFamily="18" charset="0"/>
                              </a:rPr>
                              <m:t>+</m:t>
                            </m:r>
                            <m:r>
                              <a:rPr lang="en-US" sz="2400" i="1">
                                <a:latin typeface="Cambria Math" panose="02040503050406030204" pitchFamily="18" charset="0"/>
                              </a:rPr>
                              <m:t>h</m:t>
                            </m:r>
                          </m:e>
                        </m:d>
                      </m:e>
                      <m:sup>
                        <m:r>
                          <a:rPr lang="en-US" sz="2400" i="1">
                            <a:latin typeface="Cambria Math" panose="02040503050406030204" pitchFamily="18" charset="0"/>
                          </a:rPr>
                          <m:t>2</m:t>
                        </m:r>
                      </m:sup>
                    </m:sSup>
                  </m:oMath>
                </a14:m>
                <a:r>
                  <a:rPr lang="en-US" sz="2400"/>
                  <a:t> and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h</m:t>
                            </m:r>
                          </m:e>
                        </m:d>
                      </m:e>
                      <m:sup>
                        <m:r>
                          <a:rPr lang="en-US" sz="2400" i="1">
                            <a:latin typeface="Cambria Math" panose="02040503050406030204" pitchFamily="18" charset="0"/>
                          </a:rPr>
                          <m:t>2</m:t>
                        </m:r>
                      </m:sup>
                    </m:sSup>
                  </m:oMath>
                </a14:m>
                <a:r>
                  <a:rPr lang="en-US" sz="2400"/>
                  <a:t>. (Choose some specific numbers for </a:t>
                </a:r>
                <a14:m>
                  <m:oMath xmlns:m="http://schemas.openxmlformats.org/officeDocument/2006/math">
                    <m:r>
                      <a:rPr lang="en-US" sz="2400" i="1">
                        <a:latin typeface="Cambria Math" panose="02040503050406030204" pitchFamily="18" charset="0"/>
                      </a:rPr>
                      <m:t>h</m:t>
                    </m:r>
                  </m:oMath>
                </a14:m>
                <a:r>
                  <a:rPr lang="en-US" sz="2400"/>
                  <a:t>.) Record a few examples (in both tables and graphs) and explain why this effect on the graph occurs.</a:t>
                </a:r>
              </a:p>
              <a:p>
                <a:pPr marL="0" lvl="0" indent="0">
                  <a:buNone/>
                </a:pPr>
                <a:endParaRPr lang="en-US" sz="2400"/>
              </a:p>
              <a:p>
                <a:pPr marL="0" indent="0">
                  <a:buNone/>
                </a:pPr>
                <a:r>
                  <a:rPr lang="en-US" sz="2400">
                    <a:hlinkClick r:id="rId3"/>
                  </a:rPr>
                  <a:t>Link to Desmos Display</a:t>
                </a:r>
                <a:endParaRPr lang="en-US" sz="2400"/>
              </a:p>
              <a:p>
                <a:pPr marL="0" lvl="0" indent="0">
                  <a:buNone/>
                </a:pPr>
                <a:endParaRPr lang="en-US" sz="2400"/>
              </a:p>
              <a:p>
                <a:endParaRPr lang="en-US"/>
              </a:p>
            </p:txBody>
          </p:sp>
        </mc:Choice>
        <mc:Fallback xmlns="">
          <p:sp>
            <p:nvSpPr>
              <p:cNvPr id="2" name="Content Placeholder 1">
                <a:extLst>
                  <a:ext uri="{FF2B5EF4-FFF2-40B4-BE49-F238E27FC236}">
                    <a16:creationId xmlns:a16="http://schemas.microsoft.com/office/drawing/2014/main" id="{D09D055A-DDDB-AB42-ABC9-3EC6D2C4AA97}"/>
                  </a:ext>
                </a:extLst>
              </p:cNvPr>
              <p:cNvSpPr>
                <a:spLocks noGrp="1" noRot="1" noChangeAspect="1" noMove="1" noResize="1" noEditPoints="1" noAdjustHandles="1" noChangeArrowheads="1" noChangeShapeType="1" noTextEdit="1"/>
              </p:cNvSpPr>
              <p:nvPr>
                <p:ph idx="1"/>
              </p:nvPr>
            </p:nvSpPr>
            <p:spPr>
              <a:xfrm>
                <a:off x="738247" y="798022"/>
                <a:ext cx="10678305" cy="5080660"/>
              </a:xfrm>
              <a:blipFill>
                <a:blip r:embed="rId4"/>
                <a:stretch>
                  <a:fillRect l="-856" t="-1681" r="-79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2440E0D-26AC-384E-9ED7-79C51E6BCCB1}"/>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265021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9D055A-DDDB-AB42-ABC9-3EC6D2C4AA97}"/>
                  </a:ext>
                </a:extLst>
              </p:cNvPr>
              <p:cNvSpPr>
                <a:spLocks noGrp="1"/>
              </p:cNvSpPr>
              <p:nvPr>
                <p:ph idx="1"/>
              </p:nvPr>
            </p:nvSpPr>
            <p:spPr>
              <a:xfrm>
                <a:off x="738247" y="798022"/>
                <a:ext cx="10678305" cy="5080660"/>
              </a:xfrm>
            </p:spPr>
            <p:txBody>
              <a:bodyPr>
                <a:normAutofit/>
              </a:bodyPr>
              <a:lstStyle/>
              <a:p>
                <a:pPr marL="0" indent="0">
                  <a:buNone/>
                </a:pPr>
                <a:r>
                  <a:rPr lang="en-US" sz="2400"/>
                  <a:t>8. Optima thought that problem 7 was very tricky and had hoped that multiplication was going to be more straightforward. She decides to start simple and multiply by </a:t>
                </a:r>
                <a14:m>
                  <m:oMath xmlns:m="http://schemas.openxmlformats.org/officeDocument/2006/math">
                    <m:r>
                      <a:rPr lang="en-US" sz="2400" i="1">
                        <a:latin typeface="Cambria Math" panose="02040503050406030204" pitchFamily="18" charset="0"/>
                      </a:rPr>
                      <m:t>−1</m:t>
                    </m:r>
                  </m:oMath>
                </a14:m>
                <a:r>
                  <a:rPr lang="en-US" sz="2400"/>
                  <a:t>, so she begins with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a14:m>
                <a:r>
                  <a:rPr lang="en-US" sz="2400"/>
                  <a:t>. Predict what the effect is on the graph, and then test it. Why does it have this effect?</a:t>
                </a:r>
              </a:p>
              <a:p>
                <a:pPr marL="0" lvl="0" indent="0">
                  <a:buNone/>
                </a:pPr>
                <a:endParaRPr lang="en-US" sz="2400"/>
              </a:p>
              <a:p>
                <a:pPr marL="0" lvl="0" indent="0">
                  <a:buNone/>
                </a:pPr>
                <a:endParaRPr lang="en-US" sz="2400"/>
              </a:p>
              <a:p>
                <a:pPr marL="0" indent="0">
                  <a:buNone/>
                </a:pPr>
                <a:r>
                  <a:rPr lang="en-US" sz="2400">
                    <a:hlinkClick r:id="rId3"/>
                  </a:rPr>
                  <a:t>Link to Desmos Display</a:t>
                </a:r>
                <a:endParaRPr lang="en-US" sz="2400"/>
              </a:p>
              <a:p>
                <a:pPr marL="0" lvl="0" indent="0">
                  <a:buNone/>
                </a:pPr>
                <a:endParaRPr lang="en-US" sz="2400"/>
              </a:p>
              <a:p>
                <a:endParaRPr lang="en-US"/>
              </a:p>
            </p:txBody>
          </p:sp>
        </mc:Choice>
        <mc:Fallback xmlns="">
          <p:sp>
            <p:nvSpPr>
              <p:cNvPr id="2" name="Content Placeholder 1">
                <a:extLst>
                  <a:ext uri="{FF2B5EF4-FFF2-40B4-BE49-F238E27FC236}">
                    <a16:creationId xmlns:a16="http://schemas.microsoft.com/office/drawing/2014/main" id="{D09D055A-DDDB-AB42-ABC9-3EC6D2C4AA97}"/>
                  </a:ext>
                </a:extLst>
              </p:cNvPr>
              <p:cNvSpPr>
                <a:spLocks noGrp="1" noRot="1" noChangeAspect="1" noMove="1" noResize="1" noEditPoints="1" noAdjustHandles="1" noChangeArrowheads="1" noChangeShapeType="1" noTextEdit="1"/>
              </p:cNvSpPr>
              <p:nvPr>
                <p:ph idx="1"/>
              </p:nvPr>
            </p:nvSpPr>
            <p:spPr>
              <a:xfrm>
                <a:off x="738247" y="798022"/>
                <a:ext cx="10678305" cy="5080660"/>
              </a:xfrm>
              <a:blipFill>
                <a:blip r:embed="rId4"/>
                <a:stretch>
                  <a:fillRect l="-856" t="-1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2440E0D-26AC-384E-9ED7-79C51E6BCCB1}"/>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297297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9D055A-DDDB-AB42-ABC9-3EC6D2C4AA97}"/>
                  </a:ext>
                </a:extLst>
              </p:cNvPr>
              <p:cNvSpPr>
                <a:spLocks noGrp="1"/>
              </p:cNvSpPr>
              <p:nvPr>
                <p:ph idx="1"/>
              </p:nvPr>
            </p:nvSpPr>
            <p:spPr>
              <a:xfrm>
                <a:off x="738247" y="798022"/>
                <a:ext cx="10678305" cy="5080660"/>
              </a:xfrm>
            </p:spPr>
            <p:txBody>
              <a:bodyPr>
                <a:normAutofit/>
              </a:bodyPr>
              <a:lstStyle/>
              <a:p>
                <a:pPr marL="0" indent="0">
                  <a:buNone/>
                </a:pPr>
                <a:r>
                  <a:rPr lang="en-US" sz="2400"/>
                  <a:t>9. Optima is encouraged because she was able to figure out the last problem. She decides to end her investigation for the day by determining the effect of a multiplier, </a:t>
                </a:r>
                <a14:m>
                  <m:oMath xmlns:m="http://schemas.openxmlformats.org/officeDocument/2006/math">
                    <m:r>
                      <a:rPr lang="en-US" sz="2400" i="1">
                        <a:latin typeface="Cambria Math" panose="02040503050406030204" pitchFamily="18" charset="0"/>
                      </a:rPr>
                      <m:t>𝑎</m:t>
                    </m:r>
                  </m:oMath>
                </a14:m>
                <a:r>
                  <a:rPr lang="en-US" sz="2400"/>
                  <a:t>, in the equation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r>
                      <a:rPr lang="en-US" sz="2400" i="1">
                        <a:latin typeface="Cambria Math" panose="02040503050406030204" pitchFamily="18" charset="0"/>
                      </a:rPr>
                      <m:t>𝑎</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a14:m>
                <a:r>
                  <a:rPr lang="en-US" sz="2400"/>
                  <a:t>. Using both positive and negative numbers, fractions, and integers, create at least two tables and matching graphs to determine the effect of a multiplier.</a:t>
                </a:r>
              </a:p>
              <a:p>
                <a:pPr marL="0" indent="0">
                  <a:buNone/>
                </a:pPr>
                <a:endParaRPr lang="en-US" sz="2400"/>
              </a:p>
              <a:p>
                <a:pPr marL="0" lvl="0" indent="0">
                  <a:buNone/>
                </a:pPr>
                <a:endParaRPr lang="en-US" sz="2400"/>
              </a:p>
              <a:p>
                <a:pPr marL="0" lvl="0" indent="0">
                  <a:buNone/>
                </a:pPr>
                <a:endParaRPr lang="en-US" sz="2400"/>
              </a:p>
              <a:p>
                <a:pPr marL="0" indent="0">
                  <a:buNone/>
                </a:pPr>
                <a:r>
                  <a:rPr lang="en-US" sz="2400">
                    <a:hlinkClick r:id="rId3"/>
                  </a:rPr>
                  <a:t>Link to Desmos Display</a:t>
                </a:r>
                <a:endParaRPr lang="en-US" sz="2400"/>
              </a:p>
              <a:p>
                <a:pPr marL="0" lvl="0" indent="0">
                  <a:buNone/>
                </a:pPr>
                <a:endParaRPr lang="en-US" sz="2400"/>
              </a:p>
              <a:p>
                <a:endParaRPr lang="en-US"/>
              </a:p>
            </p:txBody>
          </p:sp>
        </mc:Choice>
        <mc:Fallback xmlns="">
          <p:sp>
            <p:nvSpPr>
              <p:cNvPr id="2" name="Content Placeholder 1">
                <a:extLst>
                  <a:ext uri="{FF2B5EF4-FFF2-40B4-BE49-F238E27FC236}">
                    <a16:creationId xmlns:a16="http://schemas.microsoft.com/office/drawing/2014/main" id="{D09D055A-DDDB-AB42-ABC9-3EC6D2C4AA97}"/>
                  </a:ext>
                </a:extLst>
              </p:cNvPr>
              <p:cNvSpPr>
                <a:spLocks noGrp="1" noRot="1" noChangeAspect="1" noMove="1" noResize="1" noEditPoints="1" noAdjustHandles="1" noChangeArrowheads="1" noChangeShapeType="1" noTextEdit="1"/>
              </p:cNvSpPr>
              <p:nvPr>
                <p:ph idx="1"/>
              </p:nvPr>
            </p:nvSpPr>
            <p:spPr>
              <a:xfrm>
                <a:off x="738247" y="798022"/>
                <a:ext cx="10678305" cy="5080660"/>
              </a:xfrm>
              <a:blipFill>
                <a:blip r:embed="rId4"/>
                <a:stretch>
                  <a:fillRect l="-856" t="-1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2440E0D-26AC-384E-9ED7-79C51E6BCCB1}"/>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19087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FCD4483-677F-DD47-957B-DDB0B3D2E789}"/>
                  </a:ext>
                </a:extLst>
              </p:cNvPr>
              <p:cNvSpPr>
                <a:spLocks noGrp="1"/>
              </p:cNvSpPr>
              <p:nvPr>
                <p:ph idx="1"/>
              </p:nvPr>
            </p:nvSpPr>
            <p:spPr/>
            <p:txBody>
              <a:bodyPr/>
              <a:lstStyle/>
              <a:p>
                <a:pPr marL="0" indent="0">
                  <a:buNone/>
                </a:pPr>
                <a:r>
                  <a:rPr lang="en-US"/>
                  <a:t>Use technology to explore the behavior of the line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oMath>
                </a14:m>
                <a:r>
                  <a:rPr lang="en-US"/>
                  <a:t> If the point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0</m:t>
                        </m:r>
                      </m:e>
                    </m:d>
                  </m:oMath>
                </a14:m>
                <a:r>
                  <a:rPr lang="en-US"/>
                  <a:t> is used as an anchor point, much like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0</m:t>
                        </m:r>
                      </m:e>
                    </m:d>
                  </m:oMath>
                </a14:m>
                <a:r>
                  <a:rPr lang="en-US"/>
                  <a:t> is used on the graph of the parabola, will the transformations discovered for the parabola work for a line? Why or why not?</a:t>
                </a:r>
              </a:p>
              <a:p>
                <a:endParaRPr lang="en-US"/>
              </a:p>
            </p:txBody>
          </p:sp>
        </mc:Choice>
        <mc:Fallback xmlns="">
          <p:sp>
            <p:nvSpPr>
              <p:cNvPr id="2" name="Content Placeholder 1">
                <a:extLst>
                  <a:ext uri="{FF2B5EF4-FFF2-40B4-BE49-F238E27FC236}">
                    <a16:creationId xmlns:a16="http://schemas.microsoft.com/office/drawing/2014/main" id="{3FCD4483-677F-DD47-957B-DDB0B3D2E789}"/>
                  </a:ext>
                </a:extLst>
              </p:cNvPr>
              <p:cNvSpPr>
                <a:spLocks noGrp="1" noRot="1" noChangeAspect="1" noMove="1" noResize="1" noEditPoints="1" noAdjustHandles="1" noChangeArrowheads="1" noChangeShapeType="1" noTextEdit="1"/>
              </p:cNvSpPr>
              <p:nvPr>
                <p:ph idx="1"/>
              </p:nvPr>
            </p:nvSpPr>
            <p:spPr>
              <a:blipFill>
                <a:blip r:embed="rId2"/>
                <a:stretch>
                  <a:fillRect l="-1217" t="-2043" r="-104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4D6DBD9-BC58-A448-923A-C8263492B573}"/>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181977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47AF088A-D050-4C4C-A098-F903BD6FB528}"/>
                  </a:ext>
                </a:extLst>
              </p:cNvPr>
              <p:cNvGraphicFramePr>
                <a:graphicFrameLocks noGrp="1"/>
              </p:cNvGraphicFramePr>
              <p:nvPr>
                <p:ph idx="1"/>
                <p:extLst>
                  <p:ext uri="{D42A27DB-BD31-4B8C-83A1-F6EECF244321}">
                    <p14:modId xmlns:p14="http://schemas.microsoft.com/office/powerpoint/2010/main" val="1457224212"/>
                  </p:ext>
                </p:extLst>
              </p:nvPr>
            </p:nvGraphicFramePr>
            <p:xfrm>
              <a:off x="1232741" y="1736457"/>
              <a:ext cx="10107612" cy="4113594"/>
            </p:xfrm>
            <a:graphic>
              <a:graphicData uri="http://schemas.openxmlformats.org/drawingml/2006/table">
                <a:tbl>
                  <a:tblPr>
                    <a:tableStyleId>{5C22544A-7EE6-4342-B048-85BDC9FD1C3A}</a:tableStyleId>
                  </a:tblPr>
                  <a:tblGrid>
                    <a:gridCol w="3554412">
                      <a:extLst>
                        <a:ext uri="{9D8B030D-6E8A-4147-A177-3AD203B41FA5}">
                          <a16:colId xmlns:a16="http://schemas.microsoft.com/office/drawing/2014/main" val="1953743716"/>
                        </a:ext>
                      </a:extLst>
                    </a:gridCol>
                    <a:gridCol w="6553200">
                      <a:extLst>
                        <a:ext uri="{9D8B030D-6E8A-4147-A177-3AD203B41FA5}">
                          <a16:colId xmlns:a16="http://schemas.microsoft.com/office/drawing/2014/main" val="808311984"/>
                        </a:ext>
                      </a:extLst>
                    </a:gridCol>
                  </a:tblGrid>
                  <a:tr h="174381">
                    <a:tc>
                      <a:txBody>
                        <a:bodyPr/>
                        <a:lstStyle/>
                        <a:p>
                          <a:pPr marL="0" marR="0" algn="ctr">
                            <a:lnSpc>
                              <a:spcPct val="115000"/>
                            </a:lnSpc>
                            <a:spcBef>
                              <a:spcPts val="0"/>
                            </a:spcBef>
                            <a:spcAft>
                              <a:spcPts val="0"/>
                            </a:spcAft>
                          </a:pPr>
                          <a:r>
                            <a:rPr lang="en-US" sz="2400">
                              <a:effectLst/>
                              <a:latin typeface="Avenir Book" panose="02000503020000020003"/>
                            </a:rPr>
                            <a:t>Equation</a:t>
                          </a:r>
                          <a:endParaRPr lang="en-US" sz="2400">
                            <a:effectLst/>
                            <a:latin typeface="Avenir Book" panose="02000503020000020003"/>
                            <a:ea typeface="Calibri" panose="020F0502020204030204" pitchFamily="34" charset="0"/>
                            <a:cs typeface="Times New Roman" panose="02020603050405020304" pitchFamily="18" charset="0"/>
                          </a:endParaRPr>
                        </a:p>
                      </a:txBody>
                      <a:tcPr marL="65919" marR="65919" marT="0" marB="0"/>
                    </a:tc>
                    <a:tc>
                      <a:txBody>
                        <a:bodyPr/>
                        <a:lstStyle/>
                        <a:p>
                          <a:pPr marL="0" marR="0" algn="ctr">
                            <a:lnSpc>
                              <a:spcPct val="115000"/>
                            </a:lnSpc>
                            <a:spcBef>
                              <a:spcPts val="0"/>
                            </a:spcBef>
                            <a:spcAft>
                              <a:spcPts val="0"/>
                            </a:spcAft>
                          </a:pPr>
                          <a:r>
                            <a:rPr lang="en-US" sz="2400">
                              <a:effectLst/>
                              <a:latin typeface="Avenir Book" panose="02000503020000020003"/>
                            </a:rPr>
                            <a:t>Transformation of </a:t>
                          </a:r>
                          <a14:m>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oMath>
                          </a14:m>
                          <a:endParaRPr lang="en-US" sz="2400">
                            <a:effectLst/>
                            <a:latin typeface="Avenir Book" panose="02000503020000020003"/>
                            <a:ea typeface="Calibri" panose="020F0502020204030204" pitchFamily="34" charset="0"/>
                            <a:cs typeface="Times New Roman" panose="02020603050405020304" pitchFamily="18" charset="0"/>
                          </a:endParaRPr>
                        </a:p>
                      </a:txBody>
                      <a:tcPr marL="65919" marR="65919" marT="0" marB="0"/>
                    </a:tc>
                    <a:extLst>
                      <a:ext uri="{0D108BD9-81ED-4DB2-BD59-A6C34878D82A}">
                        <a16:rowId xmlns:a16="http://schemas.microsoft.com/office/drawing/2014/main" val="1716126575"/>
                      </a:ext>
                    </a:extLst>
                  </a:tr>
                  <a:tr h="483408">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r>
                                  <a:rPr lang="en-US" sz="2400">
                                    <a:effectLst/>
                                    <a:latin typeface="Cambria Math" panose="02040503050406030204" pitchFamily="18" charset="0"/>
                                  </a:rPr>
                                  <m:t>+</m:t>
                                </m:r>
                                <m:r>
                                  <a:rPr lang="en-US" sz="2400">
                                    <a:effectLst/>
                                    <a:latin typeface="Cambria Math" panose="02040503050406030204" pitchFamily="18" charset="0"/>
                                  </a:rPr>
                                  <m:t>𝑘</m:t>
                                </m:r>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919" marR="65919" marT="0" marB="0" anchor="ct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1597765347"/>
                      </a:ext>
                    </a:extLst>
                  </a:tr>
                  <a:tr h="483408">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r>
                                          <a:rPr lang="en-US" sz="2400">
                                            <a:effectLst/>
                                            <a:latin typeface="Cambria Math" panose="02040503050406030204" pitchFamily="18" charset="0"/>
                                          </a:rPr>
                                          <m:t>𝑥</m:t>
                                        </m:r>
                                        <m:r>
                                          <a:rPr lang="en-US" sz="2400">
                                            <a:effectLst/>
                                            <a:latin typeface="Cambria Math" panose="02040503050406030204" pitchFamily="18" charset="0"/>
                                          </a:rPr>
                                          <m:t>−</m:t>
                                        </m:r>
                                        <m:r>
                                          <a:rPr lang="en-US" sz="2400">
                                            <a:effectLst/>
                                            <a:latin typeface="Cambria Math" panose="02040503050406030204" pitchFamily="18" charset="0"/>
                                          </a:rPr>
                                          <m:t>h</m:t>
                                        </m:r>
                                      </m:e>
                                    </m:d>
                                  </m:e>
                                  <m:sup>
                                    <m:r>
                                      <a:rPr lang="en-US" sz="2400">
                                        <a:effectLst/>
                                        <a:latin typeface="Cambria Math" panose="02040503050406030204" pitchFamily="18" charset="0"/>
                                      </a:rPr>
                                      <m:t>2</m:t>
                                    </m:r>
                                  </m:sup>
                                </m:sSup>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919" marR="65919" marT="0" marB="0" anchor="ctr"/>
                    </a:tc>
                    <a:tc>
                      <a:txBody>
                        <a:bodyPr/>
                        <a:lstStyle/>
                        <a:p>
                          <a:pPr marL="0" marR="0">
                            <a:spcBef>
                              <a:spcPts val="180"/>
                            </a:spcBef>
                            <a:spcAft>
                              <a:spcPts val="180"/>
                            </a:spcAft>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80"/>
                            </a:spcBef>
                            <a:spcAft>
                              <a:spcPts val="180"/>
                            </a:spcAft>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691858771"/>
                      </a:ext>
                    </a:extLst>
                  </a:tr>
                  <a:tr h="483408">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r>
                                          <a:rPr lang="en-US" sz="2400">
                                            <a:effectLst/>
                                            <a:latin typeface="Cambria Math" panose="02040503050406030204" pitchFamily="18" charset="0"/>
                                          </a:rPr>
                                          <m:t>𝑥</m:t>
                                        </m:r>
                                        <m:r>
                                          <a:rPr lang="en-US" sz="2400">
                                            <a:effectLst/>
                                            <a:latin typeface="Cambria Math" panose="02040503050406030204" pitchFamily="18" charset="0"/>
                                          </a:rPr>
                                          <m:t>+</m:t>
                                        </m:r>
                                        <m:r>
                                          <a:rPr lang="en-US" sz="2400">
                                            <a:effectLst/>
                                            <a:latin typeface="Cambria Math" panose="02040503050406030204" pitchFamily="18" charset="0"/>
                                          </a:rPr>
                                          <m:t>h</m:t>
                                        </m:r>
                                      </m:e>
                                    </m:d>
                                  </m:e>
                                  <m:sup>
                                    <m:r>
                                      <a:rPr lang="en-US" sz="2400">
                                        <a:effectLst/>
                                        <a:latin typeface="Cambria Math" panose="02040503050406030204" pitchFamily="18" charset="0"/>
                                      </a:rPr>
                                      <m:t>2</m:t>
                                    </m:r>
                                  </m:sup>
                                </m:sSup>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919" marR="65919" marT="0" marB="0" anchor="ct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755073479"/>
                      </a:ext>
                    </a:extLst>
                  </a:tr>
                  <a:tr h="483408">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919" marR="65919" marT="0" marB="0" anchor="ct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3955453843"/>
                      </a:ext>
                    </a:extLst>
                  </a:tr>
                  <a:tr h="483408">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r>
                                  <a:rPr lang="en-US" sz="2400">
                                    <a:effectLst/>
                                    <a:latin typeface="Cambria Math" panose="02040503050406030204" pitchFamily="18" charset="0"/>
                                  </a:rPr>
                                  <m:t>𝑎</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919" marR="65919" marT="0" marB="0" anchor="ct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609352505"/>
                      </a:ext>
                    </a:extLst>
                  </a:tr>
                </a:tbl>
              </a:graphicData>
            </a:graphic>
          </p:graphicFrame>
        </mc:Choice>
        <mc:Fallback xmlns="">
          <p:graphicFrame>
            <p:nvGraphicFramePr>
              <p:cNvPr id="4" name="Content Placeholder 3">
                <a:extLst>
                  <a:ext uri="{FF2B5EF4-FFF2-40B4-BE49-F238E27FC236}">
                    <a16:creationId xmlns:a16="http://schemas.microsoft.com/office/drawing/2014/main" id="{47AF088A-D050-4C4C-A098-F903BD6FB528}"/>
                  </a:ext>
                </a:extLst>
              </p:cNvPr>
              <p:cNvGraphicFramePr>
                <a:graphicFrameLocks noGrp="1"/>
              </p:cNvGraphicFramePr>
              <p:nvPr>
                <p:ph idx="1"/>
                <p:extLst>
                  <p:ext uri="{D42A27DB-BD31-4B8C-83A1-F6EECF244321}">
                    <p14:modId xmlns:p14="http://schemas.microsoft.com/office/powerpoint/2010/main" val="1457224212"/>
                  </p:ext>
                </p:extLst>
              </p:nvPr>
            </p:nvGraphicFramePr>
            <p:xfrm>
              <a:off x="1232741" y="1736457"/>
              <a:ext cx="10107612" cy="4102100"/>
            </p:xfrm>
            <a:graphic>
              <a:graphicData uri="http://schemas.openxmlformats.org/drawingml/2006/table">
                <a:tbl>
                  <a:tblPr>
                    <a:tableStyleId>{5C22544A-7EE6-4342-B048-85BDC9FD1C3A}</a:tableStyleId>
                  </a:tblPr>
                  <a:tblGrid>
                    <a:gridCol w="3554412">
                      <a:extLst>
                        <a:ext uri="{9D8B030D-6E8A-4147-A177-3AD203B41FA5}">
                          <a16:colId xmlns:a16="http://schemas.microsoft.com/office/drawing/2014/main" val="1953743716"/>
                        </a:ext>
                      </a:extLst>
                    </a:gridCol>
                    <a:gridCol w="6553200">
                      <a:extLst>
                        <a:ext uri="{9D8B030D-6E8A-4147-A177-3AD203B41FA5}">
                          <a16:colId xmlns:a16="http://schemas.microsoft.com/office/drawing/2014/main" val="808311984"/>
                        </a:ext>
                      </a:extLst>
                    </a:gridCol>
                  </a:tblGrid>
                  <a:tr h="393700">
                    <a:tc>
                      <a:txBody>
                        <a:bodyPr/>
                        <a:lstStyle/>
                        <a:p>
                          <a:pPr marL="0" marR="0" algn="ctr">
                            <a:lnSpc>
                              <a:spcPct val="115000"/>
                            </a:lnSpc>
                            <a:spcBef>
                              <a:spcPts val="0"/>
                            </a:spcBef>
                            <a:spcAft>
                              <a:spcPts val="0"/>
                            </a:spcAft>
                          </a:pPr>
                          <a:r>
                            <a:rPr lang="en-US" sz="2400">
                              <a:effectLst/>
                              <a:latin typeface="Avenir Book" panose="02000503020000020003"/>
                            </a:rPr>
                            <a:t>Equation</a:t>
                          </a:r>
                          <a:endParaRPr lang="en-US" sz="2400">
                            <a:effectLst/>
                            <a:latin typeface="Avenir Book" panose="02000503020000020003"/>
                            <a:ea typeface="Calibri" panose="020F0502020204030204" pitchFamily="34" charset="0"/>
                            <a:cs typeface="Times New Roman" panose="02020603050405020304" pitchFamily="18" charset="0"/>
                          </a:endParaRPr>
                        </a:p>
                      </a:txBody>
                      <a:tcPr marL="65919" marR="65919" marT="0" marB="0"/>
                    </a:tc>
                    <a:tc>
                      <a:txBody>
                        <a:bodyPr/>
                        <a:lstStyle/>
                        <a:p>
                          <a:endParaRPr lang="en-US"/>
                        </a:p>
                      </a:txBody>
                      <a:tcPr marL="65919" marR="65919" marT="0" marB="0">
                        <a:blipFill>
                          <a:blip r:embed="rId2"/>
                          <a:stretch>
                            <a:fillRect l="-54275" t="-15385" r="-186" b="-940000"/>
                          </a:stretch>
                        </a:blipFill>
                      </a:tcPr>
                    </a:tc>
                    <a:extLst>
                      <a:ext uri="{0D108BD9-81ED-4DB2-BD59-A6C34878D82A}">
                        <a16:rowId xmlns:a16="http://schemas.microsoft.com/office/drawing/2014/main" val="1716126575"/>
                      </a:ext>
                    </a:extLst>
                  </a:tr>
                  <a:tr h="731520">
                    <a:tc>
                      <a:txBody>
                        <a:bodyPr/>
                        <a:lstStyle/>
                        <a:p>
                          <a:endParaRPr lang="en-US"/>
                        </a:p>
                      </a:txBody>
                      <a:tcPr marL="65919" marR="65919" marT="0" marB="0" anchor="ctr">
                        <a:blipFill>
                          <a:blip r:embed="rId2"/>
                          <a:stretch>
                            <a:fillRect l="-172" t="-62500" r="-184906" b="-409167"/>
                          </a:stretch>
                        </a:blipFill>
                      </a:tcP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1597765347"/>
                      </a:ext>
                    </a:extLst>
                  </a:tr>
                  <a:tr h="782320">
                    <a:tc>
                      <a:txBody>
                        <a:bodyPr/>
                        <a:lstStyle/>
                        <a:p>
                          <a:endParaRPr lang="en-US"/>
                        </a:p>
                      </a:txBody>
                      <a:tcPr marL="65919" marR="65919" marT="0" marB="0" anchor="ctr">
                        <a:blipFill>
                          <a:blip r:embed="rId2"/>
                          <a:stretch>
                            <a:fillRect l="-172" t="-152344" r="-184906" b="-283594"/>
                          </a:stretch>
                        </a:blipFill>
                      </a:tcPr>
                    </a:tc>
                    <a:tc>
                      <a:txBody>
                        <a:bodyPr/>
                        <a:lstStyle/>
                        <a:p>
                          <a:pPr marL="0" marR="0">
                            <a:spcBef>
                              <a:spcPts val="180"/>
                            </a:spcBef>
                            <a:spcAft>
                              <a:spcPts val="180"/>
                            </a:spcAft>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80"/>
                            </a:spcBef>
                            <a:spcAft>
                              <a:spcPts val="180"/>
                            </a:spcAft>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691858771"/>
                      </a:ext>
                    </a:extLst>
                  </a:tr>
                  <a:tr h="731520">
                    <a:tc>
                      <a:txBody>
                        <a:bodyPr/>
                        <a:lstStyle/>
                        <a:p>
                          <a:endParaRPr lang="en-US"/>
                        </a:p>
                      </a:txBody>
                      <a:tcPr marL="65919" marR="65919" marT="0" marB="0" anchor="ctr">
                        <a:blipFill>
                          <a:blip r:embed="rId2"/>
                          <a:stretch>
                            <a:fillRect l="-172" t="-266942" r="-184906" b="-200000"/>
                          </a:stretch>
                        </a:blipFill>
                      </a:tcP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755073479"/>
                      </a:ext>
                    </a:extLst>
                  </a:tr>
                  <a:tr h="731520">
                    <a:tc>
                      <a:txBody>
                        <a:bodyPr/>
                        <a:lstStyle/>
                        <a:p>
                          <a:endParaRPr lang="en-US"/>
                        </a:p>
                      </a:txBody>
                      <a:tcPr marL="65919" marR="65919" marT="0" marB="0" anchor="ctr">
                        <a:blipFill>
                          <a:blip r:embed="rId2"/>
                          <a:stretch>
                            <a:fillRect l="-172" t="-370000" r="-184906" b="-101667"/>
                          </a:stretch>
                        </a:blipFill>
                      </a:tcP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3955453843"/>
                      </a:ext>
                    </a:extLst>
                  </a:tr>
                  <a:tr h="731520">
                    <a:tc>
                      <a:txBody>
                        <a:bodyPr/>
                        <a:lstStyle/>
                        <a:p>
                          <a:endParaRPr lang="en-US"/>
                        </a:p>
                      </a:txBody>
                      <a:tcPr marL="65919" marR="65919" marT="0" marB="0" anchor="ctr">
                        <a:blipFill>
                          <a:blip r:embed="rId2"/>
                          <a:stretch>
                            <a:fillRect l="-172" t="-470000" r="-184906" b="-1667"/>
                          </a:stretch>
                        </a:blipFill>
                      </a:tcPr>
                    </a:tc>
                    <a:tc>
                      <a:txBody>
                        <a:bodyPr/>
                        <a:lstStyle/>
                        <a:p>
                          <a:pPr marL="0" marR="0">
                            <a:spcBef>
                              <a:spcPts val="180"/>
                            </a:spcBef>
                            <a:spcAft>
                              <a:spcPts val="180"/>
                            </a:spcAft>
                          </a:pPr>
                          <a:br>
                            <a:rPr lang="en-US" sz="2400">
                              <a:effectLst/>
                            </a:rPr>
                          </a:b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609352505"/>
                      </a:ext>
                    </a:extLst>
                  </a:tr>
                </a:tbl>
              </a:graphicData>
            </a:graphic>
          </p:graphicFrame>
        </mc:Fallback>
      </mc:AlternateContent>
      <p:sp>
        <p:nvSpPr>
          <p:cNvPr id="3" name="Footer Placeholder 2">
            <a:extLst>
              <a:ext uri="{FF2B5EF4-FFF2-40B4-BE49-F238E27FC236}">
                <a16:creationId xmlns:a16="http://schemas.microsoft.com/office/drawing/2014/main" id="{A21722F5-4602-A441-BA0F-2A1844D1CCE3}"/>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55477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99484-4D0D-7447-B70A-A66EA91E4712}"/>
              </a:ext>
            </a:extLst>
          </p:cNvPr>
          <p:cNvSpPr>
            <a:spLocks noGrp="1"/>
          </p:cNvSpPr>
          <p:nvPr>
            <p:ph idx="1"/>
          </p:nvPr>
        </p:nvSpPr>
        <p:spPr>
          <a:xfrm>
            <a:off x="2468217" y="2587713"/>
            <a:ext cx="7255566" cy="2302339"/>
          </a:xfrm>
        </p:spPr>
        <p:txBody>
          <a:bodyPr>
            <a:normAutofit/>
          </a:bodyPr>
          <a:lstStyle/>
          <a:p>
            <a:r>
              <a:rPr lang="en-US"/>
              <a:t>Find patterns in the equations and graphs of quadratic functions.</a:t>
            </a:r>
          </a:p>
          <a:p>
            <a:endParaRPr lang="en-US" i="1"/>
          </a:p>
        </p:txBody>
      </p:sp>
      <p:sp>
        <p:nvSpPr>
          <p:cNvPr id="3" name="Footer Placeholder 2">
            <a:extLst>
              <a:ext uri="{FF2B5EF4-FFF2-40B4-BE49-F238E27FC236}">
                <a16:creationId xmlns:a16="http://schemas.microsoft.com/office/drawing/2014/main" id="{4DEA07AF-6C26-1F4D-8F3F-0344C7A405EF}"/>
              </a:ext>
            </a:extLst>
          </p:cNvPr>
          <p:cNvSpPr>
            <a:spLocks noGrp="1"/>
          </p:cNvSpPr>
          <p:nvPr>
            <p:ph type="ftr" sz="quarter" idx="11"/>
          </p:nvPr>
        </p:nvSpPr>
        <p:spPr/>
        <p:txBody>
          <a:bodyPr/>
          <a:lstStyle/>
          <a:p>
            <a:r>
              <a:rPr lang="en-US">
                <a:latin typeface="Avenir Book"/>
              </a:rPr>
              <a:t>Unit 2 ● Lesson 1</a:t>
            </a:r>
          </a:p>
        </p:txBody>
      </p:sp>
    </p:spTree>
    <p:extLst>
      <p:ext uri="{BB962C8B-B14F-4D97-AF65-F5344CB8AC3E}">
        <p14:creationId xmlns:p14="http://schemas.microsoft.com/office/powerpoint/2010/main" val="204779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15AA81-E36F-6053-FBD4-F7576E0BA250}"/>
              </a:ext>
            </a:extLst>
          </p:cNvPr>
          <p:cNvSpPr>
            <a:spLocks noGrp="1"/>
          </p:cNvSpPr>
          <p:nvPr>
            <p:ph type="ftr" sz="quarter" idx="11"/>
          </p:nvPr>
        </p:nvSpPr>
        <p:spPr/>
        <p:txBody>
          <a:bodyPr/>
          <a:lstStyle/>
          <a:p>
            <a:r>
              <a:rPr lang="en-US" dirty="0"/>
              <a:t>Unit 2 ● Lesson 1</a:t>
            </a:r>
          </a:p>
        </p:txBody>
      </p:sp>
      <p:sp>
        <p:nvSpPr>
          <p:cNvPr id="3" name="Content Placeholder 2">
            <a:extLst>
              <a:ext uri="{FF2B5EF4-FFF2-40B4-BE49-F238E27FC236}">
                <a16:creationId xmlns:a16="http://schemas.microsoft.com/office/drawing/2014/main" id="{BA2BDBA0-370B-DB40-1F17-ACA190D58049}"/>
              </a:ext>
            </a:extLst>
          </p:cNvPr>
          <p:cNvSpPr>
            <a:spLocks noGrp="1"/>
          </p:cNvSpPr>
          <p:nvPr>
            <p:ph sz="quarter" idx="12"/>
          </p:nvPr>
        </p:nvSpPr>
        <p:spPr/>
        <p:txBody>
          <a:bodyPr/>
          <a:lstStyle/>
          <a:p>
            <a:r>
              <a:rPr lang="en-US" dirty="0"/>
              <a:t>Vertex – </a:t>
            </a:r>
          </a:p>
          <a:p>
            <a:endParaRPr lang="en-US" dirty="0"/>
          </a:p>
          <a:p>
            <a:r>
              <a:rPr lang="en-US" dirty="0"/>
              <a:t>Line of Symmetry – </a:t>
            </a:r>
          </a:p>
          <a:p>
            <a:pPr marL="0" indent="0">
              <a:buNone/>
            </a:pPr>
            <a:endParaRPr lang="en-US" dirty="0"/>
          </a:p>
        </p:txBody>
      </p:sp>
      <p:sp>
        <p:nvSpPr>
          <p:cNvPr id="4" name="Title 3">
            <a:extLst>
              <a:ext uri="{FF2B5EF4-FFF2-40B4-BE49-F238E27FC236}">
                <a16:creationId xmlns:a16="http://schemas.microsoft.com/office/drawing/2014/main" id="{782799C3-ECBF-7F8C-4C4A-F1D1FB0D30CF}"/>
              </a:ext>
            </a:extLst>
          </p:cNvPr>
          <p:cNvSpPr>
            <a:spLocks noGrp="1"/>
          </p:cNvSpPr>
          <p:nvPr>
            <p:ph type="title"/>
          </p:nvPr>
        </p:nvSpPr>
        <p:spPr/>
        <p:txBody>
          <a:bodyPr/>
          <a:lstStyle/>
          <a:p>
            <a:r>
              <a:rPr lang="en-US" dirty="0"/>
              <a:t>Adding Notation, Vocabulary, &amp; Conventions</a:t>
            </a:r>
          </a:p>
        </p:txBody>
      </p:sp>
      <p:sp>
        <p:nvSpPr>
          <p:cNvPr id="5" name="TextBox 4">
            <a:extLst>
              <a:ext uri="{FF2B5EF4-FFF2-40B4-BE49-F238E27FC236}">
                <a16:creationId xmlns:a16="http://schemas.microsoft.com/office/drawing/2014/main" id="{0D21BE45-4525-BB17-BBF4-5ADF983A8E00}"/>
              </a:ext>
            </a:extLst>
          </p:cNvPr>
          <p:cNvSpPr txBox="1"/>
          <p:nvPr/>
        </p:nvSpPr>
        <p:spPr>
          <a:xfrm flipH="1">
            <a:off x="0" y="0"/>
            <a:ext cx="2201596" cy="369332"/>
          </a:xfrm>
          <a:prstGeom prst="rect">
            <a:avLst/>
          </a:prstGeom>
          <a:noFill/>
        </p:spPr>
        <p:txBody>
          <a:bodyPr wrap="square" rtlCol="0">
            <a:spAutoFit/>
          </a:bodyPr>
          <a:lstStyle/>
          <a:p>
            <a:r>
              <a:rPr lang="en-US" dirty="0">
                <a:solidFill>
                  <a:schemeClr val="bg2"/>
                </a:solidFill>
                <a:latin typeface="Avenir Book" panose="02000503020000020003"/>
              </a:rPr>
              <a:t>Pause and Record</a:t>
            </a:r>
          </a:p>
        </p:txBody>
      </p:sp>
    </p:spTree>
    <p:extLst>
      <p:ext uri="{BB962C8B-B14F-4D97-AF65-F5344CB8AC3E}">
        <p14:creationId xmlns:p14="http://schemas.microsoft.com/office/powerpoint/2010/main" val="2110578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88AD2E6-7559-D44E-8BAB-AEEB0501986D}"/>
                  </a:ext>
                </a:extLst>
              </p:cNvPr>
              <p:cNvSpPr>
                <a:spLocks noGrp="1"/>
              </p:cNvSpPr>
              <p:nvPr>
                <p:ph idx="1"/>
              </p:nvPr>
            </p:nvSpPr>
            <p:spPr>
              <a:xfrm>
                <a:off x="900953" y="1718048"/>
                <a:ext cx="10439399" cy="4333128"/>
              </a:xfrm>
            </p:spPr>
            <p:txBody>
              <a:bodyPr>
                <a:normAutofit/>
              </a:bodyPr>
              <a:lstStyle/>
              <a:p>
                <a:pPr marL="0" indent="0">
                  <a:buNone/>
                </a:pPr>
                <a:r>
                  <a:rPr lang="en-US"/>
                  <a:t>Based upon what you learned today, what transformations of the graph of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a:t> occur in each of the following functions:</a:t>
                </a:r>
              </a:p>
              <a:p>
                <a:pPr marL="0" indent="0">
                  <a:buNone/>
                </a:pPr>
                <a:endParaRPr lang="en-US" sz="2400"/>
              </a:p>
              <a:p>
                <a:endParaRPr lang="en-US"/>
              </a:p>
            </p:txBody>
          </p:sp>
        </mc:Choice>
        <mc:Fallback xmlns="">
          <p:sp>
            <p:nvSpPr>
              <p:cNvPr id="2" name="Content Placeholder 1">
                <a:extLst>
                  <a:ext uri="{FF2B5EF4-FFF2-40B4-BE49-F238E27FC236}">
                    <a16:creationId xmlns:a16="http://schemas.microsoft.com/office/drawing/2014/main" id="{B88AD2E6-7559-D44E-8BAB-AEEB0501986D}"/>
                  </a:ext>
                </a:extLst>
              </p:cNvPr>
              <p:cNvSpPr>
                <a:spLocks noGrp="1" noRot="1" noChangeAspect="1" noMove="1" noResize="1" noEditPoints="1" noAdjustHandles="1" noChangeArrowheads="1" noChangeShapeType="1" noTextEdit="1"/>
              </p:cNvSpPr>
              <p:nvPr>
                <p:ph idx="1"/>
              </p:nvPr>
            </p:nvSpPr>
            <p:spPr>
              <a:xfrm>
                <a:off x="900953" y="1718048"/>
                <a:ext cx="10439399" cy="4333128"/>
              </a:xfrm>
              <a:blipFill>
                <a:blip r:embed="rId2"/>
                <a:stretch>
                  <a:fillRect l="-1227" t="-2532" r="-134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A8601C9-D6F4-1E4C-8F6A-F3E8BB81BAC0}"/>
              </a:ext>
            </a:extLst>
          </p:cNvPr>
          <p:cNvSpPr>
            <a:spLocks noGrp="1"/>
          </p:cNvSpPr>
          <p:nvPr>
            <p:ph type="ftr" sz="quarter" idx="11"/>
          </p:nvPr>
        </p:nvSpPr>
        <p:spPr/>
        <p:txBody>
          <a:bodyPr/>
          <a:lstStyle/>
          <a:p>
            <a:r>
              <a:rPr lang="en-US">
                <a:latin typeface="Avenir Book"/>
              </a:rPr>
              <a:t>Unit 2 ● Lesson 1</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0B39690B-35A2-704D-B336-7BBBEA7BF4BB}"/>
                  </a:ext>
                </a:extLst>
              </p:cNvPr>
              <p:cNvGraphicFramePr>
                <a:graphicFrameLocks/>
              </p:cNvGraphicFramePr>
              <p:nvPr>
                <p:extLst>
                  <p:ext uri="{D42A27DB-BD31-4B8C-83A1-F6EECF244321}">
                    <p14:modId xmlns:p14="http://schemas.microsoft.com/office/powerpoint/2010/main" val="2876894165"/>
                  </p:ext>
                </p:extLst>
              </p:nvPr>
            </p:nvGraphicFramePr>
            <p:xfrm>
              <a:off x="1706678" y="2955139"/>
              <a:ext cx="8827947" cy="2413646"/>
            </p:xfrm>
            <a:graphic>
              <a:graphicData uri="http://schemas.openxmlformats.org/drawingml/2006/table">
                <a:tbl>
                  <a:tblPr>
                    <a:tableStyleId>{5C22544A-7EE6-4342-B048-85BDC9FD1C3A}</a:tableStyleId>
                  </a:tblPr>
                  <a:tblGrid>
                    <a:gridCol w="2425220">
                      <a:extLst>
                        <a:ext uri="{9D8B030D-6E8A-4147-A177-3AD203B41FA5}">
                          <a16:colId xmlns:a16="http://schemas.microsoft.com/office/drawing/2014/main" val="1953743716"/>
                        </a:ext>
                      </a:extLst>
                    </a:gridCol>
                    <a:gridCol w="6402727">
                      <a:extLst>
                        <a:ext uri="{9D8B030D-6E8A-4147-A177-3AD203B41FA5}">
                          <a16:colId xmlns:a16="http://schemas.microsoft.com/office/drawing/2014/main" val="808311984"/>
                        </a:ext>
                      </a:extLst>
                    </a:gridCol>
                  </a:tblGrid>
                  <a:tr h="174381">
                    <a:tc>
                      <a:txBody>
                        <a:bodyPr/>
                        <a:lstStyle/>
                        <a:p>
                          <a:pPr marL="0" marR="0" algn="ctr">
                            <a:lnSpc>
                              <a:spcPct val="115000"/>
                            </a:lnSpc>
                            <a:spcBef>
                              <a:spcPts val="0"/>
                            </a:spcBef>
                            <a:spcAft>
                              <a:spcPts val="0"/>
                            </a:spcAft>
                          </a:pPr>
                          <a:r>
                            <a:rPr lang="en-US" sz="2800">
                              <a:effectLst/>
                              <a:latin typeface="Avenir Book" panose="02000503020000020003"/>
                            </a:rPr>
                            <a:t>Equation</a:t>
                          </a:r>
                          <a:endParaRPr lang="en-US" sz="2800">
                            <a:effectLst/>
                            <a:latin typeface="Avenir Book" panose="02000503020000020003"/>
                            <a:ea typeface="Calibri" panose="020F0502020204030204" pitchFamily="34" charset="0"/>
                            <a:cs typeface="Times New Roman" panose="02020603050405020304" pitchFamily="18" charset="0"/>
                          </a:endParaRPr>
                        </a:p>
                      </a:txBody>
                      <a:tcPr marL="65919" marR="65919" marT="0" marB="0"/>
                    </a:tc>
                    <a:tc>
                      <a:txBody>
                        <a:bodyPr/>
                        <a:lstStyle/>
                        <a:p>
                          <a:pPr marL="0" marR="0" algn="ctr">
                            <a:lnSpc>
                              <a:spcPct val="115000"/>
                            </a:lnSpc>
                            <a:spcBef>
                              <a:spcPts val="0"/>
                            </a:spcBef>
                            <a:spcAft>
                              <a:spcPts val="0"/>
                            </a:spcAft>
                          </a:pPr>
                          <a:r>
                            <a:rPr lang="en-US" sz="2800">
                              <a:effectLst/>
                              <a:latin typeface="Avenir Book" panose="02000503020000020003"/>
                            </a:rPr>
                            <a:t>Transformation</a:t>
                          </a:r>
                          <a:endParaRPr lang="en-US" sz="2800">
                            <a:effectLst/>
                            <a:latin typeface="Avenir Book" panose="02000503020000020003"/>
                            <a:ea typeface="Calibri" panose="020F0502020204030204" pitchFamily="34" charset="0"/>
                            <a:cs typeface="Times New Roman" panose="02020603050405020304" pitchFamily="18" charset="0"/>
                          </a:endParaRPr>
                        </a:p>
                      </a:txBody>
                      <a:tcPr marL="65919" marR="65919" marT="0" marB="0"/>
                    </a:tc>
                    <a:extLst>
                      <a:ext uri="{0D108BD9-81ED-4DB2-BD59-A6C34878D82A}">
                        <a16:rowId xmlns:a16="http://schemas.microsoft.com/office/drawing/2014/main" val="1716126575"/>
                      </a:ext>
                    </a:extLst>
                  </a:tr>
                  <a:tr h="483408">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5</m:t>
                                    </m:r>
                                    <m:r>
                                      <a:rPr lang="en-US" sz="2800" i="1">
                                        <a:latin typeface="Cambria Math" panose="02040503050406030204" pitchFamily="18" charset="0"/>
                                      </a:rPr>
                                      <m:t>𝑥</m:t>
                                    </m:r>
                                  </m:e>
                                  <m:sup>
                                    <m:r>
                                      <a:rPr lang="en-US" sz="2800" i="1">
                                        <a:latin typeface="Cambria Math" panose="02040503050406030204" pitchFamily="18" charset="0"/>
                                      </a:rPr>
                                      <m:t>2</m:t>
                                    </m:r>
                                  </m:sup>
                                </m:sSup>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5919" marR="65919" marT="0" marB="0"/>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1597765347"/>
                      </a:ext>
                    </a:extLst>
                  </a:tr>
                  <a:tr h="483408">
                    <a:tc>
                      <a:txBody>
                        <a:bodyPr/>
                        <a:lstStyle/>
                        <a:p>
                          <a:pPr marL="0" indent="0" algn="ctr">
                            <a:buNone/>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𝐴</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m:t>
                                    </m:r>
                                    <m:r>
                                      <a:rPr lang="en-US" sz="2800" i="1">
                                        <a:latin typeface="Cambria Math" panose="02040503050406030204" pitchFamily="18" charset="0"/>
                                      </a:rPr>
                                      <m:t>𝑥</m:t>
                                    </m:r>
                                    <m:r>
                                      <a:rPr lang="en-US" sz="2800" b="0" i="1" smtClean="0">
                                        <a:latin typeface="Cambria Math" panose="02040503050406030204" pitchFamily="18" charset="0"/>
                                      </a:rPr>
                                      <m:t>+5)</m:t>
                                    </m:r>
                                  </m:e>
                                  <m:sup>
                                    <m:r>
                                      <a:rPr lang="en-US" sz="2800" i="1">
                                        <a:latin typeface="Cambria Math" panose="02040503050406030204" pitchFamily="18" charset="0"/>
                                      </a:rPr>
                                      <m:t>2</m:t>
                                    </m:r>
                                  </m:sup>
                                </m:sSup>
                              </m:oMath>
                            </m:oMathPara>
                          </a14:m>
                          <a:endParaRPr lang="en-US" sz="2800"/>
                        </a:p>
                      </a:txBody>
                      <a:tcPr marL="65919" marR="65919" marT="0" marB="0"/>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691858771"/>
                      </a:ext>
                    </a:extLst>
                  </a:tr>
                  <a:tr h="483408">
                    <a:tc>
                      <a:txBody>
                        <a:bodyPr/>
                        <a:lstStyle/>
                        <a:p>
                          <a:pPr marL="0" indent="0" algn="ctr">
                            <a:buNone/>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𝐴</m:t>
                                </m:r>
                                <m:r>
                                  <a:rPr lang="en-US" sz="2800" i="1" smtClean="0">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m:t>
                                    </m:r>
                                    <m:r>
                                      <a:rPr lang="en-US" sz="2800" i="1">
                                        <a:latin typeface="Cambria Math" panose="02040503050406030204" pitchFamily="18" charset="0"/>
                                      </a:rPr>
                                      <m:t>𝑥</m:t>
                                    </m:r>
                                    <m:r>
                                      <a:rPr lang="en-US" sz="2800" b="0" i="1" smtClean="0">
                                        <a:latin typeface="Cambria Math" panose="02040503050406030204" pitchFamily="18" charset="0"/>
                                      </a:rPr>
                                      <m:t>−5)</m:t>
                                    </m:r>
                                  </m:e>
                                  <m:sup>
                                    <m:r>
                                      <a:rPr lang="en-US" sz="2800" i="1">
                                        <a:latin typeface="Cambria Math" panose="02040503050406030204" pitchFamily="18" charset="0"/>
                                      </a:rPr>
                                      <m:t>2</m:t>
                                    </m:r>
                                  </m:sup>
                                </m:sSup>
                              </m:oMath>
                            </m:oMathPara>
                          </a14:m>
                          <a:endParaRPr lang="en-US" sz="2800"/>
                        </a:p>
                      </a:txBody>
                      <a:tcPr marL="65919" marR="65919" marT="0" marB="0"/>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755073479"/>
                      </a:ext>
                    </a:extLst>
                  </a:tr>
                  <a:tr h="483408">
                    <a:tc>
                      <a:txBody>
                        <a:bodyPr/>
                        <a:lstStyle/>
                        <a:p>
                          <a:pPr marL="0" indent="0" algn="ctr">
                            <a:buNone/>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𝐴</m:t>
                                </m:r>
                                <m:r>
                                  <a:rPr lang="en-US" sz="280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b="0" i="1" smtClean="0">
                                    <a:latin typeface="Cambria Math" panose="02040503050406030204" pitchFamily="18" charset="0"/>
                                  </a:rPr>
                                  <m:t>+5</m:t>
                                </m:r>
                              </m:oMath>
                            </m:oMathPara>
                          </a14:m>
                          <a:endParaRPr lang="en-US" sz="2800"/>
                        </a:p>
                      </a:txBody>
                      <a:tcPr marL="65919" marR="65919" marT="0" marB="0"/>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3955453843"/>
                      </a:ext>
                    </a:extLst>
                  </a:tr>
                </a:tbl>
              </a:graphicData>
            </a:graphic>
          </p:graphicFrame>
        </mc:Choice>
        <mc:Fallback xmlns="">
          <p:graphicFrame>
            <p:nvGraphicFramePr>
              <p:cNvPr id="4" name="Content Placeholder 3">
                <a:extLst>
                  <a:ext uri="{FF2B5EF4-FFF2-40B4-BE49-F238E27FC236}">
                    <a16:creationId xmlns:a16="http://schemas.microsoft.com/office/drawing/2014/main" id="{0B39690B-35A2-704D-B336-7BBBEA7BF4BB}"/>
                  </a:ext>
                </a:extLst>
              </p:cNvPr>
              <p:cNvGraphicFramePr>
                <a:graphicFrameLocks/>
              </p:cNvGraphicFramePr>
              <p:nvPr>
                <p:extLst>
                  <p:ext uri="{D42A27DB-BD31-4B8C-83A1-F6EECF244321}">
                    <p14:modId xmlns:p14="http://schemas.microsoft.com/office/powerpoint/2010/main" val="2876894165"/>
                  </p:ext>
                </p:extLst>
              </p:nvPr>
            </p:nvGraphicFramePr>
            <p:xfrm>
              <a:off x="1706678" y="2955139"/>
              <a:ext cx="8827947" cy="2400248"/>
            </p:xfrm>
            <a:graphic>
              <a:graphicData uri="http://schemas.openxmlformats.org/drawingml/2006/table">
                <a:tbl>
                  <a:tblPr>
                    <a:tableStyleId>{5C22544A-7EE6-4342-B048-85BDC9FD1C3A}</a:tableStyleId>
                  </a:tblPr>
                  <a:tblGrid>
                    <a:gridCol w="2425220">
                      <a:extLst>
                        <a:ext uri="{9D8B030D-6E8A-4147-A177-3AD203B41FA5}">
                          <a16:colId xmlns:a16="http://schemas.microsoft.com/office/drawing/2014/main" val="1953743716"/>
                        </a:ext>
                      </a:extLst>
                    </a:gridCol>
                    <a:gridCol w="6402727">
                      <a:extLst>
                        <a:ext uri="{9D8B030D-6E8A-4147-A177-3AD203B41FA5}">
                          <a16:colId xmlns:a16="http://schemas.microsoft.com/office/drawing/2014/main" val="808311984"/>
                        </a:ext>
                      </a:extLst>
                    </a:gridCol>
                  </a:tblGrid>
                  <a:tr h="459296">
                    <a:tc>
                      <a:txBody>
                        <a:bodyPr/>
                        <a:lstStyle/>
                        <a:p>
                          <a:pPr marL="0" marR="0" algn="ctr">
                            <a:lnSpc>
                              <a:spcPct val="115000"/>
                            </a:lnSpc>
                            <a:spcBef>
                              <a:spcPts val="0"/>
                            </a:spcBef>
                            <a:spcAft>
                              <a:spcPts val="0"/>
                            </a:spcAft>
                          </a:pPr>
                          <a:r>
                            <a:rPr lang="en-US" sz="2800">
                              <a:effectLst/>
                              <a:latin typeface="Avenir Book" panose="02000503020000020003"/>
                            </a:rPr>
                            <a:t>Equation</a:t>
                          </a:r>
                          <a:endParaRPr lang="en-US" sz="2800">
                            <a:effectLst/>
                            <a:latin typeface="Avenir Book" panose="02000503020000020003"/>
                            <a:ea typeface="Calibri" panose="020F0502020204030204" pitchFamily="34" charset="0"/>
                            <a:cs typeface="Times New Roman" panose="02020603050405020304" pitchFamily="18" charset="0"/>
                          </a:endParaRPr>
                        </a:p>
                      </a:txBody>
                      <a:tcPr marL="65919" marR="65919" marT="0" marB="0"/>
                    </a:tc>
                    <a:tc>
                      <a:txBody>
                        <a:bodyPr/>
                        <a:lstStyle/>
                        <a:p>
                          <a:pPr marL="0" marR="0" algn="ctr">
                            <a:lnSpc>
                              <a:spcPct val="115000"/>
                            </a:lnSpc>
                            <a:spcBef>
                              <a:spcPts val="0"/>
                            </a:spcBef>
                            <a:spcAft>
                              <a:spcPts val="0"/>
                            </a:spcAft>
                          </a:pPr>
                          <a:r>
                            <a:rPr lang="en-US" sz="2800">
                              <a:effectLst/>
                              <a:latin typeface="Avenir Book" panose="02000503020000020003"/>
                            </a:rPr>
                            <a:t>Transformation</a:t>
                          </a:r>
                          <a:endParaRPr lang="en-US" sz="2800">
                            <a:effectLst/>
                            <a:latin typeface="Avenir Book" panose="02000503020000020003"/>
                            <a:ea typeface="Calibri" panose="020F0502020204030204" pitchFamily="34" charset="0"/>
                            <a:cs typeface="Times New Roman" panose="02020603050405020304" pitchFamily="18" charset="0"/>
                          </a:endParaRPr>
                        </a:p>
                      </a:txBody>
                      <a:tcPr marL="65919" marR="65919" marT="0" marB="0"/>
                    </a:tc>
                    <a:extLst>
                      <a:ext uri="{0D108BD9-81ED-4DB2-BD59-A6C34878D82A}">
                        <a16:rowId xmlns:a16="http://schemas.microsoft.com/office/drawing/2014/main" val="1716126575"/>
                      </a:ext>
                    </a:extLst>
                  </a:tr>
                  <a:tr h="490728">
                    <a:tc>
                      <a:txBody>
                        <a:bodyPr/>
                        <a:lstStyle/>
                        <a:p>
                          <a:endParaRPr lang="en-US"/>
                        </a:p>
                      </a:txBody>
                      <a:tcPr marL="65919" marR="65919" marT="0" marB="0">
                        <a:blipFill>
                          <a:blip r:embed="rId3"/>
                          <a:stretch>
                            <a:fillRect l="-251" t="-110000" r="-264824" b="-301250"/>
                          </a:stretch>
                        </a:blipFill>
                      </a:tcPr>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1597765347"/>
                      </a:ext>
                    </a:extLst>
                  </a:tr>
                  <a:tr h="483408">
                    <a:tc>
                      <a:txBody>
                        <a:bodyPr/>
                        <a:lstStyle/>
                        <a:p>
                          <a:endParaRPr lang="en-US"/>
                        </a:p>
                      </a:txBody>
                      <a:tcPr marL="65919" marR="65919" marT="0" marB="0">
                        <a:blipFill>
                          <a:blip r:embed="rId3"/>
                          <a:stretch>
                            <a:fillRect l="-251" t="-210000" r="-264824" b="-201250"/>
                          </a:stretch>
                        </a:blipFill>
                      </a:tcPr>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691858771"/>
                      </a:ext>
                    </a:extLst>
                  </a:tr>
                  <a:tr h="483408">
                    <a:tc>
                      <a:txBody>
                        <a:bodyPr/>
                        <a:lstStyle/>
                        <a:p>
                          <a:endParaRPr lang="en-US"/>
                        </a:p>
                      </a:txBody>
                      <a:tcPr marL="65919" marR="65919" marT="0" marB="0">
                        <a:blipFill>
                          <a:blip r:embed="rId3"/>
                          <a:stretch>
                            <a:fillRect l="-251" t="-313924" r="-264824" b="-103797"/>
                          </a:stretch>
                        </a:blipFill>
                      </a:tcPr>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2755073479"/>
                      </a:ext>
                    </a:extLst>
                  </a:tr>
                  <a:tr h="483408">
                    <a:tc>
                      <a:txBody>
                        <a:bodyPr/>
                        <a:lstStyle/>
                        <a:p>
                          <a:endParaRPr lang="en-US"/>
                        </a:p>
                      </a:txBody>
                      <a:tcPr marL="65919" marR="65919" marT="0" marB="0">
                        <a:blipFill>
                          <a:blip r:embed="rId3"/>
                          <a:stretch>
                            <a:fillRect l="-251" t="-408750" r="-264824" b="-2500"/>
                          </a:stretch>
                        </a:blipFill>
                      </a:tcPr>
                    </a:tc>
                    <a:tc>
                      <a:txBody>
                        <a:bodyPr/>
                        <a:lstStyle/>
                        <a:p>
                          <a:pPr marL="0" marR="0">
                            <a:spcBef>
                              <a:spcPts val="180"/>
                            </a:spcBef>
                            <a:spcAft>
                              <a:spcPts val="180"/>
                            </a:spcAft>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5919" marR="65919" marT="0" marB="0"/>
                    </a:tc>
                    <a:extLst>
                      <a:ext uri="{0D108BD9-81ED-4DB2-BD59-A6C34878D82A}">
                        <a16:rowId xmlns:a16="http://schemas.microsoft.com/office/drawing/2014/main" val="3955453843"/>
                      </a:ext>
                    </a:extLst>
                  </a:tr>
                </a:tbl>
              </a:graphicData>
            </a:graphic>
          </p:graphicFrame>
        </mc:Fallback>
      </mc:AlternateContent>
    </p:spTree>
    <p:extLst>
      <p:ext uri="{BB962C8B-B14F-4D97-AF65-F5344CB8AC3E}">
        <p14:creationId xmlns:p14="http://schemas.microsoft.com/office/powerpoint/2010/main" val="22504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D76C5-4CE2-9049-B005-17D06AAAF626}"/>
              </a:ext>
            </a:extLst>
          </p:cNvPr>
          <p:cNvSpPr>
            <a:spLocks noGrp="1"/>
          </p:cNvSpPr>
          <p:nvPr>
            <p:ph idx="1"/>
          </p:nvPr>
        </p:nvSpPr>
        <p:spPr/>
        <p:txBody>
          <a:bodyPr/>
          <a:lstStyle/>
          <a:p>
            <a:pPr marL="0" indent="0">
              <a:buNone/>
            </a:pPr>
            <a:r>
              <a:rPr lang="en-US"/>
              <a:t>Draw a line of symmetry for the graph, state whether the graph has a maximum point or a minimum point, and provide the coordinates for that point.</a:t>
            </a:r>
          </a:p>
          <a:p>
            <a:pPr marL="0" indent="0">
              <a:buNone/>
            </a:pPr>
            <a:r>
              <a:rPr lang="en-US"/>
              <a:t>1. 						2. </a:t>
            </a:r>
          </a:p>
          <a:p>
            <a:endParaRPr lang="en-US"/>
          </a:p>
        </p:txBody>
      </p:sp>
      <p:sp>
        <p:nvSpPr>
          <p:cNvPr id="3" name="Footer Placeholder 2">
            <a:extLst>
              <a:ext uri="{FF2B5EF4-FFF2-40B4-BE49-F238E27FC236}">
                <a16:creationId xmlns:a16="http://schemas.microsoft.com/office/drawing/2014/main" id="{83F1A7E8-FF53-3E43-A8EB-FFD4EE1C1AD5}"/>
              </a:ext>
            </a:extLst>
          </p:cNvPr>
          <p:cNvSpPr>
            <a:spLocks noGrp="1"/>
          </p:cNvSpPr>
          <p:nvPr>
            <p:ph type="ftr" sz="quarter" idx="11"/>
          </p:nvPr>
        </p:nvSpPr>
        <p:spPr/>
        <p:txBody>
          <a:bodyPr/>
          <a:lstStyle/>
          <a:p>
            <a:r>
              <a:rPr lang="en-US">
                <a:latin typeface="Avenir Book"/>
              </a:rPr>
              <a:t>Unit 2 ● Lesson 1</a:t>
            </a:r>
          </a:p>
        </p:txBody>
      </p:sp>
      <p:pic>
        <p:nvPicPr>
          <p:cNvPr id="4" name="Picture">
            <a:extLst>
              <a:ext uri="{FF2B5EF4-FFF2-40B4-BE49-F238E27FC236}">
                <a16:creationId xmlns:a16="http://schemas.microsoft.com/office/drawing/2014/main" id="{DDA937CE-414C-7C4E-A824-EBA810F32329}"/>
              </a:ext>
            </a:extLst>
          </p:cNvPr>
          <p:cNvPicPr/>
          <p:nvPr/>
        </p:nvPicPr>
        <p:blipFill>
          <a:blip r:embed="rId2">
            <a:duotone>
              <a:schemeClr val="accent2">
                <a:shade val="45000"/>
                <a:satMod val="135000"/>
              </a:schemeClr>
              <a:prstClr val="white"/>
            </a:duotone>
          </a:blip>
          <a:stretch>
            <a:fillRect/>
          </a:stretch>
        </p:blipFill>
        <p:spPr bwMode="auto">
          <a:xfrm>
            <a:off x="1866340" y="3158340"/>
            <a:ext cx="2934260" cy="2664235"/>
          </a:xfrm>
          <a:prstGeom prst="rect">
            <a:avLst/>
          </a:prstGeom>
          <a:noFill/>
          <a:ln w="9525">
            <a:noFill/>
            <a:headEnd/>
            <a:tailEnd/>
          </a:ln>
        </p:spPr>
      </p:pic>
      <p:pic>
        <p:nvPicPr>
          <p:cNvPr id="5" name="Picture">
            <a:extLst>
              <a:ext uri="{FF2B5EF4-FFF2-40B4-BE49-F238E27FC236}">
                <a16:creationId xmlns:a16="http://schemas.microsoft.com/office/drawing/2014/main" id="{B0E5689C-7994-BC46-A1B9-207EC3F2CE42}"/>
              </a:ext>
            </a:extLst>
          </p:cNvPr>
          <p:cNvPicPr/>
          <p:nvPr/>
        </p:nvPicPr>
        <p:blipFill>
          <a:blip r:embed="rId3">
            <a:duotone>
              <a:schemeClr val="accent2">
                <a:shade val="45000"/>
                <a:satMod val="135000"/>
              </a:schemeClr>
              <a:prstClr val="white"/>
            </a:duotone>
          </a:blip>
          <a:stretch>
            <a:fillRect/>
          </a:stretch>
        </p:blipFill>
        <p:spPr bwMode="auto">
          <a:xfrm>
            <a:off x="7177928" y="3026722"/>
            <a:ext cx="2705660" cy="2936722"/>
          </a:xfrm>
          <a:prstGeom prst="rect">
            <a:avLst/>
          </a:prstGeom>
          <a:noFill/>
          <a:ln w="9525">
            <a:noFill/>
            <a:headEnd/>
            <a:tailEnd/>
          </a:ln>
        </p:spPr>
      </p:pic>
    </p:spTree>
    <p:extLst>
      <p:ext uri="{BB962C8B-B14F-4D97-AF65-F5344CB8AC3E}">
        <p14:creationId xmlns:p14="http://schemas.microsoft.com/office/powerpoint/2010/main" val="2916074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5B201A-FAE7-4241-8712-7504184EE1A4}"/>
                  </a:ext>
                </a:extLst>
              </p:cNvPr>
              <p:cNvSpPr>
                <a:spLocks noGrp="1"/>
              </p:cNvSpPr>
              <p:nvPr>
                <p:ph idx="1"/>
              </p:nvPr>
            </p:nvSpPr>
            <p:spPr>
              <a:xfrm>
                <a:off x="1199408" y="1825625"/>
                <a:ext cx="4959345" cy="3803279"/>
              </a:xfrm>
            </p:spPr>
            <p:txBody>
              <a:bodyPr/>
              <a:lstStyle/>
              <a:p>
                <a:pPr marL="0" indent="0">
                  <a:buNone/>
                </a:pPr>
                <a:r>
                  <a:rPr lang="en-US"/>
                  <a:t>Graph the linear equations, and explain your strategy.</a:t>
                </a:r>
              </a:p>
              <a:p>
                <a:pPr marL="0" indent="0">
                  <a:buNone/>
                </a:pPr>
                <a:r>
                  <a:rPr lang="en-US"/>
                  <a:t>3.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r>
                      <a:rPr lang="en-US" i="1">
                        <a:latin typeface="Cambria Math" panose="02040503050406030204" pitchFamily="18" charset="0"/>
                      </a:rPr>
                      <m:t>−4</m:t>
                    </m:r>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3</m:t>
                        </m:r>
                      </m:e>
                    </m:d>
                    <m:r>
                      <a:rPr lang="en-US">
                        <a:latin typeface="Cambria Math" panose="02040503050406030204" pitchFamily="18" charset="0"/>
                      </a:rPr>
                      <m:t>+</m:t>
                    </m:r>
                    <m:r>
                      <a:rPr lang="en-US" i="1">
                        <a:latin typeface="Cambria Math" panose="02040503050406030204" pitchFamily="18" charset="0"/>
                      </a:rPr>
                      <m:t>7</m:t>
                    </m:r>
                  </m:oMath>
                </a14:m>
                <a:endParaRPr lang="en-US"/>
              </a:p>
              <a:p>
                <a:pPr marL="0" indent="0">
                  <a:buNone/>
                </a:pPr>
                <a:endParaRPr lang="en-US"/>
              </a:p>
            </p:txBody>
          </p:sp>
        </mc:Choice>
        <mc:Fallback xmlns="">
          <p:sp>
            <p:nvSpPr>
              <p:cNvPr id="2" name="Content Placeholder 1">
                <a:extLst>
                  <a:ext uri="{FF2B5EF4-FFF2-40B4-BE49-F238E27FC236}">
                    <a16:creationId xmlns:a16="http://schemas.microsoft.com/office/drawing/2014/main" id="{F95B201A-FAE7-4241-8712-7504184EE1A4}"/>
                  </a:ext>
                </a:extLst>
              </p:cNvPr>
              <p:cNvSpPr>
                <a:spLocks noGrp="1" noRot="1" noChangeAspect="1" noMove="1" noResize="1" noEditPoints="1" noAdjustHandles="1" noChangeArrowheads="1" noChangeShapeType="1" noTextEdit="1"/>
              </p:cNvSpPr>
              <p:nvPr>
                <p:ph idx="1"/>
              </p:nvPr>
            </p:nvSpPr>
            <p:spPr>
              <a:xfrm>
                <a:off x="1199408" y="1825625"/>
                <a:ext cx="4959345" cy="3803279"/>
              </a:xfrm>
              <a:blipFill>
                <a:blip r:embed="rId2"/>
                <a:stretch>
                  <a:fillRect l="-2583" t="-2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0E41867-EC75-BD4D-BFEB-9C97E6BF7CBB}"/>
              </a:ext>
            </a:extLst>
          </p:cNvPr>
          <p:cNvSpPr>
            <a:spLocks noGrp="1"/>
          </p:cNvSpPr>
          <p:nvPr>
            <p:ph type="ftr" sz="quarter" idx="11"/>
          </p:nvPr>
        </p:nvSpPr>
        <p:spPr/>
        <p:txBody>
          <a:bodyPr/>
          <a:lstStyle/>
          <a:p>
            <a:r>
              <a:rPr lang="en-US">
                <a:latin typeface="Avenir Book"/>
              </a:rPr>
              <a:t>Unit 2 ● Lesson 1</a:t>
            </a:r>
          </a:p>
        </p:txBody>
      </p:sp>
      <p:pic>
        <p:nvPicPr>
          <p:cNvPr id="4" name="Picture">
            <a:extLst>
              <a:ext uri="{FF2B5EF4-FFF2-40B4-BE49-F238E27FC236}">
                <a16:creationId xmlns:a16="http://schemas.microsoft.com/office/drawing/2014/main" id="{60A65F01-26CD-EC4B-818D-8871077F5E54}"/>
              </a:ext>
            </a:extLst>
          </p:cNvPr>
          <p:cNvPicPr/>
          <p:nvPr/>
        </p:nvPicPr>
        <p:blipFill>
          <a:blip r:embed="rId3">
            <a:duotone>
              <a:schemeClr val="accent6">
                <a:shade val="45000"/>
                <a:satMod val="135000"/>
              </a:schemeClr>
              <a:prstClr val="white"/>
            </a:duotone>
          </a:blip>
          <a:stretch>
            <a:fillRect/>
          </a:stretch>
        </p:blipFill>
        <p:spPr bwMode="auto">
          <a:xfrm>
            <a:off x="6276109" y="1825624"/>
            <a:ext cx="3997444" cy="3996951"/>
          </a:xfrm>
          <a:prstGeom prst="rect">
            <a:avLst/>
          </a:prstGeom>
          <a:noFill/>
          <a:ln w="9525">
            <a:noFill/>
            <a:headEnd/>
            <a:tailEnd/>
          </a:ln>
        </p:spPr>
      </p:pic>
    </p:spTree>
    <p:extLst>
      <p:ext uri="{BB962C8B-B14F-4D97-AF65-F5344CB8AC3E}">
        <p14:creationId xmlns:p14="http://schemas.microsoft.com/office/powerpoint/2010/main" val="393212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5B201A-FAE7-4241-8712-7504184EE1A4}"/>
                  </a:ext>
                </a:extLst>
              </p:cNvPr>
              <p:cNvSpPr>
                <a:spLocks noGrp="1"/>
              </p:cNvSpPr>
              <p:nvPr>
                <p:ph idx="1"/>
              </p:nvPr>
            </p:nvSpPr>
            <p:spPr>
              <a:xfrm>
                <a:off x="1199408" y="1825625"/>
                <a:ext cx="4959345" cy="3803279"/>
              </a:xfrm>
            </p:spPr>
            <p:txBody>
              <a:bodyPr/>
              <a:lstStyle/>
              <a:p>
                <a:pPr marL="0" indent="0">
                  <a:buNone/>
                </a:pPr>
                <a:r>
                  <a:rPr lang="en-US"/>
                  <a:t>Graph the linear equations, and explain your strategy.</a:t>
                </a:r>
              </a:p>
              <a:p>
                <a:pPr marL="0" indent="0">
                  <a:buNone/>
                </a:pPr>
                <a:r>
                  <a:rPr lang="en-US"/>
                  <a:t>4. </a:t>
                </a:r>
                <a14:m>
                  <m:oMath xmlns:m="http://schemas.openxmlformats.org/officeDocument/2006/math">
                    <m:r>
                      <a:rPr lang="en-US" i="1">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−4</m:t>
                    </m:r>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24</m:t>
                    </m:r>
                  </m:oMath>
                </a14:m>
                <a:endParaRPr lang="en-US"/>
              </a:p>
              <a:p>
                <a:pPr marL="0" indent="0">
                  <a:buNone/>
                </a:pPr>
                <a:endParaRPr lang="en-US"/>
              </a:p>
            </p:txBody>
          </p:sp>
        </mc:Choice>
        <mc:Fallback xmlns="">
          <p:sp>
            <p:nvSpPr>
              <p:cNvPr id="2" name="Content Placeholder 1">
                <a:extLst>
                  <a:ext uri="{FF2B5EF4-FFF2-40B4-BE49-F238E27FC236}">
                    <a16:creationId xmlns:a16="http://schemas.microsoft.com/office/drawing/2014/main" id="{F95B201A-FAE7-4241-8712-7504184EE1A4}"/>
                  </a:ext>
                </a:extLst>
              </p:cNvPr>
              <p:cNvSpPr>
                <a:spLocks noGrp="1" noRot="1" noChangeAspect="1" noMove="1" noResize="1" noEditPoints="1" noAdjustHandles="1" noChangeArrowheads="1" noChangeShapeType="1" noTextEdit="1"/>
              </p:cNvSpPr>
              <p:nvPr>
                <p:ph idx="1"/>
              </p:nvPr>
            </p:nvSpPr>
            <p:spPr>
              <a:xfrm>
                <a:off x="1199408" y="1825625"/>
                <a:ext cx="4959345" cy="3803279"/>
              </a:xfrm>
              <a:blipFill>
                <a:blip r:embed="rId2"/>
                <a:stretch>
                  <a:fillRect l="-2583" t="-2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0E41867-EC75-BD4D-BFEB-9C97E6BF7CBB}"/>
              </a:ext>
            </a:extLst>
          </p:cNvPr>
          <p:cNvSpPr>
            <a:spLocks noGrp="1"/>
          </p:cNvSpPr>
          <p:nvPr>
            <p:ph type="ftr" sz="quarter" idx="11"/>
          </p:nvPr>
        </p:nvSpPr>
        <p:spPr/>
        <p:txBody>
          <a:bodyPr/>
          <a:lstStyle/>
          <a:p>
            <a:r>
              <a:rPr lang="en-US">
                <a:latin typeface="Avenir Book"/>
              </a:rPr>
              <a:t>Unit 2 ● Lesson 1</a:t>
            </a:r>
          </a:p>
        </p:txBody>
      </p:sp>
      <p:pic>
        <p:nvPicPr>
          <p:cNvPr id="4" name="Picture">
            <a:extLst>
              <a:ext uri="{FF2B5EF4-FFF2-40B4-BE49-F238E27FC236}">
                <a16:creationId xmlns:a16="http://schemas.microsoft.com/office/drawing/2014/main" id="{60A65F01-26CD-EC4B-818D-8871077F5E54}"/>
              </a:ext>
            </a:extLst>
          </p:cNvPr>
          <p:cNvPicPr/>
          <p:nvPr/>
        </p:nvPicPr>
        <p:blipFill>
          <a:blip r:embed="rId3">
            <a:duotone>
              <a:schemeClr val="accent6">
                <a:shade val="45000"/>
                <a:satMod val="135000"/>
              </a:schemeClr>
              <a:prstClr val="white"/>
            </a:duotone>
          </a:blip>
          <a:stretch>
            <a:fillRect/>
          </a:stretch>
        </p:blipFill>
        <p:spPr bwMode="auto">
          <a:xfrm>
            <a:off x="6276109" y="1825624"/>
            <a:ext cx="3997444" cy="3996951"/>
          </a:xfrm>
          <a:prstGeom prst="rect">
            <a:avLst/>
          </a:prstGeom>
          <a:noFill/>
          <a:ln w="9525">
            <a:noFill/>
            <a:headEnd/>
            <a:tailEnd/>
          </a:ln>
        </p:spPr>
      </p:pic>
    </p:spTree>
    <p:extLst>
      <p:ext uri="{BB962C8B-B14F-4D97-AF65-F5344CB8AC3E}">
        <p14:creationId xmlns:p14="http://schemas.microsoft.com/office/powerpoint/2010/main" val="236009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784C3BB-8C04-D041-9F1D-209A1215770B}"/>
                  </a:ext>
                </a:extLst>
              </p:cNvPr>
              <p:cNvSpPr>
                <a:spLocks noGrp="1"/>
              </p:cNvSpPr>
              <p:nvPr>
                <p:ph idx="1"/>
              </p:nvPr>
            </p:nvSpPr>
            <p:spPr/>
            <p:txBody>
              <a:bodyPr/>
              <a:lstStyle/>
              <a:p>
                <a:pPr marL="0" indent="0">
                  <a:buNone/>
                </a:pPr>
                <a:r>
                  <a:rPr lang="en-US"/>
                  <a:t>Optima Prime is designing a robot quilt for her new grandson. She plans for the robot to have a square face. The amount of fabric that she needs for the face will depend on the area of the face, so Optima decides to model the area of the robot’s face mathematically. She knows that the area </a:t>
                </a:r>
                <a14:m>
                  <m:oMath xmlns:m="http://schemas.openxmlformats.org/officeDocument/2006/math">
                    <m:r>
                      <a:rPr lang="en-US" i="1">
                        <a:latin typeface="Cambria Math" panose="02040503050406030204" pitchFamily="18" charset="0"/>
                      </a:rPr>
                      <m:t>𝐴</m:t>
                    </m:r>
                  </m:oMath>
                </a14:m>
                <a:r>
                  <a:rPr lang="en-US"/>
                  <a:t> of a square with side length </a:t>
                </a:r>
                <a14:m>
                  <m:oMath xmlns:m="http://schemas.openxmlformats.org/officeDocument/2006/math">
                    <m:r>
                      <a:rPr lang="en-US" i="1">
                        <a:latin typeface="Cambria Math" panose="02040503050406030204" pitchFamily="18" charset="0"/>
                      </a:rPr>
                      <m:t>𝑥</m:t>
                    </m:r>
                  </m:oMath>
                </a14:m>
                <a:r>
                  <a:rPr lang="en-US"/>
                  <a:t> units (which can be inches or centimeters) is modeled by the function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square units.</a:t>
                </a:r>
              </a:p>
              <a:p>
                <a:endParaRPr lang="en-US"/>
              </a:p>
            </p:txBody>
          </p:sp>
        </mc:Choice>
        <mc:Fallback xmlns="">
          <p:sp>
            <p:nvSpPr>
              <p:cNvPr id="2" name="Content Placeholder 1">
                <a:extLst>
                  <a:ext uri="{FF2B5EF4-FFF2-40B4-BE49-F238E27FC236}">
                    <a16:creationId xmlns:a16="http://schemas.microsoft.com/office/drawing/2014/main" id="{B784C3BB-8C04-D041-9F1D-209A1215770B}"/>
                  </a:ext>
                </a:extLst>
              </p:cNvPr>
              <p:cNvSpPr>
                <a:spLocks noGrp="1" noRot="1" noChangeAspect="1" noMove="1" noResize="1" noEditPoints="1" noAdjustHandles="1" noChangeArrowheads="1" noChangeShapeType="1" noTextEdit="1"/>
              </p:cNvSpPr>
              <p:nvPr>
                <p:ph idx="1"/>
              </p:nvPr>
            </p:nvSpPr>
            <p:spPr>
              <a:blipFill>
                <a:blip r:embed="rId2"/>
                <a:stretch>
                  <a:fillRect l="-1217" t="-2521" r="-162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7334815-7921-3D4C-B54B-67F35BFA3449}"/>
              </a:ext>
            </a:extLst>
          </p:cNvPr>
          <p:cNvSpPr>
            <a:spLocks noGrp="1"/>
          </p:cNvSpPr>
          <p:nvPr>
            <p:ph type="ftr" sz="quarter" idx="11"/>
          </p:nvPr>
        </p:nvSpPr>
        <p:spPr/>
        <p:txBody>
          <a:bodyPr/>
          <a:lstStyle/>
          <a:p>
            <a:r>
              <a:rPr lang="en-US">
                <a:latin typeface="Avenir Book"/>
              </a:rPr>
              <a:t>Unit 2 ● Lesson 1</a:t>
            </a:r>
          </a:p>
        </p:txBody>
      </p:sp>
      <p:sp>
        <p:nvSpPr>
          <p:cNvPr id="4" name="Title 3">
            <a:extLst>
              <a:ext uri="{FF2B5EF4-FFF2-40B4-BE49-F238E27FC236}">
                <a16:creationId xmlns:a16="http://schemas.microsoft.com/office/drawing/2014/main" id="{B36C0C92-4237-664A-B8FC-204F53B12886}"/>
              </a:ext>
            </a:extLst>
          </p:cNvPr>
          <p:cNvSpPr>
            <a:spLocks noGrp="1"/>
          </p:cNvSpPr>
          <p:nvPr>
            <p:ph type="title"/>
          </p:nvPr>
        </p:nvSpPr>
        <p:spPr/>
        <p:txBody>
          <a:bodyPr/>
          <a:lstStyle/>
          <a:p>
            <a:r>
              <a:rPr lang="en-US"/>
              <a:t>Transformers: Shifty y’s</a:t>
            </a:r>
          </a:p>
        </p:txBody>
      </p:sp>
    </p:spTree>
    <p:extLst>
      <p:ext uri="{BB962C8B-B14F-4D97-AF65-F5344CB8AC3E}">
        <p14:creationId xmlns:p14="http://schemas.microsoft.com/office/powerpoint/2010/main" val="219747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21102-7888-9344-B556-41E8B41D3CCB}"/>
              </a:ext>
            </a:extLst>
          </p:cNvPr>
          <p:cNvSpPr>
            <a:spLocks noGrp="1"/>
          </p:cNvSpPr>
          <p:nvPr>
            <p:ph idx="1"/>
          </p:nvPr>
        </p:nvSpPr>
        <p:spPr/>
        <p:txBody>
          <a:bodyPr/>
          <a:lstStyle/>
          <a:p>
            <a:pPr marL="0" indent="0">
              <a:buNone/>
            </a:pPr>
            <a:r>
              <a:rPr lang="en-US"/>
              <a:t>Independently, begin working through problems 1-4.</a:t>
            </a:r>
          </a:p>
          <a:p>
            <a:pPr marL="0" indent="0">
              <a:buNone/>
            </a:pPr>
            <a:endParaRPr lang="en-US"/>
          </a:p>
          <a:p>
            <a:endParaRPr lang="en-US"/>
          </a:p>
        </p:txBody>
      </p:sp>
      <p:sp>
        <p:nvSpPr>
          <p:cNvPr id="3" name="Footer Placeholder 2">
            <a:extLst>
              <a:ext uri="{FF2B5EF4-FFF2-40B4-BE49-F238E27FC236}">
                <a16:creationId xmlns:a16="http://schemas.microsoft.com/office/drawing/2014/main" id="{AB7A0E43-8D11-764E-8BF4-F6B2AFA18973}"/>
              </a:ext>
            </a:extLst>
          </p:cNvPr>
          <p:cNvSpPr>
            <a:spLocks noGrp="1"/>
          </p:cNvSpPr>
          <p:nvPr>
            <p:ph type="ftr" sz="quarter" idx="11"/>
          </p:nvPr>
        </p:nvSpPr>
        <p:spPr/>
        <p:txBody>
          <a:bodyPr/>
          <a:lstStyle/>
          <a:p>
            <a:r>
              <a:rPr lang="en-US">
                <a:latin typeface="Avenir Book"/>
              </a:rPr>
              <a:t>Unit 2 ● Lesson 1</a:t>
            </a:r>
          </a:p>
        </p:txBody>
      </p:sp>
      <p:sp>
        <p:nvSpPr>
          <p:cNvPr id="4" name="Title 3">
            <a:extLst>
              <a:ext uri="{FF2B5EF4-FFF2-40B4-BE49-F238E27FC236}">
                <a16:creationId xmlns:a16="http://schemas.microsoft.com/office/drawing/2014/main" id="{2DD41DED-75D3-554B-944D-116375150333}"/>
              </a:ext>
            </a:extLst>
          </p:cNvPr>
          <p:cNvSpPr>
            <a:spLocks noGrp="1"/>
          </p:cNvSpPr>
          <p:nvPr>
            <p:ph type="title"/>
          </p:nvPr>
        </p:nvSpPr>
        <p:spPr/>
        <p:txBody>
          <a:bodyPr/>
          <a:lstStyle/>
          <a:p>
            <a:r>
              <a:rPr lang="en-US"/>
              <a:t>Transformers: Shifty y’s</a:t>
            </a:r>
          </a:p>
        </p:txBody>
      </p:sp>
    </p:spTree>
    <p:extLst>
      <p:ext uri="{BB962C8B-B14F-4D97-AF65-F5344CB8AC3E}">
        <p14:creationId xmlns:p14="http://schemas.microsoft.com/office/powerpoint/2010/main" val="298143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21102-7888-9344-B556-41E8B41D3CCB}"/>
              </a:ext>
            </a:extLst>
          </p:cNvPr>
          <p:cNvSpPr>
            <a:spLocks noGrp="1"/>
          </p:cNvSpPr>
          <p:nvPr>
            <p:ph idx="1"/>
          </p:nvPr>
        </p:nvSpPr>
        <p:spPr/>
        <p:txBody>
          <a:bodyPr/>
          <a:lstStyle/>
          <a:p>
            <a:pPr marL="0" indent="0">
              <a:buNone/>
            </a:pPr>
            <a:r>
              <a:rPr lang="en-US"/>
              <a:t>With a partner, continue working through problems 1-4.</a:t>
            </a:r>
          </a:p>
          <a:p>
            <a:pPr marL="0" indent="0">
              <a:buNone/>
            </a:pPr>
            <a:endParaRPr lang="en-US"/>
          </a:p>
          <a:p>
            <a:endParaRPr lang="en-US"/>
          </a:p>
        </p:txBody>
      </p:sp>
      <p:sp>
        <p:nvSpPr>
          <p:cNvPr id="3" name="Footer Placeholder 2">
            <a:extLst>
              <a:ext uri="{FF2B5EF4-FFF2-40B4-BE49-F238E27FC236}">
                <a16:creationId xmlns:a16="http://schemas.microsoft.com/office/drawing/2014/main" id="{AB7A0E43-8D11-764E-8BF4-F6B2AFA18973}"/>
              </a:ext>
            </a:extLst>
          </p:cNvPr>
          <p:cNvSpPr>
            <a:spLocks noGrp="1"/>
          </p:cNvSpPr>
          <p:nvPr>
            <p:ph type="ftr" sz="quarter" idx="11"/>
          </p:nvPr>
        </p:nvSpPr>
        <p:spPr/>
        <p:txBody>
          <a:bodyPr/>
          <a:lstStyle/>
          <a:p>
            <a:r>
              <a:rPr lang="en-US">
                <a:latin typeface="Avenir Book"/>
              </a:rPr>
              <a:t>Unit 2 ● Lesson 1</a:t>
            </a:r>
          </a:p>
        </p:txBody>
      </p:sp>
      <p:sp>
        <p:nvSpPr>
          <p:cNvPr id="4" name="Title 3">
            <a:extLst>
              <a:ext uri="{FF2B5EF4-FFF2-40B4-BE49-F238E27FC236}">
                <a16:creationId xmlns:a16="http://schemas.microsoft.com/office/drawing/2014/main" id="{2DD41DED-75D3-554B-944D-116375150333}"/>
              </a:ext>
            </a:extLst>
          </p:cNvPr>
          <p:cNvSpPr>
            <a:spLocks noGrp="1"/>
          </p:cNvSpPr>
          <p:nvPr>
            <p:ph type="title"/>
          </p:nvPr>
        </p:nvSpPr>
        <p:spPr/>
        <p:txBody>
          <a:bodyPr/>
          <a:lstStyle/>
          <a:p>
            <a:r>
              <a:rPr lang="en-US"/>
              <a:t>Transformers: Shifty y’s</a:t>
            </a:r>
          </a:p>
        </p:txBody>
      </p:sp>
    </p:spTree>
    <p:extLst>
      <p:ext uri="{BB962C8B-B14F-4D97-AF65-F5344CB8AC3E}">
        <p14:creationId xmlns:p14="http://schemas.microsoft.com/office/powerpoint/2010/main" val="14525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7A0E43-8D11-764E-8BF4-F6B2AFA18973}"/>
              </a:ext>
            </a:extLst>
          </p:cNvPr>
          <p:cNvSpPr>
            <a:spLocks noGrp="1"/>
          </p:cNvSpPr>
          <p:nvPr>
            <p:ph type="ftr" sz="quarter" idx="11"/>
          </p:nvPr>
        </p:nvSpPr>
        <p:spPr/>
        <p:txBody>
          <a:bodyPr/>
          <a:lstStyle/>
          <a:p>
            <a:r>
              <a:rPr lang="en-US">
                <a:latin typeface="Avenir Book"/>
              </a:rPr>
              <a:t>Unit 2 ● Lesson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1BFA025-46A2-899A-E958-5D3D3B5FF468}"/>
                  </a:ext>
                </a:extLst>
              </p:cNvPr>
              <p:cNvSpPr>
                <a:spLocks noGrp="1"/>
              </p:cNvSpPr>
              <p:nvPr>
                <p:ph idx="1"/>
              </p:nvPr>
            </p:nvSpPr>
            <p:spPr>
              <a:xfrm>
                <a:off x="738249" y="804758"/>
                <a:ext cx="10515600" cy="5073924"/>
              </a:xfrm>
            </p:spPr>
            <p:txBody>
              <a:bodyPr/>
              <a:lstStyle/>
              <a:p>
                <a:pPr marL="0" indent="0">
                  <a:buNone/>
                </a:pPr>
                <a:r>
                  <a:rPr lang="en-US"/>
                  <a:t>She knows that the area </a:t>
                </a:r>
                <a14:m>
                  <m:oMath xmlns:m="http://schemas.openxmlformats.org/officeDocument/2006/math">
                    <m:r>
                      <a:rPr lang="en-US" i="1">
                        <a:latin typeface="Cambria Math" panose="02040503050406030204" pitchFamily="18" charset="0"/>
                      </a:rPr>
                      <m:t>𝐴</m:t>
                    </m:r>
                  </m:oMath>
                </a14:m>
                <a:r>
                  <a:rPr lang="en-US"/>
                  <a:t> of a square with side length </a:t>
                </a:r>
                <a14:m>
                  <m:oMath xmlns:m="http://schemas.openxmlformats.org/officeDocument/2006/math">
                    <m:r>
                      <a:rPr lang="en-US" i="1">
                        <a:latin typeface="Cambria Math" panose="02040503050406030204" pitchFamily="18" charset="0"/>
                      </a:rPr>
                      <m:t>𝑥</m:t>
                    </m:r>
                  </m:oMath>
                </a14:m>
                <a:r>
                  <a:rPr lang="en-US"/>
                  <a:t> units (which can be inches or centimeters) is modeled by the function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square units.</a:t>
                </a:r>
              </a:p>
              <a:p>
                <a:pPr marL="0" lvl="0" indent="0">
                  <a:buNone/>
                </a:pPr>
                <a:endParaRPr lang="en-US"/>
              </a:p>
              <a:p>
                <a:pPr marL="0" lvl="0" indent="0">
                  <a:buNone/>
                </a:pPr>
                <a:r>
                  <a:rPr lang="en-US"/>
                  <a:t>1. What is the domain of the function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in this context?</a:t>
                </a:r>
              </a:p>
              <a:p>
                <a:endParaRPr lang="en-US"/>
              </a:p>
            </p:txBody>
          </p:sp>
        </mc:Choice>
        <mc:Fallback xmlns="">
          <p:sp>
            <p:nvSpPr>
              <p:cNvPr id="5" name="Content Placeholder 4">
                <a:extLst>
                  <a:ext uri="{FF2B5EF4-FFF2-40B4-BE49-F238E27FC236}">
                    <a16:creationId xmlns:a16="http://schemas.microsoft.com/office/drawing/2014/main" id="{31BFA025-46A2-899A-E958-5D3D3B5FF468}"/>
                  </a:ext>
                </a:extLst>
              </p:cNvPr>
              <p:cNvSpPr>
                <a:spLocks noGrp="1" noRot="1" noChangeAspect="1" noMove="1" noResize="1" noEditPoints="1" noAdjustHandles="1" noChangeArrowheads="1" noChangeShapeType="1" noTextEdit="1"/>
              </p:cNvSpPr>
              <p:nvPr>
                <p:ph idx="1"/>
              </p:nvPr>
            </p:nvSpPr>
            <p:spPr>
              <a:xfrm>
                <a:off x="738249" y="804758"/>
                <a:ext cx="10515600" cy="5073924"/>
              </a:xfrm>
              <a:blipFill>
                <a:blip r:embed="rId3"/>
                <a:stretch>
                  <a:fillRect l="-1159" t="-2043"/>
                </a:stretch>
              </a:blipFill>
            </p:spPr>
            <p:txBody>
              <a:bodyPr/>
              <a:lstStyle/>
              <a:p>
                <a:r>
                  <a:rPr lang="en-US">
                    <a:noFill/>
                  </a:rPr>
                  <a:t> </a:t>
                </a:r>
              </a:p>
            </p:txBody>
          </p:sp>
        </mc:Fallback>
      </mc:AlternateContent>
    </p:spTree>
    <p:extLst>
      <p:ext uri="{BB962C8B-B14F-4D97-AF65-F5344CB8AC3E}">
        <p14:creationId xmlns:p14="http://schemas.microsoft.com/office/powerpoint/2010/main" val="47360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7A0E43-8D11-764E-8BF4-F6B2AFA18973}"/>
              </a:ext>
            </a:extLst>
          </p:cNvPr>
          <p:cNvSpPr>
            <a:spLocks noGrp="1"/>
          </p:cNvSpPr>
          <p:nvPr>
            <p:ph type="ftr" sz="quarter" idx="11"/>
          </p:nvPr>
        </p:nvSpPr>
        <p:spPr/>
        <p:txBody>
          <a:bodyPr/>
          <a:lstStyle/>
          <a:p>
            <a:r>
              <a:rPr lang="en-US">
                <a:latin typeface="Avenir Book"/>
              </a:rPr>
              <a:t>Unit 2 ● Lesson 1</a:t>
            </a:r>
          </a:p>
        </p:txBody>
      </p:sp>
      <p:sp>
        <p:nvSpPr>
          <p:cNvPr id="5" name="Content Placeholder 4">
            <a:extLst>
              <a:ext uri="{FF2B5EF4-FFF2-40B4-BE49-F238E27FC236}">
                <a16:creationId xmlns:a16="http://schemas.microsoft.com/office/drawing/2014/main" id="{31BFA025-46A2-899A-E958-5D3D3B5FF468}"/>
              </a:ext>
            </a:extLst>
          </p:cNvPr>
          <p:cNvSpPr>
            <a:spLocks noGrp="1"/>
          </p:cNvSpPr>
          <p:nvPr>
            <p:ph idx="1"/>
          </p:nvPr>
        </p:nvSpPr>
        <p:spPr>
          <a:xfrm>
            <a:off x="738249" y="804758"/>
            <a:ext cx="10515600" cy="5073924"/>
          </a:xfrm>
        </p:spPr>
        <p:txBody>
          <a:bodyPr/>
          <a:lstStyle/>
          <a:p>
            <a:pPr marL="0" indent="0">
              <a:buNone/>
            </a:pPr>
            <a:r>
              <a:rPr lang="en-US"/>
              <a:t>2. Match each statement about the area to the function that models it.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E679F9E-9F4A-E64A-ADF0-7A1F7F2F0144}"/>
                  </a:ext>
                </a:extLst>
              </p:cNvPr>
              <p:cNvGraphicFramePr>
                <a:graphicFrameLocks noGrp="1"/>
              </p:cNvGraphicFramePr>
              <p:nvPr/>
            </p:nvGraphicFramePr>
            <p:xfrm>
              <a:off x="838200" y="1836262"/>
              <a:ext cx="10515600" cy="1656842"/>
            </p:xfrm>
            <a:graphic>
              <a:graphicData uri="http://schemas.openxmlformats.org/drawingml/2006/table">
                <a:tbl>
                  <a:tblPr>
                    <a:tableStyleId>{5C22544A-7EE6-4342-B048-85BDC9FD1C3A}</a:tableStyleId>
                  </a:tblPr>
                  <a:tblGrid>
                    <a:gridCol w="7721600">
                      <a:extLst>
                        <a:ext uri="{9D8B030D-6E8A-4147-A177-3AD203B41FA5}">
                          <a16:colId xmlns:a16="http://schemas.microsoft.com/office/drawing/2014/main" val="1728539349"/>
                        </a:ext>
                      </a:extLst>
                    </a:gridCol>
                    <a:gridCol w="2794000">
                      <a:extLst>
                        <a:ext uri="{9D8B030D-6E8A-4147-A177-3AD203B41FA5}">
                          <a16:colId xmlns:a16="http://schemas.microsoft.com/office/drawing/2014/main" val="3688815099"/>
                        </a:ext>
                      </a:extLst>
                    </a:gridCol>
                  </a:tblGrid>
                  <a:tr h="0">
                    <a:tc>
                      <a:txBody>
                        <a:bodyPr/>
                        <a:lstStyle/>
                        <a:p>
                          <a:pPr marL="742950" marR="0" lvl="1" indent="-285750">
                            <a:lnSpc>
                              <a:spcPct val="115000"/>
                            </a:lnSpc>
                            <a:spcBef>
                              <a:spcPts val="0"/>
                            </a:spcBef>
                            <a:spcAft>
                              <a:spcPts val="0"/>
                            </a:spcAft>
                            <a:buFont typeface="+mj-lt"/>
                            <a:buAutoNum type="alphaUcPeriod"/>
                          </a:pPr>
                          <a:r>
                            <a:rPr lang="en-US" sz="2400">
                              <a:effectLst/>
                            </a:rPr>
                            <a:t>The length of each side is increased by </a:t>
                          </a:r>
                          <a14:m>
                            <m:oMath xmlns:m="http://schemas.openxmlformats.org/officeDocument/2006/math">
                              <m:r>
                                <a:rPr lang="en-US" sz="2400">
                                  <a:effectLst/>
                                  <a:latin typeface="Cambria Math" panose="02040503050406030204" pitchFamily="18" charset="0"/>
                                </a:rPr>
                                <m:t>5</m:t>
                              </m:r>
                            </m:oMath>
                          </a14:m>
                          <a:r>
                            <a:rPr lang="en-US" sz="2400">
                              <a:effectLst/>
                            </a:rPr>
                            <a:t> units.</a:t>
                          </a:r>
                        </a:p>
                        <a:p>
                          <a:pPr marL="742950" marR="0" lvl="1" indent="-285750">
                            <a:lnSpc>
                              <a:spcPct val="115000"/>
                            </a:lnSpc>
                            <a:spcBef>
                              <a:spcPts val="0"/>
                            </a:spcBef>
                            <a:spcAft>
                              <a:spcPts val="0"/>
                            </a:spcAft>
                            <a:buFont typeface="+mj-lt"/>
                            <a:buAutoNum type="alphaUcPeriod"/>
                          </a:pPr>
                          <a:r>
                            <a:rPr lang="en-US" sz="2400">
                              <a:effectLst/>
                            </a:rPr>
                            <a:t>The length of each side is multiplied by </a:t>
                          </a:r>
                          <a14:m>
                            <m:oMath xmlns:m="http://schemas.openxmlformats.org/officeDocument/2006/math">
                              <m:r>
                                <a:rPr lang="en-US" sz="2400">
                                  <a:effectLst/>
                                  <a:latin typeface="Cambria Math" panose="02040503050406030204" pitchFamily="18" charset="0"/>
                                </a:rPr>
                                <m:t>5</m:t>
                              </m:r>
                            </m:oMath>
                          </a14:m>
                          <a:r>
                            <a:rPr lang="en-US" sz="2400">
                              <a:effectLst/>
                            </a:rPr>
                            <a:t> units.</a:t>
                          </a:r>
                        </a:p>
                        <a:p>
                          <a:pPr marL="742950" marR="0" lvl="1" indent="-285750">
                            <a:lnSpc>
                              <a:spcPct val="115000"/>
                            </a:lnSpc>
                            <a:spcBef>
                              <a:spcPts val="0"/>
                            </a:spcBef>
                            <a:spcAft>
                              <a:spcPts val="0"/>
                            </a:spcAft>
                            <a:buFont typeface="+mj-lt"/>
                            <a:buAutoNum type="alphaUcPeriod"/>
                          </a:pPr>
                          <a:r>
                            <a:rPr lang="en-US" sz="2400">
                              <a:effectLst/>
                            </a:rPr>
                            <a:t>The area of a square is increased by </a:t>
                          </a:r>
                          <a14:m>
                            <m:oMath xmlns:m="http://schemas.openxmlformats.org/officeDocument/2006/math">
                              <m:r>
                                <a:rPr lang="en-US" sz="2400">
                                  <a:effectLst/>
                                  <a:latin typeface="Cambria Math" panose="02040503050406030204" pitchFamily="18" charset="0"/>
                                </a:rPr>
                                <m:t>5</m:t>
                              </m:r>
                            </m:oMath>
                          </a14:m>
                          <a:r>
                            <a:rPr lang="en-US" sz="2400">
                              <a:effectLst/>
                            </a:rPr>
                            <a:t> square units.</a:t>
                          </a:r>
                        </a:p>
                        <a:p>
                          <a:pPr marL="742950" marR="0" lvl="1" indent="-285750">
                            <a:lnSpc>
                              <a:spcPct val="115000"/>
                            </a:lnSpc>
                            <a:spcBef>
                              <a:spcPts val="0"/>
                            </a:spcBef>
                            <a:spcAft>
                              <a:spcPts val="0"/>
                            </a:spcAft>
                            <a:buFont typeface="+mj-lt"/>
                            <a:buAutoNum type="alphaUcPeriod"/>
                          </a:pPr>
                          <a:r>
                            <a:rPr lang="en-US" sz="2400">
                              <a:effectLst/>
                            </a:rPr>
                            <a:t>The area of a square is multiplied by </a:t>
                          </a:r>
                          <a14:m>
                            <m:oMath xmlns:m="http://schemas.openxmlformats.org/officeDocument/2006/math">
                              <m:r>
                                <a:rPr lang="en-US" sz="2400">
                                  <a:effectLst/>
                                  <a:latin typeface="Cambria Math" panose="02040503050406030204" pitchFamily="18" charset="0"/>
                                </a:rPr>
                                <m:t>5</m:t>
                              </m:r>
                            </m:oMath>
                          </a14:m>
                          <a:r>
                            <a:rPr lang="en-US" sz="24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a:lnSpc>
                              <a:spcPct val="115000"/>
                            </a:lnSpc>
                            <a:spcBef>
                              <a:spcPts val="0"/>
                            </a:spcBef>
                            <a:spcAft>
                              <a:spcPts val="0"/>
                            </a:spcAft>
                            <a:buFont typeface="+mj-lt"/>
                            <a:buAutoNum type="arabicPeriod"/>
                          </a:pPr>
                          <a14:m>
                            <m:oMath xmlns:m="http://schemas.openxmlformats.org/officeDocument/2006/math">
                              <m:r>
                                <a:rPr lang="en-US" sz="2400">
                                  <a:effectLst/>
                                  <a:latin typeface="Cambria Math" panose="02040503050406030204" pitchFamily="18" charset="0"/>
                                </a:rPr>
                                <m:t>𝐴</m:t>
                              </m:r>
                              <m:r>
                                <a:rPr lang="en-US" sz="2400">
                                  <a:effectLst/>
                                  <a:latin typeface="Cambria Math" panose="02040503050406030204" pitchFamily="18" charset="0"/>
                                </a:rPr>
                                <m:t>=5</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oMath>
                          </a14:m>
                          <a:endParaRPr lang="en-US" sz="2400">
                            <a:effectLst/>
                          </a:endParaRPr>
                        </a:p>
                        <a:p>
                          <a:pPr marL="742950" marR="0" lvl="1" indent="-285750">
                            <a:lnSpc>
                              <a:spcPct val="115000"/>
                            </a:lnSpc>
                            <a:spcBef>
                              <a:spcPts val="0"/>
                            </a:spcBef>
                            <a:spcAft>
                              <a:spcPts val="0"/>
                            </a:spcAft>
                            <a:buFont typeface="+mj-lt"/>
                            <a:buAutoNum type="arabicPeriod"/>
                          </a:pPr>
                          <a14:m>
                            <m:oMath xmlns:m="http://schemas.openxmlformats.org/officeDocument/2006/math">
                              <m:r>
                                <a:rPr lang="en-US" sz="2400">
                                  <a:effectLst/>
                                  <a:latin typeface="Cambria Math" panose="02040503050406030204" pitchFamily="18" charset="0"/>
                                </a:rPr>
                                <m:t>𝐴</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r>
                                        <a:rPr lang="en-US" sz="2400">
                                          <a:effectLst/>
                                          <a:latin typeface="Cambria Math" panose="02040503050406030204" pitchFamily="18" charset="0"/>
                                        </a:rPr>
                                        <m:t>𝑥</m:t>
                                      </m:r>
                                      <m:r>
                                        <a:rPr lang="en-US" sz="2400">
                                          <a:effectLst/>
                                          <a:latin typeface="Cambria Math" panose="02040503050406030204" pitchFamily="18" charset="0"/>
                                        </a:rPr>
                                        <m:t>+5</m:t>
                                      </m:r>
                                    </m:e>
                                  </m:d>
                                </m:e>
                                <m:sup>
                                  <m:r>
                                    <a:rPr lang="en-US" sz="2400">
                                      <a:effectLst/>
                                      <a:latin typeface="Cambria Math" panose="02040503050406030204" pitchFamily="18" charset="0"/>
                                    </a:rPr>
                                    <m:t>2</m:t>
                                  </m:r>
                                </m:sup>
                              </m:sSup>
                            </m:oMath>
                          </a14:m>
                          <a:endParaRPr lang="en-US" sz="2400">
                            <a:effectLst/>
                          </a:endParaRPr>
                        </a:p>
                        <a:p>
                          <a:pPr marL="742950" marR="0" lvl="1" indent="-285750">
                            <a:lnSpc>
                              <a:spcPct val="115000"/>
                            </a:lnSpc>
                            <a:spcBef>
                              <a:spcPts val="0"/>
                            </a:spcBef>
                            <a:spcAft>
                              <a:spcPts val="0"/>
                            </a:spcAft>
                            <a:buFont typeface="+mj-lt"/>
                            <a:buAutoNum type="arabicPeriod"/>
                          </a:pPr>
                          <a14:m>
                            <m:oMath xmlns:m="http://schemas.openxmlformats.org/officeDocument/2006/math">
                              <m:r>
                                <a:rPr lang="en-US" sz="2400">
                                  <a:effectLst/>
                                  <a:latin typeface="Cambria Math" panose="02040503050406030204" pitchFamily="18" charset="0"/>
                                </a:rPr>
                                <m:t>𝐴</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r>
                                        <a:rPr lang="en-US" sz="2400">
                                          <a:effectLst/>
                                          <a:latin typeface="Cambria Math" panose="02040503050406030204" pitchFamily="18" charset="0"/>
                                        </a:rPr>
                                        <m:t>5</m:t>
                                      </m:r>
                                      <m:r>
                                        <a:rPr lang="en-US" sz="2400">
                                          <a:effectLst/>
                                          <a:latin typeface="Cambria Math" panose="02040503050406030204" pitchFamily="18" charset="0"/>
                                        </a:rPr>
                                        <m:t>𝑥</m:t>
                                      </m:r>
                                    </m:e>
                                  </m:d>
                                </m:e>
                                <m:sup>
                                  <m:r>
                                    <a:rPr lang="en-US" sz="2400">
                                      <a:effectLst/>
                                      <a:latin typeface="Cambria Math" panose="02040503050406030204" pitchFamily="18" charset="0"/>
                                    </a:rPr>
                                    <m:t>2</m:t>
                                  </m:r>
                                </m:sup>
                              </m:sSup>
                            </m:oMath>
                          </a14:m>
                          <a:endParaRPr lang="en-US" sz="2400">
                            <a:effectLst/>
                          </a:endParaRPr>
                        </a:p>
                        <a:p>
                          <a:pPr marL="742950" marR="0" lvl="1" indent="-285750">
                            <a:lnSpc>
                              <a:spcPct val="115000"/>
                            </a:lnSpc>
                            <a:spcBef>
                              <a:spcPts val="0"/>
                            </a:spcBef>
                            <a:spcAft>
                              <a:spcPts val="0"/>
                            </a:spcAft>
                            <a:buFont typeface="+mj-lt"/>
                            <a:buAutoNum type="arabicPeriod"/>
                          </a:pPr>
                          <a14:m>
                            <m:oMath xmlns:m="http://schemas.openxmlformats.org/officeDocument/2006/math">
                              <m:r>
                                <a:rPr lang="en-US" sz="2400">
                                  <a:effectLst/>
                                  <a:latin typeface="Cambria Math" panose="02040503050406030204" pitchFamily="18" charset="0"/>
                                </a:rPr>
                                <m:t>𝐴</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r>
                                <a:rPr lang="en-US" sz="2400">
                                  <a:effectLst/>
                                  <a:latin typeface="Cambria Math" panose="02040503050406030204" pitchFamily="18" charset="0"/>
                                </a:rPr>
                                <m:t>+5</m:t>
                              </m:r>
                            </m:oMath>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829227"/>
                      </a:ext>
                    </a:extLst>
                  </a:tr>
                </a:tbl>
              </a:graphicData>
            </a:graphic>
          </p:graphicFrame>
        </mc:Choice>
        <mc:Fallback xmlns="">
          <p:graphicFrame>
            <p:nvGraphicFramePr>
              <p:cNvPr id="6" name="Table 5">
                <a:extLst>
                  <a:ext uri="{FF2B5EF4-FFF2-40B4-BE49-F238E27FC236}">
                    <a16:creationId xmlns:a16="http://schemas.microsoft.com/office/drawing/2014/main" id="{8E679F9E-9F4A-E64A-ADF0-7A1F7F2F0144}"/>
                  </a:ext>
                </a:extLst>
              </p:cNvPr>
              <p:cNvGraphicFramePr>
                <a:graphicFrameLocks noGrp="1"/>
              </p:cNvGraphicFramePr>
              <p:nvPr/>
            </p:nvGraphicFramePr>
            <p:xfrm>
              <a:off x="838200" y="1836262"/>
              <a:ext cx="10515600" cy="1656842"/>
            </p:xfrm>
            <a:graphic>
              <a:graphicData uri="http://schemas.openxmlformats.org/drawingml/2006/table">
                <a:tbl>
                  <a:tblPr>
                    <a:tableStyleId>{5C22544A-7EE6-4342-B048-85BDC9FD1C3A}</a:tableStyleId>
                  </a:tblPr>
                  <a:tblGrid>
                    <a:gridCol w="7721600">
                      <a:extLst>
                        <a:ext uri="{9D8B030D-6E8A-4147-A177-3AD203B41FA5}">
                          <a16:colId xmlns:a16="http://schemas.microsoft.com/office/drawing/2014/main" val="1728539349"/>
                        </a:ext>
                      </a:extLst>
                    </a:gridCol>
                    <a:gridCol w="2794000">
                      <a:extLst>
                        <a:ext uri="{9D8B030D-6E8A-4147-A177-3AD203B41FA5}">
                          <a16:colId xmlns:a16="http://schemas.microsoft.com/office/drawing/2014/main" val="3688815099"/>
                        </a:ext>
                      </a:extLst>
                    </a:gridCol>
                  </a:tblGrid>
                  <a:tr h="1656842">
                    <a:tc>
                      <a:txBody>
                        <a:bodyPr/>
                        <a:lstStyle/>
                        <a:p>
                          <a:endParaRPr lang="en-US"/>
                        </a:p>
                      </a:txBody>
                      <a:tcPr marL="68580" marR="68580" marT="0" marB="0">
                        <a:blipFill>
                          <a:blip r:embed="rId3"/>
                          <a:stretch>
                            <a:fillRect l="-79" t="-4396" r="-36385" b="-10989"/>
                          </a:stretch>
                        </a:blipFill>
                      </a:tcPr>
                    </a:tc>
                    <a:tc>
                      <a:txBody>
                        <a:bodyPr/>
                        <a:lstStyle/>
                        <a:p>
                          <a:endParaRPr lang="en-US"/>
                        </a:p>
                      </a:txBody>
                      <a:tcPr marL="68580" marR="68580" marT="0" marB="0">
                        <a:blipFill>
                          <a:blip r:embed="rId3"/>
                          <a:stretch>
                            <a:fillRect l="-276253" t="-4396" r="-436" b="-10989"/>
                          </a:stretch>
                        </a:blipFill>
                      </a:tcPr>
                    </a:tc>
                    <a:extLst>
                      <a:ext uri="{0D108BD9-81ED-4DB2-BD59-A6C34878D82A}">
                        <a16:rowId xmlns:a16="http://schemas.microsoft.com/office/drawing/2014/main" val="1686829227"/>
                      </a:ext>
                    </a:extLst>
                  </a:tr>
                </a:tbl>
              </a:graphicData>
            </a:graphic>
          </p:graphicFrame>
        </mc:Fallback>
      </mc:AlternateContent>
    </p:spTree>
    <p:extLst>
      <p:ext uri="{BB962C8B-B14F-4D97-AF65-F5344CB8AC3E}">
        <p14:creationId xmlns:p14="http://schemas.microsoft.com/office/powerpoint/2010/main" val="214436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7A0E43-8D11-764E-8BF4-F6B2AFA18973}"/>
              </a:ext>
            </a:extLst>
          </p:cNvPr>
          <p:cNvSpPr>
            <a:spLocks noGrp="1"/>
          </p:cNvSpPr>
          <p:nvPr>
            <p:ph type="ftr" sz="quarter" idx="11"/>
          </p:nvPr>
        </p:nvSpPr>
        <p:spPr/>
        <p:txBody>
          <a:bodyPr/>
          <a:lstStyle/>
          <a:p>
            <a:r>
              <a:rPr lang="en-US">
                <a:latin typeface="Avenir Book"/>
              </a:rPr>
              <a:t>Unit 2 ● Lesson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1BFA025-46A2-899A-E958-5D3D3B5FF468}"/>
                  </a:ext>
                </a:extLst>
              </p:cNvPr>
              <p:cNvSpPr>
                <a:spLocks noGrp="1"/>
              </p:cNvSpPr>
              <p:nvPr>
                <p:ph idx="1"/>
              </p:nvPr>
            </p:nvSpPr>
            <p:spPr>
              <a:xfrm>
                <a:off x="738249" y="804758"/>
                <a:ext cx="10557280" cy="5073924"/>
              </a:xfrm>
            </p:spPr>
            <p:txBody>
              <a:bodyPr/>
              <a:lstStyle/>
              <a:p>
                <a:pPr marL="0" indent="0">
                  <a:buNone/>
                </a:pPr>
                <a:r>
                  <a:rPr lang="en-US"/>
                  <a:t>3. Optima started thinking about the graph of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 (in the domain of all real numbers). Make a table that contains both negative and positive values of </a:t>
                </a:r>
                <a14:m>
                  <m:oMath xmlns:m="http://schemas.openxmlformats.org/officeDocument/2006/math">
                    <m:r>
                      <a:rPr lang="en-US" i="1">
                        <a:latin typeface="Cambria Math" panose="02040503050406030204" pitchFamily="18" charset="0"/>
                      </a:rPr>
                      <m:t>𝑥</m:t>
                    </m:r>
                  </m:oMath>
                </a14:m>
                <a:r>
                  <a:rPr lang="en-US"/>
                  <a:t>, and graph the function. What features do you notice?</a:t>
                </a:r>
              </a:p>
              <a:p>
                <a:pPr marL="0" indent="0">
                  <a:buNone/>
                </a:pPr>
                <a:endParaRPr lang="en-US"/>
              </a:p>
              <a:p>
                <a:pPr marL="0" indent="0">
                  <a:buNone/>
                </a:pPr>
                <a:r>
                  <a:rPr lang="en-US">
                    <a:hlinkClick r:id="rId3"/>
                  </a:rPr>
                  <a:t>Link to Desmos Display</a:t>
                </a:r>
                <a:endParaRPr lang="en-US"/>
              </a:p>
              <a:p>
                <a:pPr marL="0" indent="0">
                  <a:buNone/>
                </a:pPr>
                <a:endParaRPr lang="en-US"/>
              </a:p>
              <a:p>
                <a:pPr marL="0" indent="0">
                  <a:buNone/>
                </a:pPr>
                <a:endParaRPr lang="en-US"/>
              </a:p>
            </p:txBody>
          </p:sp>
        </mc:Choice>
        <mc:Fallback xmlns="">
          <p:sp>
            <p:nvSpPr>
              <p:cNvPr id="5" name="Content Placeholder 4">
                <a:extLst>
                  <a:ext uri="{FF2B5EF4-FFF2-40B4-BE49-F238E27FC236}">
                    <a16:creationId xmlns:a16="http://schemas.microsoft.com/office/drawing/2014/main" id="{31BFA025-46A2-899A-E958-5D3D3B5FF468}"/>
                  </a:ext>
                </a:extLst>
              </p:cNvPr>
              <p:cNvSpPr>
                <a:spLocks noGrp="1" noRot="1" noChangeAspect="1" noMove="1" noResize="1" noEditPoints="1" noAdjustHandles="1" noChangeArrowheads="1" noChangeShapeType="1" noTextEdit="1"/>
              </p:cNvSpPr>
              <p:nvPr>
                <p:ph idx="1"/>
              </p:nvPr>
            </p:nvSpPr>
            <p:spPr>
              <a:xfrm>
                <a:off x="738249" y="804758"/>
                <a:ext cx="10557280" cy="5073924"/>
              </a:xfrm>
              <a:blipFill>
                <a:blip r:embed="rId4"/>
                <a:stretch>
                  <a:fillRect l="-1155" t="-2043" r="-635"/>
                </a:stretch>
              </a:blipFill>
            </p:spPr>
            <p:txBody>
              <a:bodyPr/>
              <a:lstStyle/>
              <a:p>
                <a:r>
                  <a:rPr lang="en-US">
                    <a:noFill/>
                  </a:rPr>
                  <a:t> </a:t>
                </a:r>
              </a:p>
            </p:txBody>
          </p:sp>
        </mc:Fallback>
      </mc:AlternateContent>
    </p:spTree>
    <p:extLst>
      <p:ext uri="{BB962C8B-B14F-4D97-AF65-F5344CB8AC3E}">
        <p14:creationId xmlns:p14="http://schemas.microsoft.com/office/powerpoint/2010/main" val="358195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0BC801-E52E-C949-AEB2-C6E3CFC2EB79}"/>
              </a:ext>
            </a:extLst>
          </p:cNvPr>
          <p:cNvSpPr>
            <a:spLocks noGrp="1"/>
          </p:cNvSpPr>
          <p:nvPr>
            <p:ph type="ftr" sz="quarter" idx="11"/>
          </p:nvPr>
        </p:nvSpPr>
        <p:spPr/>
        <p:txBody>
          <a:bodyPr/>
          <a:lstStyle/>
          <a:p>
            <a:r>
              <a:rPr lang="en-US">
                <a:latin typeface="Avenir Book"/>
              </a:rPr>
              <a:t>Unit 2 ● Lesson 1</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C695C03-DE79-1344-9E14-CAB7E085278A}"/>
                  </a:ext>
                </a:extLst>
              </p:cNvPr>
              <p:cNvSpPr>
                <a:spLocks noGrp="1"/>
              </p:cNvSpPr>
              <p:nvPr>
                <p:ph idx="1"/>
              </p:nvPr>
            </p:nvSpPr>
            <p:spPr>
              <a:xfrm>
                <a:off x="738249" y="764771"/>
                <a:ext cx="10515600" cy="5113911"/>
              </a:xfrm>
            </p:spPr>
            <p:txBody>
              <a:bodyPr/>
              <a:lstStyle/>
              <a:p>
                <a:pPr marL="0" lvl="0" indent="0">
                  <a:buNone/>
                </a:pPr>
                <a:r>
                  <a:rPr lang="en-US"/>
                  <a:t>4. Make your own predictions of how the graphs of each of the following equations will be the same or different from the graph of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a:t>.</a:t>
                </a:r>
              </a:p>
              <a:p>
                <a:endParaRPr lang="en-US"/>
              </a:p>
            </p:txBody>
          </p:sp>
        </mc:Choice>
        <mc:Fallback xmlns="">
          <p:sp>
            <p:nvSpPr>
              <p:cNvPr id="2" name="Content Placeholder 1">
                <a:extLst>
                  <a:ext uri="{FF2B5EF4-FFF2-40B4-BE49-F238E27FC236}">
                    <a16:creationId xmlns:a16="http://schemas.microsoft.com/office/drawing/2014/main" id="{6C695C03-DE79-1344-9E14-CAB7E085278A}"/>
                  </a:ext>
                </a:extLst>
              </p:cNvPr>
              <p:cNvSpPr>
                <a:spLocks noGrp="1" noRot="1" noChangeAspect="1" noMove="1" noResize="1" noEditPoints="1" noAdjustHandles="1" noChangeArrowheads="1" noChangeShapeType="1" noTextEdit="1"/>
              </p:cNvSpPr>
              <p:nvPr>
                <p:ph idx="1"/>
              </p:nvPr>
            </p:nvSpPr>
            <p:spPr>
              <a:xfrm>
                <a:off x="738249" y="764771"/>
                <a:ext cx="10515600" cy="5113911"/>
              </a:xfrm>
              <a:blipFill>
                <a:blip r:embed="rId2"/>
                <a:stretch>
                  <a:fillRect l="-1159" t="-2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01BC33F-6F48-4A47-B1E6-A13CF279C1DB}"/>
                  </a:ext>
                </a:extLst>
              </p:cNvPr>
              <p:cNvGraphicFramePr>
                <a:graphicFrameLocks noGrp="1"/>
              </p:cNvGraphicFramePr>
              <p:nvPr>
                <p:extLst>
                  <p:ext uri="{D42A27DB-BD31-4B8C-83A1-F6EECF244321}">
                    <p14:modId xmlns:p14="http://schemas.microsoft.com/office/powerpoint/2010/main" val="2998234440"/>
                  </p:ext>
                </p:extLst>
              </p:nvPr>
            </p:nvGraphicFramePr>
            <p:xfrm>
              <a:off x="838200" y="2107293"/>
              <a:ext cx="10515600" cy="2496566"/>
            </p:xfrm>
            <a:graphic>
              <a:graphicData uri="http://schemas.openxmlformats.org/drawingml/2006/table">
                <a:tbl>
                  <a:tblPr>
                    <a:tableStyleId>{5C22544A-7EE6-4342-B048-85BDC9FD1C3A}</a:tableStyleId>
                  </a:tblPr>
                  <a:tblGrid>
                    <a:gridCol w="2304011">
                      <a:extLst>
                        <a:ext uri="{9D8B030D-6E8A-4147-A177-3AD203B41FA5}">
                          <a16:colId xmlns:a16="http://schemas.microsoft.com/office/drawing/2014/main" val="1150271935"/>
                        </a:ext>
                      </a:extLst>
                    </a:gridCol>
                    <a:gridCol w="4206240">
                      <a:extLst>
                        <a:ext uri="{9D8B030D-6E8A-4147-A177-3AD203B41FA5}">
                          <a16:colId xmlns:a16="http://schemas.microsoft.com/office/drawing/2014/main" val="3930636944"/>
                        </a:ext>
                      </a:extLst>
                    </a:gridCol>
                    <a:gridCol w="4005349">
                      <a:extLst>
                        <a:ext uri="{9D8B030D-6E8A-4147-A177-3AD203B41FA5}">
                          <a16:colId xmlns:a16="http://schemas.microsoft.com/office/drawing/2014/main" val="2059302491"/>
                        </a:ext>
                      </a:extLst>
                    </a:gridCol>
                  </a:tblGrid>
                  <a:tr h="0">
                    <a:tc>
                      <a:txBody>
                        <a:bodyPr/>
                        <a:lstStyle/>
                        <a:p>
                          <a:pPr marL="0" marR="0">
                            <a:spcBef>
                              <a:spcPts val="180"/>
                            </a:spcBef>
                            <a:spcAft>
                              <a:spcPts val="180"/>
                            </a:spcAft>
                          </a:pPr>
                          <a:r>
                            <a:rPr lang="en-US" sz="2400">
                              <a:effectLst/>
                            </a:rPr>
                            <a:t>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r>
                            <a:rPr lang="en-US" sz="2400">
                              <a:effectLst/>
                            </a:rPr>
                            <a:t>Similarities to the graph of </a:t>
                          </a:r>
                          <a14:m>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oMath>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r>
                            <a:rPr lang="en-US" sz="2400">
                              <a:effectLst/>
                            </a:rPr>
                            <a:t>Differences from the graph of </a:t>
                          </a:r>
                          <a14:m>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oMath>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8183025"/>
                      </a:ext>
                    </a:extLst>
                  </a:tr>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=5</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4839866"/>
                      </a:ext>
                    </a:extLst>
                  </a:tr>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r>
                                          <a:rPr lang="en-US" sz="2400">
                                            <a:effectLst/>
                                            <a:latin typeface="Cambria Math" panose="02040503050406030204" pitchFamily="18" charset="0"/>
                                          </a:rPr>
                                          <m:t>𝑥</m:t>
                                        </m:r>
                                        <m:r>
                                          <a:rPr lang="en-US" sz="2400">
                                            <a:effectLst/>
                                            <a:latin typeface="Cambria Math" panose="02040503050406030204" pitchFamily="18" charset="0"/>
                                          </a:rPr>
                                          <m:t>+5</m:t>
                                        </m:r>
                                      </m:e>
                                    </m:d>
                                  </m:e>
                                  <m:sup>
                                    <m:r>
                                      <a:rPr lang="en-US" sz="2400">
                                        <a:effectLst/>
                                        <a:latin typeface="Cambria Math" panose="02040503050406030204" pitchFamily="18" charset="0"/>
                                      </a:rPr>
                                      <m:t>2</m:t>
                                    </m:r>
                                  </m:sup>
                                </m:sSup>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4590331"/>
                      </a:ext>
                    </a:extLst>
                  </a:tr>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r>
                                          <a:rPr lang="en-US" sz="2400">
                                            <a:effectLst/>
                                            <a:latin typeface="Cambria Math" panose="02040503050406030204" pitchFamily="18" charset="0"/>
                                          </a:rPr>
                                          <m:t>5</m:t>
                                        </m:r>
                                        <m:r>
                                          <a:rPr lang="en-US" sz="2400">
                                            <a:effectLst/>
                                            <a:latin typeface="Cambria Math" panose="02040503050406030204" pitchFamily="18" charset="0"/>
                                          </a:rPr>
                                          <m:t>𝑥</m:t>
                                        </m:r>
                                      </m:e>
                                    </m:d>
                                  </m:e>
                                  <m:sup>
                                    <m:r>
                                      <a:rPr lang="en-US" sz="2400">
                                        <a:effectLst/>
                                        <a:latin typeface="Cambria Math" panose="02040503050406030204" pitchFamily="18" charset="0"/>
                                      </a:rPr>
                                      <m:t>2</m:t>
                                    </m:r>
                                  </m:sup>
                                </m:sSup>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5594850"/>
                      </a:ext>
                    </a:extLst>
                  </a:tr>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𝑦</m:t>
                                </m:r>
                                <m:r>
                                  <a:rPr lang="en-US" sz="2400">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𝑥</m:t>
                                    </m:r>
                                  </m:e>
                                  <m:sup>
                                    <m:r>
                                      <a:rPr lang="en-US" sz="2400">
                                        <a:effectLst/>
                                        <a:latin typeface="Cambria Math" panose="02040503050406030204" pitchFamily="18" charset="0"/>
                                      </a:rPr>
                                      <m:t>2</m:t>
                                    </m:r>
                                  </m:sup>
                                </m:sSup>
                                <m:r>
                                  <a:rPr lang="en-US" sz="2400">
                                    <a:effectLst/>
                                    <a:latin typeface="Cambria Math" panose="02040503050406030204" pitchFamily="18" charset="0"/>
                                  </a:rPr>
                                  <m:t>+5</m:t>
                                </m:r>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5911399"/>
                      </a:ext>
                    </a:extLst>
                  </a:tr>
                </a:tbl>
              </a:graphicData>
            </a:graphic>
          </p:graphicFrame>
        </mc:Choice>
        <mc:Fallback xmlns="">
          <p:graphicFrame>
            <p:nvGraphicFramePr>
              <p:cNvPr id="5" name="Table 4">
                <a:extLst>
                  <a:ext uri="{FF2B5EF4-FFF2-40B4-BE49-F238E27FC236}">
                    <a16:creationId xmlns:a16="http://schemas.microsoft.com/office/drawing/2014/main" id="{401BC33F-6F48-4A47-B1E6-A13CF279C1DB}"/>
                  </a:ext>
                </a:extLst>
              </p:cNvPr>
              <p:cNvGraphicFramePr>
                <a:graphicFrameLocks noGrp="1"/>
              </p:cNvGraphicFramePr>
              <p:nvPr>
                <p:extLst>
                  <p:ext uri="{D42A27DB-BD31-4B8C-83A1-F6EECF244321}">
                    <p14:modId xmlns:p14="http://schemas.microsoft.com/office/powerpoint/2010/main" val="2998234440"/>
                  </p:ext>
                </p:extLst>
              </p:nvPr>
            </p:nvGraphicFramePr>
            <p:xfrm>
              <a:off x="838200" y="2107293"/>
              <a:ext cx="10515600" cy="2496566"/>
            </p:xfrm>
            <a:graphic>
              <a:graphicData uri="http://schemas.openxmlformats.org/drawingml/2006/table">
                <a:tbl>
                  <a:tblPr>
                    <a:tableStyleId>{5C22544A-7EE6-4342-B048-85BDC9FD1C3A}</a:tableStyleId>
                  </a:tblPr>
                  <a:tblGrid>
                    <a:gridCol w="2304011">
                      <a:extLst>
                        <a:ext uri="{9D8B030D-6E8A-4147-A177-3AD203B41FA5}">
                          <a16:colId xmlns:a16="http://schemas.microsoft.com/office/drawing/2014/main" val="1150271935"/>
                        </a:ext>
                      </a:extLst>
                    </a:gridCol>
                    <a:gridCol w="4206240">
                      <a:extLst>
                        <a:ext uri="{9D8B030D-6E8A-4147-A177-3AD203B41FA5}">
                          <a16:colId xmlns:a16="http://schemas.microsoft.com/office/drawing/2014/main" val="3930636944"/>
                        </a:ext>
                      </a:extLst>
                    </a:gridCol>
                    <a:gridCol w="4005349">
                      <a:extLst>
                        <a:ext uri="{9D8B030D-6E8A-4147-A177-3AD203B41FA5}">
                          <a16:colId xmlns:a16="http://schemas.microsoft.com/office/drawing/2014/main" val="2059302491"/>
                        </a:ext>
                      </a:extLst>
                    </a:gridCol>
                  </a:tblGrid>
                  <a:tr h="814070">
                    <a:tc>
                      <a:txBody>
                        <a:bodyPr/>
                        <a:lstStyle/>
                        <a:p>
                          <a:pPr marL="0" marR="0">
                            <a:spcBef>
                              <a:spcPts val="180"/>
                            </a:spcBef>
                            <a:spcAft>
                              <a:spcPts val="180"/>
                            </a:spcAft>
                          </a:pPr>
                          <a:r>
                            <a:rPr lang="en-US" sz="2400">
                              <a:effectLst/>
                            </a:rPr>
                            <a:t>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54848" t="-7463" r="-95369" b="-208209"/>
                          </a:stretch>
                        </a:blipFill>
                      </a:tcPr>
                    </a:tc>
                    <a:tc>
                      <a:txBody>
                        <a:bodyPr/>
                        <a:lstStyle/>
                        <a:p>
                          <a:endParaRPr lang="en-US"/>
                        </a:p>
                      </a:txBody>
                      <a:tcPr marL="68580" marR="68580" marT="0" marB="0">
                        <a:blipFill>
                          <a:blip r:embed="rId3"/>
                          <a:stretch>
                            <a:fillRect l="-162861" t="-7463" r="-304" b="-208209"/>
                          </a:stretch>
                        </a:blipFill>
                      </a:tcPr>
                    </a:tc>
                    <a:extLst>
                      <a:ext uri="{0D108BD9-81ED-4DB2-BD59-A6C34878D82A}">
                        <a16:rowId xmlns:a16="http://schemas.microsoft.com/office/drawing/2014/main" val="588183025"/>
                      </a:ext>
                    </a:extLst>
                  </a:tr>
                  <a:tr h="420624">
                    <a:tc>
                      <a:txBody>
                        <a:bodyPr/>
                        <a:lstStyle/>
                        <a:p>
                          <a:endParaRPr lang="en-US"/>
                        </a:p>
                      </a:txBody>
                      <a:tcPr marL="68580" marR="68580" marT="0" marB="0">
                        <a:blipFill>
                          <a:blip r:embed="rId3"/>
                          <a:stretch>
                            <a:fillRect l="-265" t="-208696" r="-357143" b="-304348"/>
                          </a:stretch>
                        </a:blipFill>
                      </a:tcPr>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4839866"/>
                      </a:ext>
                    </a:extLst>
                  </a:tr>
                  <a:tr h="420624">
                    <a:tc>
                      <a:txBody>
                        <a:bodyPr/>
                        <a:lstStyle/>
                        <a:p>
                          <a:endParaRPr lang="en-US"/>
                        </a:p>
                      </a:txBody>
                      <a:tcPr marL="68580" marR="68580" marT="0" marB="0">
                        <a:blipFill>
                          <a:blip r:embed="rId3"/>
                          <a:stretch>
                            <a:fillRect l="-265" t="-304286" r="-357143" b="-200000"/>
                          </a:stretch>
                        </a:blipFill>
                      </a:tcPr>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4590331"/>
                      </a:ext>
                    </a:extLst>
                  </a:tr>
                  <a:tr h="420624">
                    <a:tc>
                      <a:txBody>
                        <a:bodyPr/>
                        <a:lstStyle/>
                        <a:p>
                          <a:endParaRPr lang="en-US"/>
                        </a:p>
                      </a:txBody>
                      <a:tcPr marL="68580" marR="68580" marT="0" marB="0">
                        <a:blipFill>
                          <a:blip r:embed="rId3"/>
                          <a:stretch>
                            <a:fillRect l="-265" t="-410145" r="-357143" b="-102899"/>
                          </a:stretch>
                        </a:blipFill>
                      </a:tcPr>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5594850"/>
                      </a:ext>
                    </a:extLst>
                  </a:tr>
                  <a:tr h="420624">
                    <a:tc>
                      <a:txBody>
                        <a:bodyPr/>
                        <a:lstStyle/>
                        <a:p>
                          <a:endParaRPr lang="en-US"/>
                        </a:p>
                      </a:txBody>
                      <a:tcPr marL="68580" marR="68580" marT="0" marB="0">
                        <a:blipFill>
                          <a:blip r:embed="rId3"/>
                          <a:stretch>
                            <a:fillRect l="-265" t="-510145" r="-357143" b="-2899"/>
                          </a:stretch>
                        </a:blipFill>
                      </a:tcPr>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180"/>
                            </a:spcBef>
                            <a:spcAft>
                              <a:spcPts val="180"/>
                            </a:spcAft>
                            <a:buFont typeface="Arial" panose="020B0604020202020204" pitchFamily="34" charset="0"/>
                            <a:buChar char=" "/>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5911399"/>
                      </a:ext>
                    </a:extLst>
                  </a:tr>
                </a:tbl>
              </a:graphicData>
            </a:graphic>
          </p:graphicFrame>
        </mc:Fallback>
      </mc:AlternateContent>
    </p:spTree>
    <p:extLst>
      <p:ext uri="{BB962C8B-B14F-4D97-AF65-F5344CB8AC3E}">
        <p14:creationId xmlns:p14="http://schemas.microsoft.com/office/powerpoint/2010/main" val="4043974662"/>
      </p:ext>
    </p:extLst>
  </p:cSld>
  <p:clrMapOvr>
    <a:masterClrMapping/>
  </p:clrMapOvr>
</p:sld>
</file>

<file path=ppt/theme/theme1.xml><?xml version="1.0" encoding="utf-8"?>
<a:theme xmlns:a="http://schemas.openxmlformats.org/drawingml/2006/main" name="Office Theme">
  <a:themeElements>
    <a:clrScheme name="Unit 7 Custom Theme">
      <a:dk1>
        <a:srgbClr val="9F004C"/>
      </a:dk1>
      <a:lt1>
        <a:srgbClr val="FFFFFF"/>
      </a:lt1>
      <a:dk2>
        <a:srgbClr val="CA0056"/>
      </a:dk2>
      <a:lt2>
        <a:srgbClr val="FEFFFF"/>
      </a:lt2>
      <a:accent1>
        <a:srgbClr val="A0004D"/>
      </a:accent1>
      <a:accent2>
        <a:srgbClr val="CB0056"/>
      </a:accent2>
      <a:accent3>
        <a:srgbClr val="BF005E"/>
      </a:accent3>
      <a:accent4>
        <a:srgbClr val="E30060"/>
      </a:accent4>
      <a:accent5>
        <a:srgbClr val="AC0055"/>
      </a:accent5>
      <a:accent6>
        <a:srgbClr val="D8005B"/>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641D1A-FE7E-8E49-A569-9D1FC76A39C9}">
  <we:reference id="e6890d58-51ce-4572-9272-a9ab2dd6f31e" version="1.1.0.0" store="EXCatalog" storeType="EXCatalog"/>
  <we:alternateReferences>
    <we:reference id="WA200002334"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KST36QS7YUKS-17149278-85004</_dlc_DocId>
    <_dlc_DocIdUrl xmlns="e6b18dcd-00de-4a4b-a809-bf649cda40bd">
      <Url>https://k12mnps.sharepoint.com/sites/014-CMGS-CI/_layouts/15/DocIdRedir.aspx?ID=KST36QS7YUKS-17149278-85004</Url>
      <Description>KST36QS7YUKS-17149278-85004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CBF5E-DE76-4D71-B410-54751C1F747E}">
  <ds:schemaRefs>
    <ds:schemaRef ds:uri="http://schemas.microsoft.com/office/2006/documentManagement/types"/>
    <ds:schemaRef ds:uri="8b135edc-aa13-4e9d-bff7-e67ebb7a4006"/>
    <ds:schemaRef ds:uri="eb208772-ddc5-4f6a-b383-d2629cd7e715"/>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242144d6-166b-49e2-aa90-f25e9b00a53a"/>
    <ds:schemaRef ds:uri="b2c14416-9b3b-4ab9-bce7-0fcee5420287"/>
    <ds:schemaRef ds:uri="e6b18dcd-00de-4a4b-a809-bf649cda40bd"/>
  </ds:schemaRefs>
</ds:datastoreItem>
</file>

<file path=customXml/itemProps2.xml><?xml version="1.0" encoding="utf-8"?>
<ds:datastoreItem xmlns:ds="http://schemas.openxmlformats.org/officeDocument/2006/customXml" ds:itemID="{DC361FAF-1F61-443E-B4B8-B834C1BB0290}">
  <ds:schemaRefs>
    <ds:schemaRef ds:uri="http://schemas.microsoft.com/sharepoint/events"/>
  </ds:schemaRefs>
</ds:datastoreItem>
</file>

<file path=customXml/itemProps3.xml><?xml version="1.0" encoding="utf-8"?>
<ds:datastoreItem xmlns:ds="http://schemas.openxmlformats.org/officeDocument/2006/customXml" ds:itemID="{F23C3901-FA64-4935-81EC-6F740F634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TotalTime>
  <Words>1958</Words>
  <Application>Microsoft Macintosh PowerPoint</Application>
  <PresentationFormat>Widescreen</PresentationFormat>
  <Paragraphs>146</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Black</vt:lpstr>
      <vt:lpstr>Avenir Book</vt:lpstr>
      <vt:lpstr>Calibri</vt:lpstr>
      <vt:lpstr>Cambria Math</vt:lpstr>
      <vt:lpstr>Century Gothic</vt:lpstr>
      <vt:lpstr>Office Theme</vt:lpstr>
      <vt:lpstr>Lesson 1: Transformers: Shifty y’s</vt:lpstr>
      <vt:lpstr>PowerPoint Presentation</vt:lpstr>
      <vt:lpstr>Transformers: Shifty y’s</vt:lpstr>
      <vt:lpstr>Transformers: Shifty y’s</vt:lpstr>
      <vt:lpstr>Transformers: Shifty y’s</vt:lpstr>
      <vt:lpstr>PowerPoint Presentation</vt:lpstr>
      <vt:lpstr>PowerPoint Presentation</vt:lpstr>
      <vt:lpstr>PowerPoint Presentation</vt:lpstr>
      <vt:lpstr>PowerPoint Presentation</vt:lpstr>
      <vt:lpstr>Recording Definitions</vt:lpstr>
      <vt:lpstr>Transformers: Shifty y’s</vt:lpstr>
      <vt:lpstr>Transformers: Shifty 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Notation, Vocabulary, &amp; Conventions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12</cp:revision>
  <dcterms:created xsi:type="dcterms:W3CDTF">2023-05-09T17:17:08Z</dcterms:created>
  <dcterms:modified xsi:type="dcterms:W3CDTF">2024-08-17T03:15:03Z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6ff68d66-b068-4ed6-9653-42e639381753</vt:lpwstr>
  </property>
  <property fmtid="{D5CDD505-2E9C-101B-9397-08002B2CF9AE}" pid="5" name="Order">
    <vt:r8>2399800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JYCHRTE472SJ-879839975-23998</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https://k12mnps.sharepoint.com/sites/014-TEMG-TEAM-CIMathDepartment/_layouts/15/DocIdRedir.aspx?ID=JYCHRTE472SJ-879839975-23998, JYCHRTE472SJ-879839975-23998</vt:lpwstr>
  </property>
  <property fmtid="{D5CDD505-2E9C-101B-9397-08002B2CF9AE}" pid="14" name="_SourceUrl">
    <vt:lpwstr/>
  </property>
  <property fmtid="{D5CDD505-2E9C-101B-9397-08002B2CF9AE}" pid="15" name="_SharedFileIndex">
    <vt:lpwstr/>
  </property>
</Properties>
</file>