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9"/>
  </p:notesMasterIdLst>
  <p:handoutMasterIdLst>
    <p:handoutMasterId r:id="rId20"/>
  </p:handoutMasterIdLst>
  <p:sldIdLst>
    <p:sldId id="305" r:id="rId6"/>
    <p:sldId id="306" r:id="rId7"/>
    <p:sldId id="307" r:id="rId8"/>
    <p:sldId id="308" r:id="rId9"/>
    <p:sldId id="309" r:id="rId10"/>
    <p:sldId id="310" r:id="rId11"/>
    <p:sldId id="311" r:id="rId12"/>
    <p:sldId id="387" r:id="rId13"/>
    <p:sldId id="312" r:id="rId14"/>
    <p:sldId id="313" r:id="rId15"/>
    <p:sldId id="314" r:id="rId16"/>
    <p:sldId id="315"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672B4B-42BA-C7EF-44D4-76EAC601B561}" name="Houston, Laura B" initials="HB" userId="S::lbhouston@mnps.org::bdc3e713-a27c-4ed9-87ea-aaea4668a1c5" providerId="AD"/>
  <p188:author id="{BC788EC1-5115-531B-7AFC-A3BE28217CE0}" name="Gluck Jr., Scott A" initials="GJSA" userId="S::SAGluck@mnps.org::f24d3eef-8238-4c89-aa2e-a907220dc4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1"/>
    <p:restoredTop sz="87602"/>
  </p:normalViewPr>
  <p:slideViewPr>
    <p:cSldViewPr snapToGrid="0">
      <p:cViewPr varScale="1">
        <p:scale>
          <a:sx n="72" d="100"/>
          <a:sy n="72" d="100"/>
        </p:scale>
        <p:origin x="8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8/12/24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lesson is the third in a series of lessons exploring the underlying features that make a function quadratic and the situations that quadratic functions model.  The focus of this lesson is understanding that the first difference of a quadratic function is linear.  The lesson begins with a linear function that students are already familiar with from IM1, which is then summed to find a quadratic function.  The diagrams, tables, and recursive equations are all essential in helping students see that the first difference of a quadratic function is linear.  This is the last lesson in which students model a function from geometric diagrams.  As the unit progresses, students will be introduced to continuous quadratic functions that have a maximum rather than a minimum and compare a quadratic function to an exponential function.</a:t>
            </a:r>
          </a:p>
        </p:txBody>
      </p:sp>
    </p:spTree>
    <p:extLst>
      <p:ext uri="{BB962C8B-B14F-4D97-AF65-F5344CB8AC3E}">
        <p14:creationId xmlns:p14="http://schemas.microsoft.com/office/powerpoint/2010/main" val="7699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were introduced to different forms of a quadratic equation that all have a linear component in this lesson, which is a starting point for recognizing different forms of quadratic equations and how they relate.  This exit ticket checks on whether students understood which forms are actually quadratic.</a:t>
            </a:r>
          </a:p>
          <a:p>
            <a:endParaRPr lang="en-US"/>
          </a:p>
          <a:p>
            <a:r>
              <a:rPr lang="en-US" b="1"/>
              <a:t>Solution: A, C, and D.</a:t>
            </a:r>
            <a:endParaRPr lang="en-US"/>
          </a:p>
        </p:txBody>
      </p:sp>
    </p:spTree>
    <p:extLst>
      <p:ext uri="{BB962C8B-B14F-4D97-AF65-F5344CB8AC3E}">
        <p14:creationId xmlns:p14="http://schemas.microsoft.com/office/powerpoint/2010/main" val="219384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problems are to prepare students for the Ready Section of their assignment where they will be applying the Distributive Property.  This is review from grade 7 (</a:t>
            </a:r>
            <a:r>
              <a:rPr lang="en-US" b="1"/>
              <a:t>7.NS.A.2</a:t>
            </a:r>
            <a:r>
              <a:rPr lang="en-US" b="0"/>
              <a:t>).</a:t>
            </a:r>
            <a:endParaRPr lang="en-US" dirty="0"/>
          </a:p>
          <a:p>
            <a:endParaRPr lang="en-US" b="0" dirty="0">
              <a:cs typeface="Calibri"/>
            </a:endParaRPr>
          </a:p>
          <a:p>
            <a:r>
              <a:rPr lang="en-US" dirty="0"/>
              <a:t>Ask students to work the problems individually and then have students share their solutions to each problem with a partner. Monitor the individual and partner work to see if there is a need to discuss either of these problems as a whole class. If so, have successful students share their solution processes for each problem, as needed.</a:t>
            </a:r>
          </a:p>
        </p:txBody>
      </p:sp>
    </p:spTree>
    <p:extLst>
      <p:ext uri="{BB962C8B-B14F-4D97-AF65-F5344CB8AC3E}">
        <p14:creationId xmlns:p14="http://schemas.microsoft.com/office/powerpoint/2010/main" val="38333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a:t>Working with Recursive Functions is review from IM1 and is important for students to notice patterns of change to contrast them with the nature of change for a quadratic function.</a:t>
            </a:r>
            <a:r>
              <a:rPr lang="en-US" dirty="0"/>
              <a:t>  </a:t>
            </a:r>
            <a:endParaRPr lang="en-US"/>
          </a:p>
          <a:p>
            <a:pPr>
              <a:defRPr/>
            </a:pPr>
            <a:endParaRPr lang="en-US" dirty="0"/>
          </a:p>
          <a:p>
            <a:pPr>
              <a:defRPr/>
            </a:pPr>
            <a:r>
              <a:rPr lang="en-US" b="0"/>
              <a:t>Have students work on these problems individually and then have them share their solutions with a partner or their small group.</a:t>
            </a:r>
            <a:r>
              <a:rPr lang="en-US" dirty="0"/>
              <a:t> </a:t>
            </a:r>
            <a:r>
              <a:rPr lang="en-US" b="0"/>
              <a:t> Monitor the individual and partner work to see if there is a need to discuss either of these problems as a whole class.</a:t>
            </a:r>
            <a:r>
              <a:rPr lang="en-US" dirty="0"/>
              <a:t> </a:t>
            </a:r>
            <a:r>
              <a:rPr lang="en-US" b="0"/>
              <a:t> If so, have successful students share their solution processes for each problem, as needed.</a:t>
            </a:r>
            <a:endParaRPr lang="en-US" dirty="0">
              <a:cs typeface="Calibri" panose="020F0502020204030204"/>
            </a:endParaRPr>
          </a:p>
        </p:txBody>
      </p:sp>
    </p:spTree>
    <p:extLst>
      <p:ext uri="{BB962C8B-B14F-4D97-AF65-F5344CB8AC3E}">
        <p14:creationId xmlns:p14="http://schemas.microsoft.com/office/powerpoint/2010/main" val="130746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students know that this content is building off what we did in the prior class.  Stop here and have students use what they learned last class to develop their explicit and recursive equations for this model.</a:t>
            </a:r>
          </a:p>
          <a:p>
            <a:endParaRPr lang="en-US"/>
          </a:p>
          <a:p>
            <a:r>
              <a:rPr lang="en-US" b="1"/>
              <a:t>Monitor Student Thinking: </a:t>
            </a:r>
            <a:r>
              <a:rPr lang="en-US"/>
              <a:t>Encourage students to use colored pencils to mark up their diagram and show their thinking.  Be sure students understand that right now, they are only looking at how many push-ups Scott does in any given day.</a:t>
            </a:r>
          </a:p>
          <a:p>
            <a:endParaRPr lang="en-US"/>
          </a:p>
          <a:p>
            <a:r>
              <a:rPr lang="en-US" b="1"/>
              <a:t>Connect Student Thinking: </a:t>
            </a:r>
            <a:r>
              <a:rPr lang="en-US"/>
              <a:t>Once about 70% of the class has completed the problem, discuss the problem with students and include a table, a recursive equation, and an explicit equation in the discussion.  Make sure that students can justify that this is a linear equation with a constant rate of change of 2 push-ups per day using all representations.</a:t>
            </a:r>
          </a:p>
        </p:txBody>
      </p:sp>
    </p:spTree>
    <p:extLst>
      <p:ext uri="{BB962C8B-B14F-4D97-AF65-F5344CB8AC3E}">
        <p14:creationId xmlns:p14="http://schemas.microsoft.com/office/powerpoint/2010/main" val="1967874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you’ve discussed problem 1, present the new situation and allow students a moment to comprehend what is being asked.  Guide students to the realization that Scott is now looking at the </a:t>
            </a:r>
            <a:r>
              <a:rPr lang="en-US" i="1" dirty="0"/>
              <a:t>total</a:t>
            </a:r>
            <a:r>
              <a:rPr lang="en-US" dirty="0"/>
              <a:t> number of push-ups he’s doing over the month rather than just his daily amount.  Give students about 30 seconds to think and develop what they feel is a good estimate of how many push-ups he will be able to do in a month if he holds to this pattern.  The idea here is to acclimate students to the context before they start digging into the mathematics.  Our next step is to draw a diagram to show the total number of push-ups in each day of the month and then use that diagram to build out our mathematical model.</a:t>
            </a:r>
          </a:p>
        </p:txBody>
      </p:sp>
    </p:spTree>
    <p:extLst>
      <p:ext uri="{BB962C8B-B14F-4D97-AF65-F5344CB8AC3E}">
        <p14:creationId xmlns:p14="http://schemas.microsoft.com/office/powerpoint/2010/main" val="284664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students work individually and encourage the use of more color and annotations to their diagram.  Once most students have drawn a new diagram, encourage them to begin sharing with each other and complete the task provided with their partners or group.  Allow them to complete these two tasks before moving on to the larger task for #5.</a:t>
            </a:r>
          </a:p>
        </p:txBody>
      </p:sp>
    </p:spTree>
    <p:extLst>
      <p:ext uri="{BB962C8B-B14F-4D97-AF65-F5344CB8AC3E}">
        <p14:creationId xmlns:p14="http://schemas.microsoft.com/office/powerpoint/2010/main" val="3525571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Monitor Student Thinking: </a:t>
            </a:r>
            <a:r>
              <a:rPr lang="en-US"/>
              <a:t>As you make the rounds, support students in the design of that initial diagram, this will be critical to writing equations.  Look for students who “slide” the previous day’s value over to get the current day or stack the current day on top of the previous.  Both methods are useful, though the method of sliding the days together makes the explicit equation much easier to see.  Encourage students to use tables, graphs, both recursive and explicit equations as they work through this task.  Listen for students to identify that the overall function has become quadratic and connect that to the linear growth of the function.  If students are having trouble with the equations, assist by guiding them back towards the other representations first.</a:t>
            </a:r>
            <a:endParaRPr lang="en-US" dirty="0"/>
          </a:p>
          <a:p>
            <a:endParaRPr lang="en-US" dirty="0"/>
          </a:p>
          <a:p>
            <a:r>
              <a:rPr lang="en-US" b="1" dirty="0"/>
              <a:t>Sequence Student Thinking: </a:t>
            </a:r>
            <a:r>
              <a:rPr lang="en-US" dirty="0"/>
              <a:t>Prepare for the discussion by selecting a student who made a table that shows the first and second differences and sees that the first difference is the number of push-ups added each day to the monthly total.  Next, find a student to share who connected to the same idea and used a diagram to write a recursive equation.  Identify a student who has a vertically stacked diagram and a graph to help the class to see how the growth of the function appears in the graph.  Finally, select a couple of students who have used the diagram in different ways to write an explicit equation.</a:t>
            </a:r>
          </a:p>
          <a:p>
            <a:endParaRPr lang="en-US" dirty="0"/>
          </a:p>
          <a:p>
            <a:endParaRPr lang="en-US" dirty="0">
              <a:cs typeface="Calibri"/>
            </a:endParaRPr>
          </a:p>
        </p:txBody>
      </p:sp>
    </p:spTree>
    <p:extLst>
      <p:ext uri="{BB962C8B-B14F-4D97-AF65-F5344CB8AC3E}">
        <p14:creationId xmlns:p14="http://schemas.microsoft.com/office/powerpoint/2010/main" val="817099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Monitor Student Thinking: </a:t>
            </a:r>
            <a:r>
              <a:rPr lang="en-US"/>
              <a:t>As you make the rounds, support students in the design of that initial diagram, this will be critical to writing equations.  Look for students who “slide” the previous day’s value over to get the current day or stack the current day on top of the previous.  Both methods are useful, though the method of sliding the days together makes the explicit equation much easier to see.  Encourage students to use tables, graphs, both recursive and explicit equations as they work through this task.  Listen for students to identify that the overall function has become quadratic and connect that to the linear growth of the function.  If students are having trouble with the equations, assist by guiding them back towards the other representations first.</a:t>
            </a:r>
          </a:p>
          <a:p>
            <a:endParaRPr lang="en-US"/>
          </a:p>
          <a:p>
            <a:r>
              <a:rPr lang="en-US" b="1"/>
              <a:t>Sequence Student Thinking: </a:t>
            </a:r>
            <a:r>
              <a:rPr lang="en-US"/>
              <a:t>Prepare for the discussion by selecting a student who made a table that shows the first and second differences and sees that the first difference is the number of push-ups added each day to the monthly total.  Next, find a student to share who connected to the same idea and used a diagram to write a recursive equation.  Identify a student who has a vertically stacked diagram and a graph to help the class to see how the growth of the function appears in the graph.  Finally, select a couple of students who have used the diagram in different ways to write an explicit equation.</a:t>
            </a:r>
          </a:p>
          <a:p>
            <a:endParaRPr lang="en-US" baseline="0"/>
          </a:p>
        </p:txBody>
      </p:sp>
    </p:spTree>
    <p:extLst>
      <p:ext uri="{BB962C8B-B14F-4D97-AF65-F5344CB8AC3E}">
        <p14:creationId xmlns:p14="http://schemas.microsoft.com/office/powerpoint/2010/main" val="129888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a:t>Routine: </a:t>
                </a:r>
                <a:r>
                  <a:rPr lang="en-US"/>
                  <a:t>Pause and Record</a:t>
                </a:r>
              </a:p>
              <a:p>
                <a:r>
                  <a:rPr lang="en-US"/>
                  <a:t>This discussion will center on all the representations for a quadratic function with a focus on the idea that the sum of an arithmetic sequence is quadratic. This will be seen in both the diagram and the recursive equation. When students have attempted all the representations and been successful with a table, a recursive equation, and a graph, they are ready to discuss the problem.</a:t>
                </a:r>
              </a:p>
              <a:p>
                <a:endParaRPr lang="en-US" b="1" dirty="0"/>
              </a:p>
              <a:p>
                <a:r>
                  <a:rPr lang="en-US" b="1" dirty="0"/>
                  <a:t>Connect Student Thinking</a:t>
                </a:r>
                <a:endParaRPr lang="en-US">
                  <a:cs typeface="Calibri"/>
                </a:endParaRPr>
              </a:p>
              <a:p>
                <a:r>
                  <a:rPr lang="en-US"/>
                  <a:t>Begin the discussion with problem 5. Extend the table presented earlier to include the sum of the push-ups. Ask a student to present the first difference table and ask students what they notice. They should see that the first difference is the same as the number of push-ups each day. Ask students why this turns out to be the case. At this point, identify that the function is quadratic, based on the linear rate of change. Ask a student to present a graph. If a student made a diagram from stacking the previous days’ pushups, ask the class to compare the graph to the diagram. They should notice that the diagram demonstrates that each point value is the accumulation of all the push-ups done by the end of the day. Depending on the scale selected, their graphs may look nearly linear. Connect the graph to the type of growth shown in the table to explain why the graph isn’t really linear.</a:t>
                </a:r>
              </a:p>
              <a:p>
                <a:endParaRPr lang="en-US" dirty="0"/>
              </a:p>
              <a:p>
                <a:r>
                  <a:rPr lang="en-US" dirty="0"/>
                  <a:t>Turn the discussion to the recursive equation. Ask the class to be prepared to connect their equations with the visual model in the problem. Students that have noticed that each figure is composed of the previous figure plus that day’s push-ups will write an equation similar to: M(1)=3, M(n) = M(n-1)+(2n+1)</a:t>
                </a:r>
                <a:endParaRPr lang="en-US" dirty="0">
                  <a:cs typeface="Calibri" panose="020F0502020204030204"/>
                </a:endParaRPr>
              </a:p>
              <a:p>
                <a:endParaRPr lang="en-US" dirty="0"/>
              </a:p>
              <a:p>
                <a:r>
                  <a:rPr lang="en-US"/>
                  <a:t>Compare the equations for the linear and quadratic function. Ask students to identify similarities and differences. Students should notice that the change in the quadratic function is the same as it is in the explicit equation for the linear function. The important thing to notice is that the change in the function is the expression added to the end of the recursive formula. If the change is a single number, as in the linear function, that shows a constant rate of change. If the change is a linear expression, then the function is quadratic.</a:t>
                </a:r>
              </a:p>
              <a:p>
                <a:endParaRPr lang="en-US" dirty="0"/>
              </a:p>
              <a:p>
                <a:r>
                  <a:rPr lang="en-US" dirty="0"/>
                  <a:t>Have students present how they thought about the visual representation to write an explicit formula. Students may use a strategy similar to 6.1 by copying and reflecting the figure on top of itself to form a rectangle. In this case, they will get an equation that is M(n) = (n[(2n+1)+3])/2, with the numerator of the fraction representing the area of the rectangle and then dividing by 2 to account for the fact that the actual figure is only half of the area of the rectangle. Other students may have used other strategies to find an explicit equation, but they should all be equivalent to M(n)=n(n+2). Ask students for the domain and range.</a:t>
                </a:r>
                <a:endParaRPr lang="en-US" dirty="0">
                  <a:cs typeface="Calibri" panose="020F0502020204030204"/>
                </a:endParaRPr>
              </a:p>
              <a:p>
                <a:endParaRPr lang="en-US" dirty="0"/>
              </a:p>
              <a:p>
                <a:r>
                  <a:rPr lang="en-US" dirty="0"/>
                  <a:t>Conclude the discussion with a summary of what the class knows about quadratic functions thus far. The discussion should include features of the equations, graphs, and the change exhibited by quadratic functions.</a:t>
                </a:r>
              </a:p>
              <a:p>
                <a:br>
                  <a:rPr lang="en-US" dirty="0"/>
                </a:br>
                <a:endParaRPr lang="en-US" dirty="0"/>
              </a:p>
            </p:txBody>
          </p:sp>
        </mc:Choice>
        <mc:Fallback xmlns="">
          <p:sp>
            <p:nvSpPr>
              <p:cNvPr id="3" name="Notes Placeholder 2"/>
              <p:cNvSpPr>
                <a:spLocks noGrp="1"/>
              </p:cNvSpPr>
              <p:nvPr>
                <p:ph type="body" idx="1"/>
              </p:nvPr>
            </p:nvSpPr>
            <p:spPr/>
            <p:txBody>
              <a:bodyPr/>
              <a:lstStyle/>
              <a:p>
                <a:r>
                  <a:rPr lang="en-US"/>
                  <a:t>As you lead this discussion, remember the sequencing you did while making the rounds and discussing things with students.</a:t>
                </a:r>
              </a:p>
              <a:p>
                <a:endParaRPr lang="en-US"/>
              </a:p>
              <a:p>
                <a:r>
                  <a:rPr lang="en-US" b="1"/>
                  <a:t>Connect Student Thinking:  </a:t>
                </a:r>
                <a:r>
                  <a:rPr lang="en-US"/>
                  <a:t>Beginning the discussion with our student who made the tables, bring up the student table and ask the class what they notice about the first difference.  They should see that this first difference is the same as the number of push-ups that Scott is doing each day.  Ask students why this is occurring and use this to identify the function as a Quadratic Function based upon its linear rate of change.  Have your student who is using the graph to present their graph at this time.  If another student made a diagram from stacking the previous day’s push ups, ask the class to compare the graph to the diagram.  What should happen is that students notice that the diagram demonstrates that each point value is the accumulation of all the push-ups done by the end of the day.  Depending on your scale, these graphs might look linear, but they aren’t.  Adjust the graph to show that this is not, in fact, a linear function.</a:t>
                </a:r>
              </a:p>
              <a:p>
                <a:endParaRPr lang="en-US"/>
              </a:p>
              <a:p>
                <a:r>
                  <a:rPr lang="en-US"/>
                  <a:t>Now move the discussion to the recursive equation.  Ask the class to be prepared to connect their equations with eh visual model in the problem.  Students that have noticed that each figure is composed of the previous figure plus that day’s push-ups will have an equation similar to </a:t>
                </a:r>
                <a:r>
                  <a:rPr lang="en-US" i="1"/>
                  <a:t>M(1) = 3, M(n)=M(n-1)+(2n+1)</a:t>
                </a:r>
                <a:r>
                  <a:rPr lang="en-US" i="0"/>
                  <a:t>.</a:t>
                </a:r>
              </a:p>
              <a:p>
                <a:endParaRPr lang="en-US" i="0"/>
              </a:p>
              <a:p>
                <a:r>
                  <a:rPr lang="en-US" i="0"/>
                  <a:t>Compare the differences in the linear and quadratic function.  Ask students to identify similarities and differences.  Students should notice that the change in the quadratic function is the same as it is in the explicit equation for the linear function.  The important thing to notice is that the change in the function is the expression added to the end of the recursive formula.  If the change is a single number, as in the linear function, that shows a constant rate of change.  I the change is a </a:t>
                </a:r>
                <a:r>
                  <a:rPr lang="en-US" i="0" err="1"/>
                  <a:t>lienar</a:t>
                </a:r>
                <a:r>
                  <a:rPr lang="en-US" i="0"/>
                  <a:t> expression, then the function is quadratic.</a:t>
                </a:r>
              </a:p>
              <a:p>
                <a:endParaRPr lang="en-US" i="0"/>
              </a:p>
              <a:p>
                <a:r>
                  <a:rPr lang="en-US" i="0"/>
                  <a:t>Ask students to now go to their explicit equation.  There may be many variations of this, but all should be equivalent to </a:t>
                </a:r>
                <a:r>
                  <a:rPr lang="en-US" i="1"/>
                  <a:t>M(n)=n(n+2)</a:t>
                </a:r>
                <a:r>
                  <a:rPr lang="en-US" i="0"/>
                  <a:t>.  Any students who mimic what we did in 6.1 to copy and reflect the figure on top of itself to form a rectangle will end up with an equation similar to </a:t>
                </a:r>
                <a:r>
                  <a:rPr lang="en-US" b="0" i="0">
                    <a:latin typeface="Cambria Math" panose="02040503050406030204" pitchFamily="18" charset="0"/>
                  </a:rPr>
                  <a:t>𝑀(𝑛)=(𝑛[(2𝑛+1)+3])/2</a:t>
                </a:r>
                <a:r>
                  <a:rPr lang="en-US"/>
                  <a:t> with the numerator of the fraction representing the area of the rectangle and then dividing by 2 to account for the fact that the actual figure is only half of that area.</a:t>
                </a:r>
                <a:r>
                  <a:rPr lang="en-US" baseline="0"/>
                  <a:t>  Question students on the Domain and Range of the function.  Then conclude the discussion with a summary of what the class knows about quadratic functions thus far.  The discussion should include features of the equations, graphs, and the change exhibited by quadratic functions.</a:t>
                </a:r>
              </a:p>
            </p:txBody>
          </p:sp>
        </mc:Fallback>
      </mc:AlternateContent>
    </p:spTree>
    <p:extLst>
      <p:ext uri="{BB962C8B-B14F-4D97-AF65-F5344CB8AC3E}">
        <p14:creationId xmlns:p14="http://schemas.microsoft.com/office/powerpoint/2010/main" val="131823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March has 31 Days so at the end of the month n=31.</a:t>
            </a:r>
          </a:p>
          <a:p>
            <a:endParaRPr lang="en-US"/>
          </a:p>
          <a:p>
            <a:r>
              <a:rPr lang="en-US"/>
              <a:t>Scott will indeed reach his goal of 500 push-ups and will, in fact, slightly more than double it to earn an extra $50 to charity.</a:t>
            </a:r>
          </a:p>
        </p:txBody>
      </p:sp>
    </p:spTree>
    <p:extLst>
      <p:ext uri="{BB962C8B-B14F-4D97-AF65-F5344CB8AC3E}">
        <p14:creationId xmlns:p14="http://schemas.microsoft.com/office/powerpoint/2010/main" val="9810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difference is </a:t>
            </a:r>
            <a:r>
              <a:rPr lang="en-US" b="1" i="1"/>
              <a:t>linear</a:t>
            </a:r>
            <a:r>
              <a:rPr lang="en-US" i="0"/>
              <a:t>, and the second difference is </a:t>
            </a:r>
            <a:r>
              <a:rPr lang="en-US" b="1" i="1"/>
              <a:t>constant</a:t>
            </a:r>
            <a:r>
              <a:rPr lang="en-US" i="0"/>
              <a:t>.</a:t>
            </a:r>
          </a:p>
          <a:p>
            <a:r>
              <a:rPr lang="en-US" i="0"/>
              <a:t>They are models for the sum of the terms in a </a:t>
            </a:r>
            <a:r>
              <a:rPr lang="en-US" b="1" i="1"/>
              <a:t>linear</a:t>
            </a:r>
            <a:r>
              <a:rPr lang="en-US" i="0"/>
              <a:t> function.</a:t>
            </a:r>
          </a:p>
          <a:p>
            <a:r>
              <a:rPr lang="en-US" i="0"/>
              <a:t>The highest-powered term in a </a:t>
            </a:r>
            <a:r>
              <a:rPr lang="en-US" b="1" i="1"/>
              <a:t>quadratic</a:t>
            </a:r>
            <a:r>
              <a:rPr lang="en-US" i="0"/>
              <a:t> equation is the </a:t>
            </a:r>
            <a:r>
              <a:rPr lang="en-US" b="1" i="1"/>
              <a:t>squared</a:t>
            </a:r>
            <a:r>
              <a:rPr lang="en-US" i="0"/>
              <a:t> term.</a:t>
            </a:r>
          </a:p>
          <a:p>
            <a:r>
              <a:rPr lang="en-US" i="0"/>
              <a:t>Equations can also be written as two </a:t>
            </a:r>
            <a:r>
              <a:rPr lang="en-US" b="1" i="1"/>
              <a:t>linear</a:t>
            </a:r>
            <a:r>
              <a:rPr lang="en-US" i="0"/>
              <a:t> factors.</a:t>
            </a:r>
          </a:p>
          <a:p>
            <a:r>
              <a:rPr lang="en-US" i="0"/>
              <a:t>They model situations with a  change in </a:t>
            </a:r>
            <a:r>
              <a:rPr lang="en-US" b="1" i="1"/>
              <a:t>two dimensions</a:t>
            </a:r>
            <a:r>
              <a:rPr lang="en-US" b="1" i="0"/>
              <a:t> </a:t>
            </a:r>
            <a:r>
              <a:rPr lang="en-US" i="0"/>
              <a:t>(like area).</a:t>
            </a:r>
            <a:endParaRPr lang="en-US"/>
          </a:p>
        </p:txBody>
      </p:sp>
    </p:spTree>
    <p:extLst>
      <p:ext uri="{BB962C8B-B14F-4D97-AF65-F5344CB8AC3E}">
        <p14:creationId xmlns:p14="http://schemas.microsoft.com/office/powerpoint/2010/main" val="34569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8.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Master" Target="../slideMasters/slideMaster1.xml"/><Relationship Id="rId5" Type="http://schemas.microsoft.com/office/2007/relationships/hdphoto" Target="../media/hdphoto10.wdp"/><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9.png"/><Relationship Id="rId4" Type="http://schemas.microsoft.com/office/2007/relationships/hdphoto" Target="../media/hdphoto12.wdp"/><Relationship Id="rId9" Type="http://schemas.microsoft.com/office/2007/relationships/hdphoto" Target="../media/hdphoto13.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180" y="634984"/>
            <a:ext cx="8926285" cy="640080"/>
            <a:chOff x="8138886" y="968650"/>
            <a:chExt cx="2079176" cy="541065"/>
          </a:xfrm>
          <a:solidFill>
            <a:schemeClr val="tx1"/>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680" y="657847"/>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75504"/>
            <a:ext cx="10515600" cy="5071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tx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C2307D-3938-35DF-1462-D7AC80B142AB}"/>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IM2</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504440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solidFill>
                  <a:schemeClr val="tx1"/>
                </a:solidFill>
              </a:rPr>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 ● Activity #</a:t>
            </a:r>
          </a:p>
        </p:txBody>
      </p:sp>
    </p:spTree>
    <p:extLst>
      <p:ext uri="{BB962C8B-B14F-4D97-AF65-F5344CB8AC3E}">
        <p14:creationId xmlns:p14="http://schemas.microsoft.com/office/powerpoint/2010/main" val="3974757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186939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3278156" y="2352167"/>
            <a:ext cx="6032994" cy="2662285"/>
          </a:xfrm>
        </p:spPr>
        <p:txBody>
          <a:bodyPr>
            <a:normAutofit/>
          </a:bodyPr>
          <a:lstStyle>
            <a:lvl1pPr marL="0" indent="0" algn="ctr">
              <a:buNone/>
              <a:defRPr sz="3600"/>
            </a:lvl1pPr>
          </a:lstStyle>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2" r:id="rId2"/>
    <p:sldLayoutId id="2147483650" r:id="rId3"/>
    <p:sldLayoutId id="2147483667" r:id="rId4"/>
    <p:sldLayoutId id="2147483677" r:id="rId5"/>
    <p:sldLayoutId id="2147483662" r:id="rId6"/>
    <p:sldLayoutId id="2147483668" r:id="rId7"/>
    <p:sldLayoutId id="2147483678" r:id="rId8"/>
    <p:sldLayoutId id="2147483679" r:id="rId9"/>
    <p:sldLayoutId id="2147483680" r:id="rId10"/>
    <p:sldLayoutId id="2147483673" r:id="rId11"/>
    <p:sldLayoutId id="2147483676" r:id="rId12"/>
    <p:sldLayoutId id="2147483674" r:id="rId13"/>
    <p:sldLayoutId id="2147483697" r:id="rId14"/>
    <p:sldLayoutId id="2147483683" r:id="rId15"/>
    <p:sldLayoutId id="2147483684" r:id="rId16"/>
    <p:sldLayoutId id="2147483699" r:id="rId17"/>
    <p:sldLayoutId id="2147483690" r:id="rId18"/>
    <p:sldLayoutId id="2147483705" r:id="rId19"/>
    <p:sldLayoutId id="2147483653" r:id="rId20"/>
    <p:sldLayoutId id="2147483693" r:id="rId21"/>
    <p:sldLayoutId id="2147483691" r:id="rId22"/>
    <p:sldLayoutId id="2147483692" r:id="rId23"/>
    <p:sldLayoutId id="2147483685" r:id="rId24"/>
    <p:sldLayoutId id="2147483686" r:id="rId25"/>
    <p:sldLayoutId id="2147483687" r:id="rId26"/>
    <p:sldLayoutId id="2147483688" r:id="rId27"/>
    <p:sldLayoutId id="2147483689" r:id="rId28"/>
    <p:sldLayoutId id="2147483698" r:id="rId29"/>
    <p:sldLayoutId id="2147483706" r:id="rId30"/>
    <p:sldLayoutId id="2147483708" r:id="rId31"/>
    <p:sldLayoutId id="2147483709" r:id="rId32"/>
    <p:sldLayoutId id="2147483707" r:id="rId33"/>
    <p:sldLayoutId id="2147483743" r:id="rId34"/>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9.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463F-8A7B-4B59-AA11-02F8ED5DA9B3}"/>
              </a:ext>
            </a:extLst>
          </p:cNvPr>
          <p:cNvSpPr>
            <a:spLocks noGrp="1"/>
          </p:cNvSpPr>
          <p:nvPr>
            <p:ph type="ctrTitle"/>
          </p:nvPr>
        </p:nvSpPr>
        <p:spPr/>
        <p:txBody>
          <a:bodyPr/>
          <a:lstStyle/>
          <a:p>
            <a:r>
              <a:rPr lang="en-US"/>
              <a:t>Lesson 3:</a:t>
            </a:r>
            <a:br>
              <a:rPr lang="en-US"/>
            </a:br>
            <a:r>
              <a:rPr lang="en-US"/>
              <a:t>Scott’s Muscle March</a:t>
            </a:r>
          </a:p>
        </p:txBody>
      </p:sp>
      <p:sp>
        <p:nvSpPr>
          <p:cNvPr id="3" name="Subtitle 2">
            <a:extLst>
              <a:ext uri="{FF2B5EF4-FFF2-40B4-BE49-F238E27FC236}">
                <a16:creationId xmlns:a16="http://schemas.microsoft.com/office/drawing/2014/main" id="{C77A33E3-36B5-470F-8ED8-B8376BAEF759}"/>
              </a:ext>
            </a:extLst>
          </p:cNvPr>
          <p:cNvSpPr>
            <a:spLocks noGrp="1"/>
          </p:cNvSpPr>
          <p:nvPr>
            <p:ph type="subTitle" idx="1"/>
          </p:nvPr>
        </p:nvSpPr>
        <p:spPr/>
        <p:txBody>
          <a:bodyPr/>
          <a:lstStyle/>
          <a:p>
            <a:r>
              <a:rPr lang="en-US"/>
              <a:t>Quadratic Functions</a:t>
            </a:r>
          </a:p>
        </p:txBody>
      </p:sp>
    </p:spTree>
    <p:extLst>
      <p:ext uri="{BB962C8B-B14F-4D97-AF65-F5344CB8AC3E}">
        <p14:creationId xmlns:p14="http://schemas.microsoft.com/office/powerpoint/2010/main" val="263148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0410D2-C0EE-44B4-8A2C-6998949085AD}"/>
              </a:ext>
            </a:extLst>
          </p:cNvPr>
          <p:cNvSpPr>
            <a:spLocks noGrp="1"/>
          </p:cNvSpPr>
          <p:nvPr>
            <p:ph idx="1"/>
          </p:nvPr>
        </p:nvSpPr>
        <p:spPr/>
        <p:txBody>
          <a:bodyPr>
            <a:normAutofit lnSpcReduction="10000"/>
          </a:bodyPr>
          <a:lstStyle/>
          <a:p>
            <a:pPr marL="0" indent="0">
              <a:buNone/>
            </a:pPr>
            <a:r>
              <a:rPr lang="en-US"/>
              <a:t>Characteristics of Quadratic Functions:</a:t>
            </a:r>
          </a:p>
          <a:p>
            <a:r>
              <a:rPr lang="en-US"/>
              <a:t>The first difference is ______, and the second difference is ______.</a:t>
            </a:r>
          </a:p>
          <a:p>
            <a:r>
              <a:rPr lang="en-US"/>
              <a:t>They are models for the sum of the terms in a ______ function.</a:t>
            </a:r>
          </a:p>
          <a:p>
            <a:r>
              <a:rPr lang="en-US"/>
              <a:t>The highest-powered term in a ______ equation is the ______ term.</a:t>
            </a:r>
          </a:p>
          <a:p>
            <a:r>
              <a:rPr lang="en-US"/>
              <a:t>Equations can also be written as two ______ factors.</a:t>
            </a:r>
          </a:p>
          <a:p>
            <a:r>
              <a:rPr lang="en-US"/>
              <a:t>They model situations with a change in ______ (like area).</a:t>
            </a:r>
          </a:p>
        </p:txBody>
      </p:sp>
      <p:sp>
        <p:nvSpPr>
          <p:cNvPr id="3" name="Footer Placeholder 2">
            <a:extLst>
              <a:ext uri="{FF2B5EF4-FFF2-40B4-BE49-F238E27FC236}">
                <a16:creationId xmlns:a16="http://schemas.microsoft.com/office/drawing/2014/main" id="{895E17CD-8B08-42BB-BB2B-7530ED391526}"/>
              </a:ext>
            </a:extLst>
          </p:cNvPr>
          <p:cNvSpPr>
            <a:spLocks noGrp="1"/>
          </p:cNvSpPr>
          <p:nvPr>
            <p:ph type="ftr" sz="quarter" idx="11"/>
          </p:nvPr>
        </p:nvSpPr>
        <p:spPr/>
        <p:txBody>
          <a:bodyPr/>
          <a:lstStyle/>
          <a:p>
            <a:r>
              <a:rPr lang="en-US"/>
              <a:t>Unit 1 ● Lesson 3</a:t>
            </a:r>
          </a:p>
        </p:txBody>
      </p:sp>
    </p:spTree>
    <p:extLst>
      <p:ext uri="{BB962C8B-B14F-4D97-AF65-F5344CB8AC3E}">
        <p14:creationId xmlns:p14="http://schemas.microsoft.com/office/powerpoint/2010/main" val="2547247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DF32DE2-2858-4084-9099-67A6B34ABD68}"/>
                  </a:ext>
                </a:extLst>
              </p:cNvPr>
              <p:cNvSpPr>
                <a:spLocks noGrp="1"/>
              </p:cNvSpPr>
              <p:nvPr>
                <p:ph idx="1"/>
              </p:nvPr>
            </p:nvSpPr>
            <p:spPr/>
            <p:txBody>
              <a:bodyPr/>
              <a:lstStyle/>
              <a:p>
                <a:pPr marL="0" indent="0">
                  <a:buNone/>
                </a:pPr>
                <a:r>
                  <a:rPr lang="en-US"/>
                  <a:t>Select each function that is quadratic:</a:t>
                </a:r>
              </a:p>
              <a:p>
                <a:pPr marL="514350" indent="-514350">
                  <a:buFont typeface="+mj-lt"/>
                  <a:buAutoNum type="alphaUcPeriod"/>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oMath>
                </a14:m>
                <a:endParaRPr lang="en-US" b="0"/>
              </a:p>
              <a:p>
                <a:pPr marL="514350" indent="-514350">
                  <a:buFont typeface="+mj-lt"/>
                  <a:buAutoNum type="alphaUcPeriod"/>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oMath>
                </a14:m>
                <a:endParaRPr lang="en-US" b="0"/>
              </a:p>
              <a:p>
                <a:pPr marL="514350" indent="-514350">
                  <a:buFont typeface="+mj-lt"/>
                  <a:buAutoNum type="alphaUcPeriod"/>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oMath>
                </a14:m>
                <a:endParaRPr lang="en-US" b="0"/>
              </a:p>
              <a:p>
                <a:pPr marL="514350" indent="-514350">
                  <a:buFont typeface="+mj-lt"/>
                  <a:buAutoNum type="alphaUcPeriod"/>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−3), </m:t>
                    </m:r>
                    <m:r>
                      <a:rPr lang="en-US" b="0" i="1" smtClean="0">
                        <a:latin typeface="Cambria Math" panose="02040503050406030204" pitchFamily="18" charset="0"/>
                      </a:rPr>
                      <m:t>𝑓</m:t>
                    </m:r>
                    <m:r>
                      <a:rPr lang="en-US" b="0" i="1" smtClean="0">
                        <a:latin typeface="Cambria Math" panose="02040503050406030204" pitchFamily="18" charset="0"/>
                      </a:rPr>
                      <m:t>(0)=2</m:t>
                    </m:r>
                  </m:oMath>
                </a14:m>
                <a:endParaRPr lang="en-US" b="0"/>
              </a:p>
              <a:p>
                <a:pPr marL="514350" indent="-514350">
                  <a:buFont typeface="+mj-lt"/>
                  <a:buAutoNum type="alphaUcPeriod"/>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oMath>
                </a14:m>
                <a:endParaRPr lang="en-US"/>
              </a:p>
            </p:txBody>
          </p:sp>
        </mc:Choice>
        <mc:Fallback xmlns="">
          <p:sp>
            <p:nvSpPr>
              <p:cNvPr id="2" name="Content Placeholder 1">
                <a:extLst>
                  <a:ext uri="{FF2B5EF4-FFF2-40B4-BE49-F238E27FC236}">
                    <a16:creationId xmlns:a16="http://schemas.microsoft.com/office/drawing/2014/main" id="{5DF32DE2-2858-4084-9099-67A6B34ABD68}"/>
                  </a:ext>
                </a:extLst>
              </p:cNvPr>
              <p:cNvSpPr>
                <a:spLocks noGrp="1" noRot="1" noChangeAspect="1" noMove="1" noResize="1" noEditPoints="1" noAdjustHandles="1" noChangeArrowheads="1" noChangeShapeType="1" noTextEdit="1"/>
              </p:cNvSpPr>
              <p:nvPr>
                <p:ph idx="1"/>
              </p:nvPr>
            </p:nvSpPr>
            <p:spPr>
              <a:blipFill>
                <a:blip r:embed="rId3"/>
                <a:stretch>
                  <a:fillRect l="-1220" t="-249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5E0C8070-955F-48D5-AEB9-C82F6FC17CFE}"/>
              </a:ext>
            </a:extLst>
          </p:cNvPr>
          <p:cNvSpPr>
            <a:spLocks noGrp="1"/>
          </p:cNvSpPr>
          <p:nvPr>
            <p:ph type="ftr" sz="quarter" idx="11"/>
          </p:nvPr>
        </p:nvSpPr>
        <p:spPr/>
        <p:txBody>
          <a:bodyPr/>
          <a:lstStyle/>
          <a:p>
            <a:r>
              <a:rPr lang="en-US"/>
              <a:t>Unit 1 ● Lesson 3</a:t>
            </a:r>
          </a:p>
        </p:txBody>
      </p:sp>
    </p:spTree>
    <p:extLst>
      <p:ext uri="{BB962C8B-B14F-4D97-AF65-F5344CB8AC3E}">
        <p14:creationId xmlns:p14="http://schemas.microsoft.com/office/powerpoint/2010/main" val="2870114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7BFD5E3-BC68-4E13-82FC-BFBA2248569D}"/>
                  </a:ext>
                </a:extLst>
              </p:cNvPr>
              <p:cNvSpPr>
                <a:spLocks noGrp="1"/>
              </p:cNvSpPr>
              <p:nvPr>
                <p:ph idx="1"/>
              </p:nvPr>
            </p:nvSpPr>
            <p:spPr/>
            <p:txBody>
              <a:bodyPr/>
              <a:lstStyle/>
              <a:p>
                <a:pPr marL="0" indent="0">
                  <a:buNone/>
                </a:pPr>
                <a:r>
                  <a:rPr lang="en-US"/>
                  <a:t>Multiply using the Distributive Property.  Then add like terms.</a:t>
                </a:r>
              </a:p>
              <a:p>
                <a:pPr marL="0" indent="0">
                  <a:buNone/>
                </a:pPr>
                <a:endParaRPr lang="en-US"/>
              </a:p>
              <a:p>
                <a:pPr marL="514350" indent="-514350">
                  <a:buFont typeface="+mj-lt"/>
                  <a:buAutoNum type="arabicPeriod"/>
                </a:pP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+9</m:t>
                        </m:r>
                      </m:e>
                    </m:d>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a14:m>
                <a:endParaRPr lang="en-US" b="0"/>
              </a:p>
              <a:p>
                <a:pPr marL="514350" indent="-514350">
                  <a:buFont typeface="+mj-lt"/>
                  <a:buAutoNum type="arabicPeriod"/>
                </a:pPr>
                <a:endParaRPr lang="en-US"/>
              </a:p>
              <a:p>
                <a:pPr marL="514350" indent="-514350">
                  <a:buFont typeface="+mj-lt"/>
                  <a:buAutoNum type="arabicPeriod"/>
                </a:pPr>
                <a:endParaRPr lang="en-US" b="0"/>
              </a:p>
              <a:p>
                <a:pPr marL="514350" indent="-514350">
                  <a:buFont typeface="+mj-lt"/>
                  <a:buAutoNum type="arabicPeriod"/>
                </a:pP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e>
                    </m:d>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−4</m:t>
                        </m:r>
                      </m:e>
                    </m:d>
                  </m:oMath>
                </a14:m>
                <a:endParaRPr lang="en-US" b="0"/>
              </a:p>
            </p:txBody>
          </p:sp>
        </mc:Choice>
        <mc:Fallback xmlns="">
          <p:sp>
            <p:nvSpPr>
              <p:cNvPr id="2" name="Content Placeholder 1">
                <a:extLst>
                  <a:ext uri="{FF2B5EF4-FFF2-40B4-BE49-F238E27FC236}">
                    <a16:creationId xmlns:a16="http://schemas.microsoft.com/office/drawing/2014/main" id="{67BFD5E3-BC68-4E13-82FC-BFBA2248569D}"/>
                  </a:ext>
                </a:extLst>
              </p:cNvPr>
              <p:cNvSpPr>
                <a:spLocks noGrp="1" noRot="1" noChangeAspect="1" noMove="1" noResize="1" noEditPoints="1" noAdjustHandles="1" noChangeArrowheads="1" noChangeShapeType="1" noTextEdit="1"/>
              </p:cNvSpPr>
              <p:nvPr>
                <p:ph idx="1"/>
              </p:nvPr>
            </p:nvSpPr>
            <p:spPr>
              <a:blipFill>
                <a:blip r:embed="rId3"/>
                <a:stretch>
                  <a:fillRect l="-1261" t="-256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507B965-4EC9-4F53-A049-5BDE9D30A836}"/>
              </a:ext>
            </a:extLst>
          </p:cNvPr>
          <p:cNvSpPr>
            <a:spLocks noGrp="1"/>
          </p:cNvSpPr>
          <p:nvPr>
            <p:ph type="ftr" sz="quarter" idx="11"/>
          </p:nvPr>
        </p:nvSpPr>
        <p:spPr/>
        <p:txBody>
          <a:bodyPr/>
          <a:lstStyle/>
          <a:p>
            <a:r>
              <a:rPr lang="en-US"/>
              <a:t>Unit 1 ● Lesson 3</a:t>
            </a:r>
          </a:p>
        </p:txBody>
      </p:sp>
    </p:spTree>
    <p:extLst>
      <p:ext uri="{BB962C8B-B14F-4D97-AF65-F5344CB8AC3E}">
        <p14:creationId xmlns:p14="http://schemas.microsoft.com/office/powerpoint/2010/main" val="81870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A9CE3CB-8544-4540-9DB8-88F745AC11F1}"/>
                  </a:ext>
                </a:extLst>
              </p:cNvPr>
              <p:cNvSpPr>
                <a:spLocks noGrp="1"/>
              </p:cNvSpPr>
              <p:nvPr>
                <p:ph idx="1"/>
              </p:nvPr>
            </p:nvSpPr>
            <p:spPr/>
            <p:txBody>
              <a:bodyPr/>
              <a:lstStyle/>
              <a:p>
                <a:pPr marL="0" indent="0">
                  <a:buNone/>
                </a:pPr>
                <a:r>
                  <a:rPr lang="en-US"/>
                  <a:t>Write the first five terms of the sequences defined by the recursive rule:</a:t>
                </a:r>
              </a:p>
              <a:p>
                <a:pPr marL="0" indent="0">
                  <a:buNone/>
                </a:pPr>
                <a:endParaRPr lang="en-US"/>
              </a:p>
              <a:p>
                <a:pPr marL="514350" indent="-514350">
                  <a:buFont typeface="+mj-lt"/>
                  <a:buAutoNum type="arabicPeriod" startAt="3"/>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=−23;</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+4</m:t>
                    </m:r>
                  </m:oMath>
                </a14:m>
                <a:endParaRPr lang="en-US" b="0"/>
              </a:p>
              <a:p>
                <a:pPr marL="514350" indent="-514350">
                  <a:buFont typeface="+mj-lt"/>
                  <a:buAutoNum type="arabicPeriod" startAt="3"/>
                </a:pPr>
                <a:endParaRPr lang="en-US"/>
              </a:p>
              <a:p>
                <a:pPr marL="514350" indent="-514350">
                  <a:buFont typeface="+mj-lt"/>
                  <a:buAutoNum type="arabicPeriod" startAt="3"/>
                </a:pP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=1;</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=3</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a:p>
            </p:txBody>
          </p:sp>
        </mc:Choice>
        <mc:Fallback xmlns="">
          <p:sp>
            <p:nvSpPr>
              <p:cNvPr id="2" name="Content Placeholder 1">
                <a:extLst>
                  <a:ext uri="{FF2B5EF4-FFF2-40B4-BE49-F238E27FC236}">
                    <a16:creationId xmlns:a16="http://schemas.microsoft.com/office/drawing/2014/main" id="{5A9CE3CB-8544-4540-9DB8-88F745AC11F1}"/>
                  </a:ext>
                </a:extLst>
              </p:cNvPr>
              <p:cNvSpPr>
                <a:spLocks noGrp="1" noRot="1" noChangeAspect="1" noMove="1" noResize="1" noEditPoints="1" noAdjustHandles="1" noChangeArrowheads="1" noChangeShapeType="1" noTextEdit="1"/>
              </p:cNvSpPr>
              <p:nvPr>
                <p:ph idx="1"/>
              </p:nvPr>
            </p:nvSpPr>
            <p:spPr>
              <a:blipFill>
                <a:blip r:embed="rId3"/>
                <a:stretch>
                  <a:fillRect l="-1261" t="-256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30612A9-F7F9-4A02-9361-F2D37964E666}"/>
              </a:ext>
            </a:extLst>
          </p:cNvPr>
          <p:cNvSpPr>
            <a:spLocks noGrp="1"/>
          </p:cNvSpPr>
          <p:nvPr>
            <p:ph type="ftr" sz="quarter" idx="11"/>
          </p:nvPr>
        </p:nvSpPr>
        <p:spPr/>
        <p:txBody>
          <a:bodyPr/>
          <a:lstStyle/>
          <a:p>
            <a:r>
              <a:rPr lang="en-US"/>
              <a:t>Unit 1 ● Lesson 3</a:t>
            </a:r>
          </a:p>
        </p:txBody>
      </p:sp>
    </p:spTree>
    <p:extLst>
      <p:ext uri="{BB962C8B-B14F-4D97-AF65-F5344CB8AC3E}">
        <p14:creationId xmlns:p14="http://schemas.microsoft.com/office/powerpoint/2010/main" val="311956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99D8AD-9972-430D-814F-9AE39A269ECF}"/>
              </a:ext>
            </a:extLst>
          </p:cNvPr>
          <p:cNvSpPr>
            <a:spLocks noGrp="1"/>
          </p:cNvSpPr>
          <p:nvPr>
            <p:ph idx="1"/>
          </p:nvPr>
        </p:nvSpPr>
        <p:spPr/>
        <p:txBody>
          <a:bodyPr>
            <a:normAutofit fontScale="92500" lnSpcReduction="20000"/>
          </a:bodyPr>
          <a:lstStyle/>
          <a:p>
            <a:r>
              <a:rPr lang="en-US"/>
              <a:t>Model a quadratic function with tables, graphs, and equations.</a:t>
            </a:r>
          </a:p>
          <a:p>
            <a:endParaRPr lang="en-US"/>
          </a:p>
          <a:p>
            <a:r>
              <a:rPr lang="en-US"/>
              <a:t>Understand the first difference of a quadratic function.</a:t>
            </a:r>
          </a:p>
        </p:txBody>
      </p:sp>
      <p:sp>
        <p:nvSpPr>
          <p:cNvPr id="3" name="Footer Placeholder 2">
            <a:extLst>
              <a:ext uri="{FF2B5EF4-FFF2-40B4-BE49-F238E27FC236}">
                <a16:creationId xmlns:a16="http://schemas.microsoft.com/office/drawing/2014/main" id="{47916BB1-AEB6-4ADC-9EAC-838AAE932163}"/>
              </a:ext>
            </a:extLst>
          </p:cNvPr>
          <p:cNvSpPr>
            <a:spLocks noGrp="1"/>
          </p:cNvSpPr>
          <p:nvPr>
            <p:ph type="ftr" sz="quarter" idx="11"/>
          </p:nvPr>
        </p:nvSpPr>
        <p:spPr/>
        <p:txBody>
          <a:bodyPr/>
          <a:lstStyle/>
          <a:p>
            <a:r>
              <a:rPr lang="en-US"/>
              <a:t>Unit 1 ● Lesson 3</a:t>
            </a:r>
          </a:p>
        </p:txBody>
      </p:sp>
    </p:spTree>
    <p:extLst>
      <p:ext uri="{BB962C8B-B14F-4D97-AF65-F5344CB8AC3E}">
        <p14:creationId xmlns:p14="http://schemas.microsoft.com/office/powerpoint/2010/main" val="100928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9FC07A-C5F7-421E-858D-6075B36C09EE}"/>
              </a:ext>
            </a:extLst>
          </p:cNvPr>
          <p:cNvSpPr>
            <a:spLocks noGrp="1"/>
          </p:cNvSpPr>
          <p:nvPr>
            <p:ph idx="1"/>
          </p:nvPr>
        </p:nvSpPr>
        <p:spPr>
          <a:xfrm>
            <a:off x="731322" y="1511775"/>
            <a:ext cx="9048545" cy="4351338"/>
          </a:xfrm>
        </p:spPr>
        <p:txBody>
          <a:bodyPr vert="horz" lIns="91440" tIns="45720" rIns="91440" bIns="45720" rtlCol="0" anchor="t">
            <a:normAutofit lnSpcReduction="10000"/>
          </a:bodyPr>
          <a:lstStyle/>
          <a:p>
            <a:pPr marL="0" indent="0">
              <a:buNone/>
            </a:pPr>
            <a:r>
              <a:rPr lang="en-US"/>
              <a:t>Scott was determined to eat right and get in shape.  He joined a gym and added push-ups to his daily exercise routine.  He started keeping track of the number of push-ups he completed each day in the bar graph, with day one showing he completed three push-ups.  After four days, Scott was certain he could continue this pattern of increasing the number of push-ups for at least a few months.</a:t>
            </a:r>
          </a:p>
          <a:p>
            <a:pPr marL="514350" indent="-514350">
              <a:buFont typeface="+mj-lt"/>
              <a:buAutoNum type="arabicPeriod"/>
            </a:pPr>
            <a:r>
              <a:rPr lang="en-US">
                <a:latin typeface="Avenir Book"/>
              </a:rPr>
              <a:t>Model the number of push-ups Scott will complete on any given day.  Include both explicit and recursive equations.</a:t>
            </a:r>
          </a:p>
        </p:txBody>
      </p:sp>
      <p:sp>
        <p:nvSpPr>
          <p:cNvPr id="3" name="Footer Placeholder 2">
            <a:extLst>
              <a:ext uri="{FF2B5EF4-FFF2-40B4-BE49-F238E27FC236}">
                <a16:creationId xmlns:a16="http://schemas.microsoft.com/office/drawing/2014/main" id="{2E4CEE95-67D2-4976-8D8E-E601EDAECC29}"/>
              </a:ext>
            </a:extLst>
          </p:cNvPr>
          <p:cNvSpPr>
            <a:spLocks noGrp="1"/>
          </p:cNvSpPr>
          <p:nvPr>
            <p:ph type="ftr" sz="quarter" idx="11"/>
          </p:nvPr>
        </p:nvSpPr>
        <p:spPr/>
        <p:txBody>
          <a:bodyPr/>
          <a:lstStyle/>
          <a:p>
            <a:r>
              <a:rPr lang="en-US"/>
              <a:t>Unit 1 ● Lesson 3</a:t>
            </a:r>
          </a:p>
        </p:txBody>
      </p:sp>
      <p:sp>
        <p:nvSpPr>
          <p:cNvPr id="4" name="Title 3">
            <a:extLst>
              <a:ext uri="{FF2B5EF4-FFF2-40B4-BE49-F238E27FC236}">
                <a16:creationId xmlns:a16="http://schemas.microsoft.com/office/drawing/2014/main" id="{5A1791DC-54BC-4E0E-BAB6-08D0CCB255F2}"/>
              </a:ext>
            </a:extLst>
          </p:cNvPr>
          <p:cNvSpPr>
            <a:spLocks noGrp="1"/>
          </p:cNvSpPr>
          <p:nvPr>
            <p:ph type="title"/>
          </p:nvPr>
        </p:nvSpPr>
        <p:spPr/>
        <p:txBody>
          <a:bodyPr/>
          <a:lstStyle/>
          <a:p>
            <a:r>
              <a:rPr lang="en-US"/>
              <a:t>Scott’s Muscle March</a:t>
            </a:r>
          </a:p>
        </p:txBody>
      </p:sp>
      <p:pic>
        <p:nvPicPr>
          <p:cNvPr id="6" name="Picture 5">
            <a:extLst>
              <a:ext uri="{FF2B5EF4-FFF2-40B4-BE49-F238E27FC236}">
                <a16:creationId xmlns:a16="http://schemas.microsoft.com/office/drawing/2014/main" id="{CBEE7191-B725-43F6-B13F-B90A8027CEB2}"/>
              </a:ext>
            </a:extLst>
          </p:cNvPr>
          <p:cNvPicPr>
            <a:picLocks noChangeAspect="1"/>
          </p:cNvPicPr>
          <p:nvPr/>
        </p:nvPicPr>
        <p:blipFill>
          <a:blip r:embed="rId3">
            <a:duotone>
              <a:schemeClr val="accent3">
                <a:shade val="45000"/>
                <a:satMod val="135000"/>
              </a:schemeClr>
              <a:prstClr val="white"/>
            </a:duotone>
          </a:blip>
          <a:stretch>
            <a:fillRect/>
          </a:stretch>
        </p:blipFill>
        <p:spPr>
          <a:xfrm>
            <a:off x="9779867" y="3355222"/>
            <a:ext cx="1467055" cy="1991003"/>
          </a:xfrm>
          <a:prstGeom prst="rect">
            <a:avLst/>
          </a:prstGeom>
        </p:spPr>
      </p:pic>
      <p:pic>
        <p:nvPicPr>
          <p:cNvPr id="11" name="Picture 10" descr="Body-Weight Exercises for Arms, Legs, Core, and More | Everyday Health">
            <a:extLst>
              <a:ext uri="{FF2B5EF4-FFF2-40B4-BE49-F238E27FC236}">
                <a16:creationId xmlns:a16="http://schemas.microsoft.com/office/drawing/2014/main" id="{5FB949BB-0441-6AC5-94DE-02585C073699}"/>
              </a:ext>
            </a:extLst>
          </p:cNvPr>
          <p:cNvPicPr>
            <a:picLocks noChangeAspect="1"/>
          </p:cNvPicPr>
          <p:nvPr/>
        </p:nvPicPr>
        <p:blipFill>
          <a:blip r:embed="rId4"/>
          <a:stretch>
            <a:fillRect/>
          </a:stretch>
        </p:blipFill>
        <p:spPr>
          <a:xfrm>
            <a:off x="9981282" y="1713344"/>
            <a:ext cx="1874875" cy="1038004"/>
          </a:xfrm>
          <a:prstGeom prst="rect">
            <a:avLst/>
          </a:prstGeom>
        </p:spPr>
      </p:pic>
    </p:spTree>
    <p:extLst>
      <p:ext uri="{BB962C8B-B14F-4D97-AF65-F5344CB8AC3E}">
        <p14:creationId xmlns:p14="http://schemas.microsoft.com/office/powerpoint/2010/main" val="367038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B2C423-B403-461E-AD3A-1690D2E1A7FF}"/>
              </a:ext>
            </a:extLst>
          </p:cNvPr>
          <p:cNvSpPr>
            <a:spLocks noGrp="1"/>
          </p:cNvSpPr>
          <p:nvPr>
            <p:ph idx="1"/>
          </p:nvPr>
        </p:nvSpPr>
        <p:spPr/>
        <p:txBody>
          <a:bodyPr vert="horz" lIns="91440" tIns="45720" rIns="91440" bIns="45720" rtlCol="0" anchor="t">
            <a:normAutofit lnSpcReduction="10000"/>
          </a:bodyPr>
          <a:lstStyle/>
          <a:p>
            <a:pPr marL="0" indent="0">
              <a:buNone/>
            </a:pPr>
            <a:r>
              <a:rPr lang="en-US">
                <a:latin typeface="Avenir Book"/>
              </a:rPr>
              <a:t>Scott’s gym is sponsoring a “Muscle March” promotion.  The goal of “Muscle March” is to raise money for charity by doing push-ups.  Scott has decided to participate and has sponsors that will </a:t>
            </a:r>
            <a:r>
              <a:rPr lang="en-US" dirty="0">
                <a:latin typeface="Avenir Book"/>
              </a:rPr>
              <a:t>donate </a:t>
            </a:r>
            <a:r>
              <a:rPr lang="en-US">
                <a:latin typeface="Avenir Book"/>
              </a:rPr>
              <a:t>money to the charity if he can do a total of at least 500 push-ups, and they will donate an additional $10 for every 100 push-ups he can do beyond that. So now Scott is going to track the total number of push-ups done up to any given day of the month.</a:t>
            </a:r>
            <a:endParaRPr lang="en-US"/>
          </a:p>
          <a:p>
            <a:pPr marL="514350" indent="-514350">
              <a:buFont typeface="+mj-lt"/>
              <a:buAutoNum type="arabicPeriod" startAt="2"/>
            </a:pPr>
            <a:r>
              <a:rPr lang="en-US">
                <a:latin typeface="Avenir Book"/>
              </a:rPr>
              <a:t>Estimate the total number of push-ups that Scott will do in a month if he continues to increase the number of push-ups he does each day in the pattern shown.</a:t>
            </a:r>
          </a:p>
        </p:txBody>
      </p:sp>
      <p:sp>
        <p:nvSpPr>
          <p:cNvPr id="3" name="Footer Placeholder 2">
            <a:extLst>
              <a:ext uri="{FF2B5EF4-FFF2-40B4-BE49-F238E27FC236}">
                <a16:creationId xmlns:a16="http://schemas.microsoft.com/office/drawing/2014/main" id="{87E4492A-18EE-45C8-A914-E0124A6C720A}"/>
              </a:ext>
            </a:extLst>
          </p:cNvPr>
          <p:cNvSpPr>
            <a:spLocks noGrp="1"/>
          </p:cNvSpPr>
          <p:nvPr>
            <p:ph type="ftr" sz="quarter" idx="11"/>
          </p:nvPr>
        </p:nvSpPr>
        <p:spPr/>
        <p:txBody>
          <a:bodyPr/>
          <a:lstStyle/>
          <a:p>
            <a:r>
              <a:rPr lang="en-US"/>
              <a:t>Unit 1 ● Lesson 3</a:t>
            </a:r>
          </a:p>
        </p:txBody>
      </p:sp>
      <p:sp>
        <p:nvSpPr>
          <p:cNvPr id="4" name="Title 3">
            <a:extLst>
              <a:ext uri="{FF2B5EF4-FFF2-40B4-BE49-F238E27FC236}">
                <a16:creationId xmlns:a16="http://schemas.microsoft.com/office/drawing/2014/main" id="{D6CC7EBA-BE7B-41E1-817A-DBAC6E56EA85}"/>
              </a:ext>
            </a:extLst>
          </p:cNvPr>
          <p:cNvSpPr>
            <a:spLocks noGrp="1"/>
          </p:cNvSpPr>
          <p:nvPr>
            <p:ph type="title"/>
          </p:nvPr>
        </p:nvSpPr>
        <p:spPr/>
        <p:txBody>
          <a:bodyPr/>
          <a:lstStyle/>
          <a:p>
            <a:r>
              <a:rPr lang="en-US"/>
              <a:t>Scott’s Muscle March</a:t>
            </a:r>
          </a:p>
        </p:txBody>
      </p:sp>
    </p:spTree>
    <p:extLst>
      <p:ext uri="{BB962C8B-B14F-4D97-AF65-F5344CB8AC3E}">
        <p14:creationId xmlns:p14="http://schemas.microsoft.com/office/powerpoint/2010/main" val="104473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630D54-8CD6-4B3C-85A2-89F03CE01101}"/>
              </a:ext>
            </a:extLst>
          </p:cNvPr>
          <p:cNvSpPr>
            <a:spLocks noGrp="1"/>
          </p:cNvSpPr>
          <p:nvPr>
            <p:ph idx="1"/>
          </p:nvPr>
        </p:nvSpPr>
        <p:spPr/>
        <p:txBody>
          <a:bodyPr>
            <a:normAutofit lnSpcReduction="10000"/>
          </a:bodyPr>
          <a:lstStyle/>
          <a:p>
            <a:pPr marL="514350" indent="-514350">
              <a:buFont typeface="+mj-lt"/>
              <a:buAutoNum type="arabicPeriod" startAt="3"/>
            </a:pPr>
            <a:r>
              <a:rPr lang="en-US"/>
              <a:t>Draw the diagram that shows the total number of push-ups that Scott has done in the month at the end of each day.</a:t>
            </a:r>
          </a:p>
          <a:p>
            <a:pPr marL="514350" indent="-514350">
              <a:buFont typeface="+mj-lt"/>
              <a:buAutoNum type="arabicPeriod" startAt="3"/>
            </a:pPr>
            <a:endParaRPr lang="en-US"/>
          </a:p>
          <a:p>
            <a:pPr marL="514350" indent="-514350">
              <a:buFont typeface="+mj-lt"/>
              <a:buAutoNum type="arabicPeriod" startAt="3"/>
            </a:pPr>
            <a:endParaRPr lang="en-US"/>
          </a:p>
          <a:p>
            <a:pPr marL="514350" indent="-514350">
              <a:buFont typeface="+mj-lt"/>
              <a:buAutoNum type="arabicPeriod" startAt="3"/>
            </a:pPr>
            <a:endParaRPr lang="en-US"/>
          </a:p>
          <a:p>
            <a:pPr marL="514350" indent="-514350">
              <a:buFont typeface="+mj-lt"/>
              <a:buAutoNum type="arabicPeriod" startAt="3"/>
            </a:pPr>
            <a:endParaRPr lang="en-US"/>
          </a:p>
          <a:p>
            <a:pPr marL="514350" indent="-514350">
              <a:buFont typeface="+mj-lt"/>
              <a:buAutoNum type="arabicPeriod" startAt="3"/>
            </a:pPr>
            <a:endParaRPr lang="en-US"/>
          </a:p>
          <a:p>
            <a:pPr marL="514350" indent="-514350">
              <a:buFont typeface="+mj-lt"/>
              <a:buAutoNum type="arabicPeriod" startAt="3"/>
            </a:pPr>
            <a:endParaRPr lang="en-US"/>
          </a:p>
          <a:p>
            <a:pPr marL="514350" indent="-514350">
              <a:buFont typeface="+mj-lt"/>
              <a:buAutoNum type="arabicPeriod" startAt="3"/>
            </a:pPr>
            <a:r>
              <a:rPr lang="en-US"/>
              <a:t>How many push-ups will Scott have done after a week?</a:t>
            </a:r>
          </a:p>
        </p:txBody>
      </p:sp>
      <p:sp>
        <p:nvSpPr>
          <p:cNvPr id="3" name="Footer Placeholder 2">
            <a:extLst>
              <a:ext uri="{FF2B5EF4-FFF2-40B4-BE49-F238E27FC236}">
                <a16:creationId xmlns:a16="http://schemas.microsoft.com/office/drawing/2014/main" id="{6CBC8258-47CE-4C6A-8771-3A64EDD732DF}"/>
              </a:ext>
            </a:extLst>
          </p:cNvPr>
          <p:cNvSpPr>
            <a:spLocks noGrp="1"/>
          </p:cNvSpPr>
          <p:nvPr>
            <p:ph type="ftr" sz="quarter" idx="11"/>
          </p:nvPr>
        </p:nvSpPr>
        <p:spPr/>
        <p:txBody>
          <a:bodyPr/>
          <a:lstStyle/>
          <a:p>
            <a:r>
              <a:rPr lang="en-US"/>
              <a:t>Unit 1 ● Lesson 3</a:t>
            </a:r>
          </a:p>
        </p:txBody>
      </p:sp>
      <p:sp>
        <p:nvSpPr>
          <p:cNvPr id="4" name="Title 3">
            <a:extLst>
              <a:ext uri="{FF2B5EF4-FFF2-40B4-BE49-F238E27FC236}">
                <a16:creationId xmlns:a16="http://schemas.microsoft.com/office/drawing/2014/main" id="{A5036A1C-D8BB-48B8-B627-3E5FC4842675}"/>
              </a:ext>
            </a:extLst>
          </p:cNvPr>
          <p:cNvSpPr>
            <a:spLocks noGrp="1"/>
          </p:cNvSpPr>
          <p:nvPr>
            <p:ph type="title"/>
          </p:nvPr>
        </p:nvSpPr>
        <p:spPr/>
        <p:txBody>
          <a:bodyPr/>
          <a:lstStyle/>
          <a:p>
            <a:r>
              <a:rPr lang="en-US"/>
              <a:t>Scott’s Muscle March</a:t>
            </a:r>
          </a:p>
        </p:txBody>
      </p:sp>
      <p:pic>
        <p:nvPicPr>
          <p:cNvPr id="6" name="Picture 5">
            <a:extLst>
              <a:ext uri="{FF2B5EF4-FFF2-40B4-BE49-F238E27FC236}">
                <a16:creationId xmlns:a16="http://schemas.microsoft.com/office/drawing/2014/main" id="{806D7B8C-5AA6-4BC9-AEC2-E4FA7FD0EC22}"/>
              </a:ext>
            </a:extLst>
          </p:cNvPr>
          <p:cNvPicPr>
            <a:picLocks noChangeAspect="1"/>
          </p:cNvPicPr>
          <p:nvPr/>
        </p:nvPicPr>
        <p:blipFill>
          <a:blip r:embed="rId3"/>
          <a:stretch>
            <a:fillRect/>
          </a:stretch>
        </p:blipFill>
        <p:spPr>
          <a:xfrm>
            <a:off x="4600626" y="2265226"/>
            <a:ext cx="2800741" cy="2819794"/>
          </a:xfrm>
          <a:prstGeom prst="rect">
            <a:avLst/>
          </a:prstGeom>
        </p:spPr>
      </p:pic>
    </p:spTree>
    <p:extLst>
      <p:ext uri="{BB962C8B-B14F-4D97-AF65-F5344CB8AC3E}">
        <p14:creationId xmlns:p14="http://schemas.microsoft.com/office/powerpoint/2010/main" val="223003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34D44-33F9-491C-8273-EF331EA3A2A4}"/>
              </a:ext>
            </a:extLst>
          </p:cNvPr>
          <p:cNvSpPr>
            <a:spLocks noGrp="1"/>
          </p:cNvSpPr>
          <p:nvPr>
            <p:ph idx="1"/>
          </p:nvPr>
        </p:nvSpPr>
        <p:spPr/>
        <p:txBody>
          <a:bodyPr/>
          <a:lstStyle/>
          <a:p>
            <a:pPr marL="514350" indent="-514350">
              <a:buFont typeface="+mj-lt"/>
              <a:buAutoNum type="arabicPeriod" startAt="5"/>
            </a:pPr>
            <a:r>
              <a:rPr lang="en-US"/>
              <a:t>Model the total number of push-ups that Scott has completed on any given day during “Muscle March.”  Include both recursive and explicit equations.</a:t>
            </a:r>
          </a:p>
          <a:p>
            <a:pPr marL="514350" indent="-514350">
              <a:buFont typeface="+mj-lt"/>
              <a:buAutoNum type="arabicPeriod" startAt="5"/>
            </a:pPr>
            <a:endParaRPr lang="en-US"/>
          </a:p>
          <a:p>
            <a:pPr marL="0" indent="0">
              <a:buNone/>
            </a:pPr>
            <a:r>
              <a:rPr lang="en-US"/>
              <a:t>Consider and model on your own for a few moments before we come together as a class to discuss our findings.</a:t>
            </a:r>
          </a:p>
        </p:txBody>
      </p:sp>
      <p:sp>
        <p:nvSpPr>
          <p:cNvPr id="3" name="Footer Placeholder 2">
            <a:extLst>
              <a:ext uri="{FF2B5EF4-FFF2-40B4-BE49-F238E27FC236}">
                <a16:creationId xmlns:a16="http://schemas.microsoft.com/office/drawing/2014/main" id="{BB3026B4-B95E-4E30-95E9-0E701D7FFCC8}"/>
              </a:ext>
            </a:extLst>
          </p:cNvPr>
          <p:cNvSpPr>
            <a:spLocks noGrp="1"/>
          </p:cNvSpPr>
          <p:nvPr>
            <p:ph type="ftr" sz="quarter" idx="11"/>
          </p:nvPr>
        </p:nvSpPr>
        <p:spPr/>
        <p:txBody>
          <a:bodyPr/>
          <a:lstStyle/>
          <a:p>
            <a:r>
              <a:rPr lang="en-US"/>
              <a:t>Unit 1 ● Lesson 3</a:t>
            </a:r>
          </a:p>
        </p:txBody>
      </p:sp>
      <p:sp>
        <p:nvSpPr>
          <p:cNvPr id="4" name="Title 3">
            <a:extLst>
              <a:ext uri="{FF2B5EF4-FFF2-40B4-BE49-F238E27FC236}">
                <a16:creationId xmlns:a16="http://schemas.microsoft.com/office/drawing/2014/main" id="{1DA69614-19E5-4A16-B8F3-66D2F8305446}"/>
              </a:ext>
            </a:extLst>
          </p:cNvPr>
          <p:cNvSpPr>
            <a:spLocks noGrp="1"/>
          </p:cNvSpPr>
          <p:nvPr>
            <p:ph type="title"/>
          </p:nvPr>
        </p:nvSpPr>
        <p:spPr/>
        <p:txBody>
          <a:bodyPr/>
          <a:lstStyle/>
          <a:p>
            <a:r>
              <a:rPr lang="en-US"/>
              <a:t>Scott’s Muscle March</a:t>
            </a:r>
          </a:p>
        </p:txBody>
      </p:sp>
    </p:spTree>
    <p:extLst>
      <p:ext uri="{BB962C8B-B14F-4D97-AF65-F5344CB8AC3E}">
        <p14:creationId xmlns:p14="http://schemas.microsoft.com/office/powerpoint/2010/main" val="373035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34D44-33F9-491C-8273-EF331EA3A2A4}"/>
              </a:ext>
            </a:extLst>
          </p:cNvPr>
          <p:cNvSpPr>
            <a:spLocks noGrp="1"/>
          </p:cNvSpPr>
          <p:nvPr>
            <p:ph idx="1"/>
          </p:nvPr>
        </p:nvSpPr>
        <p:spPr/>
        <p:txBody>
          <a:bodyPr/>
          <a:lstStyle/>
          <a:p>
            <a:pPr marL="514350" indent="-514350">
              <a:buFont typeface="+mj-lt"/>
              <a:buAutoNum type="arabicPeriod" startAt="5"/>
            </a:pPr>
            <a:r>
              <a:rPr lang="en-US"/>
              <a:t>Model the total number of push-ups that Scott has completed on any given day during “Muscle March.”  Include both recursive and explicit equations.</a:t>
            </a:r>
          </a:p>
          <a:p>
            <a:pPr marL="514350" indent="-514350">
              <a:buFont typeface="+mj-lt"/>
              <a:buAutoNum type="arabicPeriod" startAt="5"/>
            </a:pPr>
            <a:endParaRPr lang="en-US"/>
          </a:p>
          <a:p>
            <a:pPr marL="0" indent="0">
              <a:buNone/>
            </a:pPr>
            <a:r>
              <a:rPr lang="en-US"/>
              <a:t>Discuss with a partner or your table group what patterns you discovered.</a:t>
            </a:r>
          </a:p>
        </p:txBody>
      </p:sp>
      <p:sp>
        <p:nvSpPr>
          <p:cNvPr id="3" name="Footer Placeholder 2">
            <a:extLst>
              <a:ext uri="{FF2B5EF4-FFF2-40B4-BE49-F238E27FC236}">
                <a16:creationId xmlns:a16="http://schemas.microsoft.com/office/drawing/2014/main" id="{BB3026B4-B95E-4E30-95E9-0E701D7FFCC8}"/>
              </a:ext>
            </a:extLst>
          </p:cNvPr>
          <p:cNvSpPr>
            <a:spLocks noGrp="1"/>
          </p:cNvSpPr>
          <p:nvPr>
            <p:ph type="ftr" sz="quarter" idx="11"/>
          </p:nvPr>
        </p:nvSpPr>
        <p:spPr/>
        <p:txBody>
          <a:bodyPr/>
          <a:lstStyle/>
          <a:p>
            <a:r>
              <a:rPr lang="en-US"/>
              <a:t>Unit 1 ● Lesson 3</a:t>
            </a:r>
          </a:p>
        </p:txBody>
      </p:sp>
      <p:sp>
        <p:nvSpPr>
          <p:cNvPr id="4" name="Title 3">
            <a:extLst>
              <a:ext uri="{FF2B5EF4-FFF2-40B4-BE49-F238E27FC236}">
                <a16:creationId xmlns:a16="http://schemas.microsoft.com/office/drawing/2014/main" id="{1DA69614-19E5-4A16-B8F3-66D2F8305446}"/>
              </a:ext>
            </a:extLst>
          </p:cNvPr>
          <p:cNvSpPr>
            <a:spLocks noGrp="1"/>
          </p:cNvSpPr>
          <p:nvPr>
            <p:ph type="title"/>
          </p:nvPr>
        </p:nvSpPr>
        <p:spPr/>
        <p:txBody>
          <a:bodyPr/>
          <a:lstStyle/>
          <a:p>
            <a:r>
              <a:rPr lang="en-US"/>
              <a:t>Scott’s Muscle March</a:t>
            </a:r>
          </a:p>
        </p:txBody>
      </p:sp>
    </p:spTree>
    <p:extLst>
      <p:ext uri="{BB962C8B-B14F-4D97-AF65-F5344CB8AC3E}">
        <p14:creationId xmlns:p14="http://schemas.microsoft.com/office/powerpoint/2010/main" val="101617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634D44-33F9-491C-8273-EF331EA3A2A4}"/>
              </a:ext>
            </a:extLst>
          </p:cNvPr>
          <p:cNvSpPr>
            <a:spLocks noGrp="1"/>
          </p:cNvSpPr>
          <p:nvPr>
            <p:ph idx="1"/>
          </p:nvPr>
        </p:nvSpPr>
        <p:spPr/>
        <p:txBody>
          <a:bodyPr/>
          <a:lstStyle/>
          <a:p>
            <a:pPr marL="514350" indent="-514350">
              <a:buFont typeface="+mj-lt"/>
              <a:buAutoNum type="arabicPeriod" startAt="5"/>
            </a:pPr>
            <a:r>
              <a:rPr lang="en-US"/>
              <a:t>Model the total number of push-ups that Scott has completed on any given day during “Muscle March.”  Include both recursive and explicit equations.</a:t>
            </a:r>
          </a:p>
          <a:p>
            <a:pPr marL="514350" indent="-514350">
              <a:buFont typeface="+mj-lt"/>
              <a:buAutoNum type="arabicPeriod" startAt="5"/>
            </a:pPr>
            <a:endParaRPr lang="en-US"/>
          </a:p>
          <a:p>
            <a:pPr marL="0" indent="0">
              <a:buNone/>
            </a:pPr>
            <a:r>
              <a:rPr lang="en-US"/>
              <a:t>Discuss with a partner or your table group what patterns you discovered.</a:t>
            </a:r>
          </a:p>
        </p:txBody>
      </p:sp>
      <p:sp>
        <p:nvSpPr>
          <p:cNvPr id="3" name="Footer Placeholder 2">
            <a:extLst>
              <a:ext uri="{FF2B5EF4-FFF2-40B4-BE49-F238E27FC236}">
                <a16:creationId xmlns:a16="http://schemas.microsoft.com/office/drawing/2014/main" id="{BB3026B4-B95E-4E30-95E9-0E701D7FFCC8}"/>
              </a:ext>
            </a:extLst>
          </p:cNvPr>
          <p:cNvSpPr>
            <a:spLocks noGrp="1"/>
          </p:cNvSpPr>
          <p:nvPr>
            <p:ph type="ftr" sz="quarter" idx="11"/>
          </p:nvPr>
        </p:nvSpPr>
        <p:spPr/>
        <p:txBody>
          <a:bodyPr/>
          <a:lstStyle/>
          <a:p>
            <a:r>
              <a:rPr lang="en-US"/>
              <a:t>Unit 1 ● Lesson 3</a:t>
            </a:r>
          </a:p>
        </p:txBody>
      </p:sp>
      <p:sp>
        <p:nvSpPr>
          <p:cNvPr id="4" name="Title 3">
            <a:extLst>
              <a:ext uri="{FF2B5EF4-FFF2-40B4-BE49-F238E27FC236}">
                <a16:creationId xmlns:a16="http://schemas.microsoft.com/office/drawing/2014/main" id="{1DA69614-19E5-4A16-B8F3-66D2F8305446}"/>
              </a:ext>
            </a:extLst>
          </p:cNvPr>
          <p:cNvSpPr>
            <a:spLocks noGrp="1"/>
          </p:cNvSpPr>
          <p:nvPr>
            <p:ph type="title"/>
          </p:nvPr>
        </p:nvSpPr>
        <p:spPr/>
        <p:txBody>
          <a:bodyPr/>
          <a:lstStyle/>
          <a:p>
            <a:r>
              <a:rPr lang="en-US"/>
              <a:t>Scott’s Muscle March</a:t>
            </a:r>
          </a:p>
        </p:txBody>
      </p:sp>
    </p:spTree>
    <p:extLst>
      <p:ext uri="{BB962C8B-B14F-4D97-AF65-F5344CB8AC3E}">
        <p14:creationId xmlns:p14="http://schemas.microsoft.com/office/powerpoint/2010/main" val="6528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E9CC5B-889E-42CE-AF4B-52D93BFCBE28}"/>
              </a:ext>
            </a:extLst>
          </p:cNvPr>
          <p:cNvSpPr>
            <a:spLocks noGrp="1"/>
          </p:cNvSpPr>
          <p:nvPr>
            <p:ph idx="1"/>
          </p:nvPr>
        </p:nvSpPr>
        <p:spPr/>
        <p:txBody>
          <a:bodyPr/>
          <a:lstStyle/>
          <a:p>
            <a:pPr marL="514350" indent="-514350">
              <a:buFont typeface="+mj-lt"/>
              <a:buAutoNum type="arabicPeriod" startAt="6"/>
            </a:pPr>
            <a:r>
              <a:rPr lang="en-US"/>
              <a:t>Will Scott meet his goal and earn the donation for charity?  Will he earn the bonus?  If so, how much will that bonus be?  Be prepared to explain your answer.</a:t>
            </a:r>
          </a:p>
        </p:txBody>
      </p:sp>
      <p:sp>
        <p:nvSpPr>
          <p:cNvPr id="3" name="Footer Placeholder 2">
            <a:extLst>
              <a:ext uri="{FF2B5EF4-FFF2-40B4-BE49-F238E27FC236}">
                <a16:creationId xmlns:a16="http://schemas.microsoft.com/office/drawing/2014/main" id="{E7019EA8-6519-4030-B0AD-6A4F45E77EF4}"/>
              </a:ext>
            </a:extLst>
          </p:cNvPr>
          <p:cNvSpPr>
            <a:spLocks noGrp="1"/>
          </p:cNvSpPr>
          <p:nvPr>
            <p:ph type="ftr" sz="quarter" idx="11"/>
          </p:nvPr>
        </p:nvSpPr>
        <p:spPr/>
        <p:txBody>
          <a:bodyPr/>
          <a:lstStyle/>
          <a:p>
            <a:r>
              <a:rPr lang="en-US"/>
              <a:t>Unit 1 ● Lesson 3</a:t>
            </a:r>
          </a:p>
        </p:txBody>
      </p:sp>
    </p:spTree>
    <p:extLst>
      <p:ext uri="{BB962C8B-B14F-4D97-AF65-F5344CB8AC3E}">
        <p14:creationId xmlns:p14="http://schemas.microsoft.com/office/powerpoint/2010/main" val="304829622"/>
      </p:ext>
    </p:extLst>
  </p:cSld>
  <p:clrMapOvr>
    <a:masterClrMapping/>
  </p:clrMapOvr>
</p:sld>
</file>

<file path=ppt/theme/theme1.xml><?xml version="1.0" encoding="utf-8"?>
<a:theme xmlns:a="http://schemas.openxmlformats.org/drawingml/2006/main" name="Office Theme">
  <a:themeElements>
    <a:clrScheme name="Unit 6 Custom Theme">
      <a:dk1>
        <a:srgbClr val="6A1767"/>
      </a:dk1>
      <a:lt1>
        <a:srgbClr val="FFFFFF"/>
      </a:lt1>
      <a:dk2>
        <a:srgbClr val="910791"/>
      </a:dk2>
      <a:lt2>
        <a:srgbClr val="FEFFFF"/>
      </a:lt2>
      <a:accent1>
        <a:srgbClr val="B025AB"/>
      </a:accent1>
      <a:accent2>
        <a:srgbClr val="BC04BE"/>
      </a:accent2>
      <a:accent3>
        <a:srgbClr val="791A75"/>
      </a:accent3>
      <a:accent4>
        <a:srgbClr val="9A069D"/>
      </a:accent4>
      <a:accent5>
        <a:srgbClr val="D72CD2"/>
      </a:accent5>
      <a:accent6>
        <a:srgbClr val="FC00FF"/>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Adkins, Shelley</DisplayName>
        <AccountId>2724</AccountId>
        <AccountType/>
      </UserInfo>
    </SharedWithUsers>
    <MediaLengthInSeconds xmlns="242144d6-166b-49e2-aa90-f25e9b00a53a" xsi:nil="true"/>
    <Information xmlns="242144d6-166b-49e2-aa90-f25e9b00a53a" xsi:nil="true"/>
    <_dlc_DocId xmlns="e6b18dcd-00de-4a4b-a809-bf649cda40bd">KST36QS7YUKS-17149278-84892</_dlc_DocId>
    <_dlc_DocIdUrl xmlns="e6b18dcd-00de-4a4b-a809-bf649cda40bd">
      <Url>https://k12mnps.sharepoint.com/sites/014-CMGS-CI/_layouts/15/DocIdRedir.aspx?ID=KST36QS7YUKS-17149278-84892</Url>
      <Description>KST36QS7YUKS-17149278-84892</Description>
    </_dlc_DocIdUrl>
  </documentManagement>
</p:properties>
</file>

<file path=customXml/itemProps1.xml><?xml version="1.0" encoding="utf-8"?>
<ds:datastoreItem xmlns:ds="http://schemas.openxmlformats.org/officeDocument/2006/customXml" ds:itemID="{666EC051-CF14-435B-BB72-D9C32E5B97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E3BC5D-F95D-4D57-B0D4-DF9CE520BEC9}">
  <ds:schemaRefs>
    <ds:schemaRef ds:uri="http://schemas.microsoft.com/sharepoint/events"/>
  </ds:schemaRefs>
</ds:datastoreItem>
</file>

<file path=customXml/itemProps3.xml><?xml version="1.0" encoding="utf-8"?>
<ds:datastoreItem xmlns:ds="http://schemas.openxmlformats.org/officeDocument/2006/customXml" ds:itemID="{057F20D6-AB91-47FE-91A8-E8BAF2ACB2FA}">
  <ds:schemaRefs>
    <ds:schemaRef ds:uri="http://schemas.microsoft.com/sharepoint/v3/contenttype/forms"/>
  </ds:schemaRefs>
</ds:datastoreItem>
</file>

<file path=customXml/itemProps4.xml><?xml version="1.0" encoding="utf-8"?>
<ds:datastoreItem xmlns:ds="http://schemas.openxmlformats.org/officeDocument/2006/customXml" ds:itemID="{133CBF5E-DE76-4D71-B410-54751C1F747E}">
  <ds:schemaRefs>
    <ds:schemaRef ds:uri="http://purl.org/dc/elements/1.1/"/>
    <ds:schemaRef ds:uri="http://schemas.microsoft.com/office/2006/documentManagement/types"/>
    <ds:schemaRef ds:uri="http://schemas.microsoft.com/office/2006/metadata/properties"/>
    <ds:schemaRef ds:uri="http://purl.org/dc/dcmitype/"/>
    <ds:schemaRef ds:uri="eb208772-ddc5-4f6a-b383-d2629cd7e715"/>
    <ds:schemaRef ds:uri="http://schemas.microsoft.com/office/infopath/2007/PartnerControls"/>
    <ds:schemaRef ds:uri="http://schemas.openxmlformats.org/package/2006/metadata/core-properties"/>
    <ds:schemaRef ds:uri="8b135edc-aa13-4e9d-bff7-e67ebb7a4006"/>
    <ds:schemaRef ds:uri="http://www.w3.org/XML/1998/namespace"/>
    <ds:schemaRef ds:uri="http://purl.org/dc/terms/"/>
    <ds:schemaRef ds:uri="b2c14416-9b3b-4ab9-bce7-0fcee5420287"/>
    <ds:schemaRef ds:uri="242144d6-166b-49e2-aa90-f25e9b00a53a"/>
    <ds:schemaRef ds:uri="e6b18dcd-00de-4a4b-a809-bf649cda40bd"/>
  </ds:schemaRefs>
</ds:datastoreItem>
</file>

<file path=docProps/app.xml><?xml version="1.0" encoding="utf-8"?>
<Properties xmlns="http://schemas.openxmlformats.org/officeDocument/2006/extended-properties" xmlns:vt="http://schemas.openxmlformats.org/officeDocument/2006/docPropsVTypes">
  <Template/>
  <TotalTime>8</TotalTime>
  <Words>2675</Words>
  <Application>Microsoft Macintosh PowerPoint</Application>
  <PresentationFormat>Widescreen</PresentationFormat>
  <Paragraphs>113</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Avenir Black</vt:lpstr>
      <vt:lpstr>Avenir Book</vt:lpstr>
      <vt:lpstr>Calibri</vt:lpstr>
      <vt:lpstr>Cambria Math</vt:lpstr>
      <vt:lpstr>Century Gothic</vt:lpstr>
      <vt:lpstr>Office Theme</vt:lpstr>
      <vt:lpstr>Lesson 3: Scott’s Muscle March</vt:lpstr>
      <vt:lpstr>PowerPoint Presentation</vt:lpstr>
      <vt:lpstr>Scott’s Muscle March</vt:lpstr>
      <vt:lpstr>Scott’s Muscle March</vt:lpstr>
      <vt:lpstr>Scott’s Muscle March</vt:lpstr>
      <vt:lpstr>Scott’s Muscle March</vt:lpstr>
      <vt:lpstr>Scott’s Muscle March</vt:lpstr>
      <vt:lpstr>Scott’s Muscle March</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312</cp:revision>
  <dcterms:created xsi:type="dcterms:W3CDTF">2023-05-09T17:17:08Z</dcterms:created>
  <dcterms:modified xsi:type="dcterms:W3CDTF">2024-08-13T01:00:18Z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6ee307b2-aafa-4d6e-bb86-02e798f87df4</vt:lpwstr>
  </property>
  <property fmtid="{D5CDD505-2E9C-101B-9397-08002B2CF9AE}" pid="5" name="Order">
    <vt:r8>2486400</vt:r8>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