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0"/>
  </p:notesMasterIdLst>
  <p:handoutMasterIdLst>
    <p:handoutMasterId r:id="rId21"/>
  </p:handoutMasterIdLst>
  <p:sldIdLst>
    <p:sldId id="269" r:id="rId6"/>
    <p:sldId id="293" r:id="rId7"/>
    <p:sldId id="294" r:id="rId8"/>
    <p:sldId id="295" r:id="rId9"/>
    <p:sldId id="296" r:id="rId10"/>
    <p:sldId id="297" r:id="rId11"/>
    <p:sldId id="298" r:id="rId12"/>
    <p:sldId id="299" r:id="rId13"/>
    <p:sldId id="389" r:id="rId14"/>
    <p:sldId id="300" r:id="rId15"/>
    <p:sldId id="301" r:id="rId16"/>
    <p:sldId id="302" r:id="rId17"/>
    <p:sldId id="303" r:id="rId18"/>
    <p:sldId id="30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672B4B-42BA-C7EF-44D4-76EAC601B561}" name="Houston, Laura B" initials="HB" userId="S::lbhouston@mnps.org::bdc3e713-a27c-4ed9-87ea-aaea4668a1c5" providerId="AD"/>
  <p188:author id="{BC788EC1-5115-531B-7AFC-A3BE28217CE0}" name="Gluck Jr., Scott A" initials="GJSA" userId="S::SAGluck@mnps.org::f24d3eef-8238-4c89-aa2e-a907220dc4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12"/>
    <p:restoredTop sz="87551"/>
  </p:normalViewPr>
  <p:slideViewPr>
    <p:cSldViewPr snapToGrid="0">
      <p:cViewPr varScale="1">
        <p:scale>
          <a:sx n="56" d="100"/>
          <a:sy n="56" d="100"/>
        </p:scale>
        <p:origin x="184"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8/12/24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previous lesson, students were introduced to quadratic functions by modeling a pattern.  This lesson begins with a similar idea, but the first pattern is linear and the second pattern is quadratic.  In the lesson, students will compare the growth of linear and quadratic functions and notice that in a geometric context, the growth of a quadratic function is two dimensional.  There are many opportunities for students to use academic language to compare linear and quadratic functions with various representations built into the lesson.  The unit will continue with modeling quadratic functions and comparing them with exponential functions, and end with students building flexibility and fluency with distinguishing between linear, quadratic, and exponential functions given in any representation.</a:t>
            </a:r>
          </a:p>
        </p:txBody>
      </p:sp>
    </p:spTree>
    <p:extLst>
      <p:ext uri="{BB962C8B-B14F-4D97-AF65-F5344CB8AC3E}">
        <p14:creationId xmlns:p14="http://schemas.microsoft.com/office/powerpoint/2010/main" val="41230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consider printing this out for students to put their final notes on.  Give them the opportunity to fill in some responses on their own, but be sure that all students do get all of the information.  Students are being introduced to the term Parabola on this slide as well so make sure that you take a moment to answer any questions that arise on that vocabulary term.</a:t>
            </a:r>
          </a:p>
          <a:p>
            <a:endParaRPr lang="en-US"/>
          </a:p>
          <a:p>
            <a:r>
              <a:rPr lang="en-US"/>
              <a:t>Rate of Change:	Constant		Linear</a:t>
            </a:r>
          </a:p>
          <a:p>
            <a:r>
              <a:rPr lang="en-US"/>
              <a:t>Diagram:		Grows in 1 Dimension	Grows in 2 Dimensions</a:t>
            </a:r>
          </a:p>
          <a:p>
            <a:r>
              <a:rPr lang="en-US"/>
              <a:t>Equation:		Highest powered term is </a:t>
            </a:r>
            <a:r>
              <a:rPr lang="en-US" i="1"/>
              <a:t>x</a:t>
            </a:r>
            <a:r>
              <a:rPr lang="en-US" i="1" baseline="30000"/>
              <a:t>1</a:t>
            </a:r>
            <a:r>
              <a:rPr lang="en-US" i="0" baseline="0"/>
              <a:t>	Highest powered term is </a:t>
            </a:r>
            <a:r>
              <a:rPr lang="en-US" i="1" baseline="0"/>
              <a:t>x</a:t>
            </a:r>
            <a:r>
              <a:rPr lang="en-US" i="1" baseline="30000"/>
              <a:t>2</a:t>
            </a:r>
            <a:endParaRPr lang="en-US" i="0" baseline="0"/>
          </a:p>
          <a:p>
            <a:r>
              <a:rPr lang="en-US" i="0" baseline="0"/>
              <a:t>Table:		First Difference is Constant	First Difference is Linear, Second Difference is Constant</a:t>
            </a:r>
          </a:p>
          <a:p>
            <a:r>
              <a:rPr lang="en-US" i="0" baseline="0"/>
              <a:t>Graph:		Line		</a:t>
            </a:r>
            <a:r>
              <a:rPr lang="en-US" b="1" i="0" baseline="0"/>
              <a:t>Parabola</a:t>
            </a:r>
            <a:endParaRPr lang="en-US" i="0" baseline="30000"/>
          </a:p>
        </p:txBody>
      </p:sp>
    </p:spTree>
    <p:extLst>
      <p:ext uri="{BB962C8B-B14F-4D97-AF65-F5344CB8AC3E}">
        <p14:creationId xmlns:p14="http://schemas.microsoft.com/office/powerpoint/2010/main" val="2596918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Indicators of Understanding:</a:t>
            </a:r>
          </a:p>
          <a:p>
            <a:endParaRPr lang="en-US"/>
          </a:p>
          <a:p>
            <a:pPr marL="0" indent="0">
              <a:buFont typeface="Arial" panose="020B0604020202020204" pitchFamily="34" charset="0"/>
              <a:buNone/>
            </a:pPr>
            <a:r>
              <a:rPr lang="en-US" b="1"/>
              <a:t>Ways they are alike:</a:t>
            </a:r>
          </a:p>
          <a:p>
            <a:pPr marL="628650" lvl="1" indent="-171450">
              <a:buFont typeface="Arial" panose="020B0604020202020204" pitchFamily="34" charset="0"/>
              <a:buChar char="•"/>
            </a:pPr>
            <a:r>
              <a:rPr lang="en-US"/>
              <a:t>Both can be discrete</a:t>
            </a:r>
          </a:p>
          <a:p>
            <a:pPr marL="628650" lvl="1" indent="-171450">
              <a:buFont typeface="Arial" panose="020B0604020202020204" pitchFamily="34" charset="0"/>
              <a:buChar char="•"/>
            </a:pPr>
            <a:r>
              <a:rPr lang="en-US"/>
              <a:t>Both have a pattern in the first difference</a:t>
            </a:r>
          </a:p>
          <a:p>
            <a:pPr marL="0" lvl="0" indent="0">
              <a:buFont typeface="Arial" panose="020B0604020202020204" pitchFamily="34" charset="0"/>
              <a:buNone/>
            </a:pPr>
            <a:r>
              <a:rPr lang="en-US" b="1"/>
              <a:t>Ways they are different:</a:t>
            </a:r>
          </a:p>
          <a:p>
            <a:pPr marL="628650" lvl="1" indent="-171450">
              <a:buFont typeface="Arial" panose="020B0604020202020204" pitchFamily="34" charset="0"/>
              <a:buChar char="•"/>
            </a:pPr>
            <a:r>
              <a:rPr lang="en-US"/>
              <a:t>Linear functions have a constant first difference and quadratic functions have a constant second difference.</a:t>
            </a:r>
          </a:p>
          <a:p>
            <a:pPr marL="628650" lvl="1" indent="-171450">
              <a:buFont typeface="Arial" panose="020B0604020202020204" pitchFamily="34" charset="0"/>
              <a:buChar char="•"/>
            </a:pPr>
            <a:r>
              <a:rPr lang="en-US"/>
              <a:t>Linear functions are straight and quadratic functions are curved.</a:t>
            </a:r>
          </a:p>
          <a:p>
            <a:pPr marL="628650" lvl="1" indent="-171450">
              <a:buFont typeface="Arial" panose="020B0604020202020204" pitchFamily="34" charset="0"/>
              <a:buChar char="•"/>
            </a:pPr>
            <a:r>
              <a:rPr lang="en-US"/>
              <a:t>Linear functions have equations with just </a:t>
            </a:r>
            <a:r>
              <a:rPr lang="en-US" i="1"/>
              <a:t>x</a:t>
            </a:r>
            <a:r>
              <a:rPr lang="en-US" i="0"/>
              <a:t> and a constant while quadratic functions have </a:t>
            </a:r>
            <a:r>
              <a:rPr lang="en-US" i="1"/>
              <a:t>x</a:t>
            </a:r>
            <a:r>
              <a:rPr lang="en-US" i="1" baseline="30000"/>
              <a:t>2</a:t>
            </a:r>
            <a:r>
              <a:rPr lang="en-US" i="0" baseline="0"/>
              <a:t>.</a:t>
            </a:r>
          </a:p>
          <a:p>
            <a:pPr marL="628650" lvl="1" indent="-171450">
              <a:buFont typeface="Arial" panose="020B0604020202020204" pitchFamily="34" charset="0"/>
              <a:buChar char="•"/>
            </a:pPr>
            <a:r>
              <a:rPr lang="en-US" i="0" baseline="0"/>
              <a:t>Linear functions grow in one dimension and quadratic functions grow in two dimensions.</a:t>
            </a:r>
          </a:p>
          <a:p>
            <a:pPr marL="0" lvl="0" indent="0">
              <a:buFont typeface="Arial" panose="020B0604020202020204" pitchFamily="34" charset="0"/>
              <a:buNone/>
            </a:pPr>
            <a:r>
              <a:rPr lang="en-US" b="1" i="0" baseline="0"/>
              <a:t>Indicators of Misconceptions</a:t>
            </a:r>
          </a:p>
          <a:p>
            <a:pPr marL="171450" lvl="0" indent="-171450">
              <a:buFont typeface="Arial" panose="020B0604020202020204" pitchFamily="34" charset="0"/>
              <a:buChar char="•"/>
            </a:pPr>
            <a:r>
              <a:rPr lang="en-US" i="0" baseline="0"/>
              <a:t>Vague statements like, “Both have a rate of change” or “both have a graph”</a:t>
            </a:r>
          </a:p>
          <a:p>
            <a:pPr marL="171450" lvl="0" indent="-171450">
              <a:buFont typeface="Arial" panose="020B0604020202020204" pitchFamily="34" charset="0"/>
              <a:buChar char="•"/>
            </a:pPr>
            <a:r>
              <a:rPr lang="en-US" i="0" baseline="0"/>
              <a:t>Both functions are increasing.  (While so far this has been true of Quadratics, students have definitely been exposed to decreasing linear functions by this point)</a:t>
            </a:r>
          </a:p>
        </p:txBody>
      </p:sp>
    </p:spTree>
    <p:extLst>
      <p:ext uri="{BB962C8B-B14F-4D97-AF65-F5344CB8AC3E}">
        <p14:creationId xmlns:p14="http://schemas.microsoft.com/office/powerpoint/2010/main" val="1443804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problem, students see the structure of a distributive problem by factoring out a common binomial from each side of a + or - sign. Being able to see the distributive property in this way will help students if they need to do factoring by grouping. In the second and third problems, students find the greatest common factor. These skills are review from previous courses and are fundamental when working with quadratic functions. In the next unit, students will work extensively with quadratic expressions and equations. Understanding factors and the distributive property will be used to transition between different forms of a quadratic equation.</a:t>
            </a:r>
          </a:p>
          <a:p>
            <a:endParaRPr lang="en-US" dirty="0"/>
          </a:p>
          <a:p>
            <a:r>
              <a:rPr lang="en-US" dirty="0"/>
              <a:t>Ask students to work the problems individually and then have students share their solutions to each problem with a partner. Monitor the individual and partner work to see if there is a need to discuss either of these problems as a whole class. If so, have successful students share their solution processes for each problem, as needed.</a:t>
            </a:r>
            <a:endParaRPr lang="en-US" dirty="0">
              <a:cs typeface="Calibri" panose="020F0502020204030204"/>
            </a:endParaRPr>
          </a:p>
          <a:p>
            <a:br>
              <a:rPr lang="en-US" dirty="0"/>
            </a:br>
            <a:endParaRPr lang="en-US" dirty="0"/>
          </a:p>
          <a:p>
            <a:endParaRPr lang="en-US" dirty="0">
              <a:cs typeface="Calibri"/>
            </a:endParaRPr>
          </a:p>
        </p:txBody>
      </p:sp>
    </p:spTree>
    <p:extLst>
      <p:ext uri="{BB962C8B-B14F-4D97-AF65-F5344CB8AC3E}">
        <p14:creationId xmlns:p14="http://schemas.microsoft.com/office/powerpoint/2010/main" val="544581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first problem, students see the structure of a distributive problem by factoring out a common binomial from each side of a + or - sign. Being able to see the distributive property in this way will help students if they need to do factoring by grouping. In the second and third problems, students find the greatest common factor. These skills are review from previous courses and are fundamental when working with quadratic functions. In the next unit, students will work extensively with quadratic expressions and equations. Understanding factors and the distributive property will be used to transition between different forms of a quadratic equation.</a:t>
            </a:r>
            <a:endParaRPr lang="en-US" dirty="0"/>
          </a:p>
          <a:p>
            <a:endParaRPr lang="en-US" dirty="0"/>
          </a:p>
          <a:p>
            <a:r>
              <a:rPr lang="en-US" dirty="0"/>
              <a:t>Ask students to work the problems individually and then have students share their solutions to each problem with a partner. Monitor the individual and partner work to see if there is a need to discuss either of these problems as a whole class. If so, have successful students share their solution processes for each problem, as needed.</a:t>
            </a:r>
          </a:p>
          <a:p>
            <a:br>
              <a:rPr lang="en-US" dirty="0"/>
            </a:br>
            <a:endParaRPr lang="en-US" dirty="0"/>
          </a:p>
          <a:p>
            <a:endParaRPr lang="en-US" dirty="0"/>
          </a:p>
          <a:p>
            <a:endParaRPr lang="en-US" dirty="0">
              <a:cs typeface="Calibri"/>
            </a:endParaRPr>
          </a:p>
        </p:txBody>
      </p:sp>
    </p:spTree>
    <p:extLst>
      <p:ext uri="{BB962C8B-B14F-4D97-AF65-F5344CB8AC3E}">
        <p14:creationId xmlns:p14="http://schemas.microsoft.com/office/powerpoint/2010/main" val="386777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this Jump Start is to activate students’ background knowledge in recognizing linear functions in each representation.  This will be useful in the first part of the lesson as students model a linear function and then compare the linear function to ta quadratic function in the second part of the lesson.  Ask students to begin by working individually for about 2 minutes to write their answers to the three questions in this problem.  When they have finished, ask partners to alternate sharing their responses until both partners have shared.  After they have both shared, give partners a few minutes to refine the wording on their responses so they have a useful record to work with.</a:t>
            </a:r>
          </a:p>
          <a:p>
            <a:endParaRPr lang="en-US"/>
          </a:p>
          <a:p>
            <a:r>
              <a:rPr lang="en-US" b="1"/>
              <a:t>Solutions will look similar to:</a:t>
            </a:r>
          </a:p>
          <a:p>
            <a:r>
              <a:rPr lang="en-US"/>
              <a:t>When I look at a table, I recognize a linear function if: </a:t>
            </a:r>
            <a:r>
              <a:rPr lang="en-US" i="1"/>
              <a:t>it has a constant first difference.</a:t>
            </a:r>
          </a:p>
          <a:p>
            <a:r>
              <a:rPr lang="en-US"/>
              <a:t>When I look at a graph, I recognize a linear function if: </a:t>
            </a:r>
            <a:r>
              <a:rPr lang="en-US" i="1"/>
              <a:t>the graph is a line with a constant slope.</a:t>
            </a:r>
            <a:endParaRPr lang="en-US" i="0"/>
          </a:p>
          <a:p>
            <a:r>
              <a:rPr lang="en-US" i="0"/>
              <a:t>When I look at an equation, I recognize a linear function if: </a:t>
            </a:r>
            <a:r>
              <a:rPr lang="en-US" i="1"/>
              <a:t>the highest power of the variable is one or it is in the form y=</a:t>
            </a:r>
            <a:r>
              <a:rPr lang="en-US" i="1" err="1"/>
              <a:t>mx+b</a:t>
            </a:r>
            <a:r>
              <a:rPr lang="en-US" i="1"/>
              <a:t>.  If it is a recursive equation, there is a constant number being added to the previous term.</a:t>
            </a:r>
            <a:endParaRPr lang="en-US"/>
          </a:p>
        </p:txBody>
      </p:sp>
    </p:spTree>
    <p:extLst>
      <p:ext uri="{BB962C8B-B14F-4D97-AF65-F5344CB8AC3E}">
        <p14:creationId xmlns:p14="http://schemas.microsoft.com/office/powerpoint/2010/main" val="410230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Beginning with this context and setting up the story of creating the logos will give students a foundation of where this belongs.  If your school has a design or artistic academy, leverage that presence and pick the minds of those students on how building a scalable logo works in order to connect student thinking to their CTE courses.</a:t>
            </a:r>
          </a:p>
        </p:txBody>
      </p:sp>
    </p:spTree>
    <p:extLst>
      <p:ext uri="{BB962C8B-B14F-4D97-AF65-F5344CB8AC3E}">
        <p14:creationId xmlns:p14="http://schemas.microsoft.com/office/powerpoint/2010/main" val="158310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Monitor Student Thinking:  </a:t>
            </a:r>
            <a:r>
              <a:rPr lang="en-US"/>
              <a:t>As you’re pacing the room during this problem, look for the students to be using tables, graphs, and equations.  If students appear stuck, ask how they see the figures changing.  Provide colored pencils to help students keep track of what changes and what stays the same in each figure.  Encourage students to use as many representations as possible for their mathematical model.</a:t>
            </a:r>
          </a:p>
        </p:txBody>
      </p:sp>
    </p:spTree>
    <p:extLst>
      <p:ext uri="{BB962C8B-B14F-4D97-AF65-F5344CB8AC3E}">
        <p14:creationId xmlns:p14="http://schemas.microsoft.com/office/powerpoint/2010/main" val="31669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Connect Student Thinking: </a:t>
            </a:r>
            <a:r>
              <a:rPr lang="en-US"/>
              <a:t>Start a discussion of student representations; it is advised to begin with a  student who presents an equation from the diagram, then a table, then a student who constructed a graph.  Ask students what type of function this is and how they know.  Using the first difference, highlight the area that the rate of change is always 5.  Ask students to show how they see the change of 5 in each of the figures.  Ask a student to show how they used the diagram to find an explicit formula.  A possible explanation is: </a:t>
            </a:r>
            <a:r>
              <a:rPr lang="en-US" i="1"/>
              <a:t>I noticed that for n=2 there were 5 groups of 2 blocks and then 2 more blocks left over.  When I tried it on the other sizes, it worked the same way, so I decided the equation is: f(n) = 5n+2.</a:t>
            </a:r>
            <a:endParaRPr lang="en-US"/>
          </a:p>
        </p:txBody>
      </p:sp>
    </p:spTree>
    <p:extLst>
      <p:ext uri="{BB962C8B-B14F-4D97-AF65-F5344CB8AC3E}">
        <p14:creationId xmlns:p14="http://schemas.microsoft.com/office/powerpoint/2010/main" val="3338727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Monitor Student Thinking:</a:t>
            </a:r>
            <a:r>
              <a:rPr lang="en-US" b="0"/>
              <a:t>  As you monitor student work, ensure that students are able to correctly draw the next figure.  Listen for how they are using the diagram to think about how the figures are changing.  The diagram is key to finding the explicit equation.  Encourage students to use all representations in modeling the function and to connect the equation that they find using the diagram to the table and the graph.</a:t>
            </a:r>
            <a:endParaRPr lang="en-US" b="1"/>
          </a:p>
        </p:txBody>
      </p:sp>
    </p:spTree>
    <p:extLst>
      <p:ext uri="{BB962C8B-B14F-4D97-AF65-F5344CB8AC3E}">
        <p14:creationId xmlns:p14="http://schemas.microsoft.com/office/powerpoint/2010/main" val="165791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112 Blocks</a:t>
            </a:r>
          </a:p>
          <a:p>
            <a:endParaRPr lang="en-US" i="1">
              <a:cs typeface="Calibri"/>
            </a:endParaRPr>
          </a:p>
          <a:p>
            <a:r>
              <a:rPr lang="en-US" b="1" i="0" dirty="0"/>
              <a:t>Connect Student Thinking: </a:t>
            </a:r>
            <a:r>
              <a:rPr lang="en-US" i="0" dirty="0"/>
              <a:t>Begin the discussion by asking a student to present an explicit equation and to show how they used the diagram to get the equation.</a:t>
            </a:r>
            <a:r>
              <a:rPr lang="en-US" dirty="0"/>
              <a:t> </a:t>
            </a:r>
            <a:r>
              <a:rPr lang="en-US" i="0" dirty="0"/>
              <a:t> One possible way to think about it is to view how the single box from the original design, squares up based upon the size value.</a:t>
            </a:r>
            <a:r>
              <a:rPr lang="en-US" dirty="0"/>
              <a:t> </a:t>
            </a:r>
            <a:r>
              <a:rPr lang="en-US" i="0" dirty="0"/>
              <a:t> A student could say something like, </a:t>
            </a:r>
            <a:r>
              <a:rPr lang="en-US" i="1" dirty="0"/>
              <a:t>I noticed that there are 7 large squares in every design.  For n=2, the square is made up of four smaller squares.  At n=3, the squares are made up of 9 smaller squares, and so on.</a:t>
            </a:r>
            <a:endParaRPr lang="en-US" dirty="0"/>
          </a:p>
        </p:txBody>
      </p:sp>
    </p:spTree>
    <p:extLst>
      <p:ext uri="{BB962C8B-B14F-4D97-AF65-F5344CB8AC3E}">
        <p14:creationId xmlns:p14="http://schemas.microsoft.com/office/powerpoint/2010/main" val="21701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 Recursive formula: </a:t>
            </a:r>
            <a:r>
              <a:rPr lang="en-US" i="1"/>
              <a:t>f(1)=7, f(n)=f(n-1)+7(2n-1)</a:t>
            </a:r>
            <a:endParaRPr lang="en-US">
              <a:cs typeface="Calibri"/>
            </a:endParaRPr>
          </a:p>
          <a:p>
            <a:r>
              <a:rPr lang="en-US" i="1"/>
              <a:t>    </a:t>
            </a:r>
            <a:r>
              <a:rPr lang="en-US" i="0"/>
              <a:t>Explicit formula: </a:t>
            </a:r>
            <a:r>
              <a:rPr lang="en-US" i="1"/>
              <a:t>f(n) = 7n</a:t>
            </a:r>
            <a:r>
              <a:rPr lang="en-US" i="1" baseline="30000"/>
              <a:t>2</a:t>
            </a:r>
            <a:endParaRPr lang="en-US" i="0"/>
          </a:p>
          <a:p>
            <a:r>
              <a:rPr lang="en-US" i="0"/>
              <a:t>4. The most important distinction here is for students to identify that the rate of change has adjusted.</a:t>
            </a:r>
            <a:r>
              <a:rPr lang="en-US"/>
              <a:t> </a:t>
            </a:r>
            <a:r>
              <a:rPr lang="en-US" i="0"/>
              <a:t> Linear functions like we saw in the first logo scaling have a constant first difference; quadratic functions have a LINEAR first difference and a CONSTANT second difference.</a:t>
            </a:r>
            <a:r>
              <a:rPr lang="en-US"/>
              <a:t> </a:t>
            </a:r>
            <a:r>
              <a:rPr lang="en-US" i="0"/>
              <a:t> Check teacher notes on Kiddom and Open Up’s website for how equations, graphs, and tables differ in linear and quadratic functions.</a:t>
            </a:r>
            <a:endParaRPr lang="en-US" i="0">
              <a:cs typeface="Calibri"/>
            </a:endParaRPr>
          </a:p>
          <a:p>
            <a:endParaRPr lang="en-US" i="0"/>
          </a:p>
          <a:p>
            <a:r>
              <a:rPr lang="en-US" b="1" i="0"/>
              <a:t>Connect Student Thinking: </a:t>
            </a:r>
            <a:r>
              <a:rPr lang="en-US" i="0"/>
              <a:t>Begin the discussion by asking a student to present an explicit equation and to show how they used the diagram to get the equation.</a:t>
            </a:r>
            <a:r>
              <a:rPr lang="en-US"/>
              <a:t> </a:t>
            </a:r>
            <a:r>
              <a:rPr lang="en-US" i="0"/>
              <a:t> One possible way to think about it is to view how the single box from the original design, squares up based upon the size value.</a:t>
            </a:r>
            <a:r>
              <a:rPr lang="en-US"/>
              <a:t> </a:t>
            </a:r>
            <a:r>
              <a:rPr lang="en-US" i="0"/>
              <a:t> A student could say something like, </a:t>
            </a:r>
            <a:r>
              <a:rPr lang="en-US" i="1"/>
              <a:t>I noticed that there are 7 large squares in every design.  For n=2, the square is made up of four smaller squares.  At n=3, the squares are made up of 9 smaller squares, and so on.</a:t>
            </a:r>
            <a:endParaRPr lang="en-US"/>
          </a:p>
        </p:txBody>
      </p:sp>
    </p:spTree>
    <p:extLst>
      <p:ext uri="{BB962C8B-B14F-4D97-AF65-F5344CB8AC3E}">
        <p14:creationId xmlns:p14="http://schemas.microsoft.com/office/powerpoint/2010/main" val="47552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Domain: [-Infinity, Infinity]</a:t>
            </a:r>
          </a:p>
          <a:p>
            <a:r>
              <a:rPr lang="en-US"/>
              <a:t>Range: [0, Infinity]</a:t>
            </a:r>
          </a:p>
          <a:p>
            <a:endParaRPr lang="en-US"/>
          </a:p>
          <a:p>
            <a:r>
              <a:rPr lang="en-US"/>
              <a:t>The graph of the function decreases to a minimum at (0,0) and then increases.  The graph is symmetrical because the square of a number and the square of that number’s opposite are the same.</a:t>
            </a:r>
          </a:p>
        </p:txBody>
      </p:sp>
    </p:spTree>
    <p:extLst>
      <p:ext uri="{BB962C8B-B14F-4D97-AF65-F5344CB8AC3E}">
        <p14:creationId xmlns:p14="http://schemas.microsoft.com/office/powerpoint/2010/main" val="2286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8.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Master" Target="../slideMasters/slideMaster1.xml"/><Relationship Id="rId5" Type="http://schemas.microsoft.com/office/2007/relationships/hdphoto" Target="../media/hdphoto10.wdp"/><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9.png"/><Relationship Id="rId4" Type="http://schemas.microsoft.com/office/2007/relationships/hdphoto" Target="../media/hdphoto12.wdp"/><Relationship Id="rId9" Type="http://schemas.microsoft.com/office/2007/relationships/hdphoto" Target="../media/hdphoto13.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3E2895-F5B6-8852-A5C8-CB3C4624B8CF}"/>
              </a:ext>
            </a:extLst>
          </p:cNvPr>
          <p:cNvSpPr>
            <a:spLocks noGrp="1"/>
          </p:cNvSpPr>
          <p:nvPr>
            <p:ph type="ftr" sz="quarter" idx="10"/>
          </p:nvPr>
        </p:nvSpPr>
        <p:spPr/>
        <p:txBody>
          <a:bodyPr/>
          <a:lstStyle/>
          <a:p>
            <a:r>
              <a:rPr lang="en-US"/>
              <a:t>Unit 1 ● Lesson #</a:t>
            </a:r>
          </a:p>
        </p:txBody>
      </p:sp>
      <p:grpSp>
        <p:nvGrpSpPr>
          <p:cNvPr id="4" name="Group 3">
            <a:extLst>
              <a:ext uri="{FF2B5EF4-FFF2-40B4-BE49-F238E27FC236}">
                <a16:creationId xmlns:a16="http://schemas.microsoft.com/office/drawing/2014/main" id="{FD6C7443-FFC0-CF67-B8D5-7EE84B611AE6}"/>
              </a:ext>
            </a:extLst>
          </p:cNvPr>
          <p:cNvGrpSpPr/>
          <p:nvPr userDrawn="1"/>
        </p:nvGrpSpPr>
        <p:grpSpPr>
          <a:xfrm>
            <a:off x="1665180" y="634984"/>
            <a:ext cx="8926285" cy="640080"/>
            <a:chOff x="8138886" y="968650"/>
            <a:chExt cx="2079176" cy="541065"/>
          </a:xfrm>
          <a:solidFill>
            <a:schemeClr val="tx1"/>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248680" y="657847"/>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775504"/>
            <a:ext cx="10515600" cy="5071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tx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33267"/>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C2307D-3938-35DF-1462-D7AC80B142AB}"/>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IM2</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2504440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Tree>
    <p:extLst>
      <p:ext uri="{BB962C8B-B14F-4D97-AF65-F5344CB8AC3E}">
        <p14:creationId xmlns:p14="http://schemas.microsoft.com/office/powerpoint/2010/main" val="3927187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solidFill>
                  <a:schemeClr val="tx1"/>
                </a:solidFill>
              </a:rPr>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7629"/>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 ● Activity #</a:t>
            </a:r>
          </a:p>
        </p:txBody>
      </p:sp>
    </p:spTree>
    <p:extLst>
      <p:ext uri="{BB962C8B-B14F-4D97-AF65-F5344CB8AC3E}">
        <p14:creationId xmlns:p14="http://schemas.microsoft.com/office/powerpoint/2010/main" val="3974757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rm-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4329" y="14947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61987" y="-461985"/>
            <a:ext cx="413213" cy="133718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9665" y="31670"/>
            <a:ext cx="1337186" cy="369332"/>
          </a:xfrm>
          <a:prstGeom prst="rect">
            <a:avLst/>
          </a:prstGeom>
          <a:noFill/>
        </p:spPr>
        <p:txBody>
          <a:bodyPr wrap="square" rtlCol="0">
            <a:spAutoFit/>
          </a:bodyPr>
          <a:lstStyle/>
          <a:p>
            <a:r>
              <a:rPr lang="en-US" b="1">
                <a:solidFill>
                  <a:schemeClr val="bg1"/>
                </a:solidFill>
                <a:latin typeface="Avenir Book" panose="02000503020000020003" pitchFamily="2" charset="0"/>
              </a:rPr>
              <a:t>Warm-up</a:t>
            </a:r>
          </a:p>
        </p:txBody>
      </p:sp>
      <p:sp>
        <p:nvSpPr>
          <p:cNvPr id="4" name="Title 1">
            <a:extLst>
              <a:ext uri="{FF2B5EF4-FFF2-40B4-BE49-F238E27FC236}">
                <a16:creationId xmlns:a16="http://schemas.microsoft.com/office/drawing/2014/main" id="{A02DF53E-6090-7B8D-ED04-7A57FCF930DD}"/>
              </a:ext>
            </a:extLst>
          </p:cNvPr>
          <p:cNvSpPr>
            <a:spLocks noGrp="1"/>
          </p:cNvSpPr>
          <p:nvPr>
            <p:ph type="title" hasCustomPrompt="1"/>
          </p:nvPr>
        </p:nvSpPr>
        <p:spPr>
          <a:xfrm>
            <a:off x="719446" y="681037"/>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clipart, symbol&#10;&#10;Description automatically generated">
            <a:extLst>
              <a:ext uri="{FF2B5EF4-FFF2-40B4-BE49-F238E27FC236}">
                <a16:creationId xmlns:a16="http://schemas.microsoft.com/office/drawing/2014/main" id="{678B8826-C998-4D14-BECA-C2D2E360F811}"/>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606480" y="43803"/>
            <a:ext cx="536357" cy="719161"/>
          </a:xfrm>
          <a:prstGeom prst="rect">
            <a:avLst/>
          </a:prstGeom>
        </p:spPr>
      </p:pic>
    </p:spTree>
    <p:extLst>
      <p:ext uri="{BB962C8B-B14F-4D97-AF65-F5344CB8AC3E}">
        <p14:creationId xmlns:p14="http://schemas.microsoft.com/office/powerpoint/2010/main" val="186939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3278156" y="2352167"/>
            <a:ext cx="6032994" cy="2662285"/>
          </a:xfrm>
        </p:spPr>
        <p:txBody>
          <a:bodyPr>
            <a:normAutofit/>
          </a:bodyPr>
          <a:lstStyle>
            <a:lvl1pPr marL="0" indent="0" algn="ctr">
              <a:buNone/>
              <a:defRPr sz="3600"/>
            </a:lvl1pPr>
          </a:lstStyle>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310"/>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5" y="-424929"/>
            <a:ext cx="369332" cy="1219198"/>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6">
            <a:alphaModFix/>
          </a:blip>
          <a:srcRect/>
          <a:stretch/>
        </p:blipFill>
        <p:spPr>
          <a:xfrm>
            <a:off x="0" y="-1"/>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a:t>Unit 1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7"/>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8"/>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702" r:id="rId2"/>
    <p:sldLayoutId id="2147483650" r:id="rId3"/>
    <p:sldLayoutId id="2147483667" r:id="rId4"/>
    <p:sldLayoutId id="2147483677" r:id="rId5"/>
    <p:sldLayoutId id="2147483662" r:id="rId6"/>
    <p:sldLayoutId id="2147483668" r:id="rId7"/>
    <p:sldLayoutId id="2147483678" r:id="rId8"/>
    <p:sldLayoutId id="2147483679" r:id="rId9"/>
    <p:sldLayoutId id="2147483680" r:id="rId10"/>
    <p:sldLayoutId id="2147483673" r:id="rId11"/>
    <p:sldLayoutId id="2147483676" r:id="rId12"/>
    <p:sldLayoutId id="2147483674" r:id="rId13"/>
    <p:sldLayoutId id="2147483697" r:id="rId14"/>
    <p:sldLayoutId id="2147483683" r:id="rId15"/>
    <p:sldLayoutId id="2147483684" r:id="rId16"/>
    <p:sldLayoutId id="2147483699" r:id="rId17"/>
    <p:sldLayoutId id="2147483690" r:id="rId18"/>
    <p:sldLayoutId id="2147483705" r:id="rId19"/>
    <p:sldLayoutId id="2147483653" r:id="rId20"/>
    <p:sldLayoutId id="2147483693" r:id="rId21"/>
    <p:sldLayoutId id="2147483691" r:id="rId22"/>
    <p:sldLayoutId id="2147483692" r:id="rId23"/>
    <p:sldLayoutId id="2147483685" r:id="rId24"/>
    <p:sldLayoutId id="2147483686" r:id="rId25"/>
    <p:sldLayoutId id="2147483687" r:id="rId26"/>
    <p:sldLayoutId id="2147483688" r:id="rId27"/>
    <p:sldLayoutId id="2147483689" r:id="rId28"/>
    <p:sldLayoutId id="2147483698" r:id="rId29"/>
    <p:sldLayoutId id="2147483706" r:id="rId30"/>
    <p:sldLayoutId id="2147483708" r:id="rId31"/>
    <p:sldLayoutId id="2147483709" r:id="rId32"/>
    <p:sldLayoutId id="2147483707" r:id="rId33"/>
    <p:sldLayoutId id="2147483743" r:id="rId34"/>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D644-9B67-CB45-98FD-EC9F2881718F}"/>
              </a:ext>
            </a:extLst>
          </p:cNvPr>
          <p:cNvSpPr>
            <a:spLocks noGrp="1"/>
          </p:cNvSpPr>
          <p:nvPr>
            <p:ph type="ctrTitle"/>
          </p:nvPr>
        </p:nvSpPr>
        <p:spPr/>
        <p:txBody>
          <a:bodyPr/>
          <a:lstStyle/>
          <a:p>
            <a:r>
              <a:rPr lang="en-US"/>
              <a:t>Lesson 2:</a:t>
            </a:r>
            <a:br>
              <a:rPr lang="en-US"/>
            </a:br>
            <a:r>
              <a:rPr lang="en-US"/>
              <a:t>I Rule!</a:t>
            </a:r>
          </a:p>
        </p:txBody>
      </p:sp>
      <p:sp>
        <p:nvSpPr>
          <p:cNvPr id="3" name="Subtitle 2">
            <a:extLst>
              <a:ext uri="{FF2B5EF4-FFF2-40B4-BE49-F238E27FC236}">
                <a16:creationId xmlns:a16="http://schemas.microsoft.com/office/drawing/2014/main" id="{24EF3A21-6024-E346-AAC2-7E62A3B8F8D5}"/>
              </a:ext>
            </a:extLst>
          </p:cNvPr>
          <p:cNvSpPr>
            <a:spLocks noGrp="1"/>
          </p:cNvSpPr>
          <p:nvPr>
            <p:ph type="subTitle" idx="1"/>
          </p:nvPr>
        </p:nvSpPr>
        <p:spPr/>
        <p:txBody>
          <a:bodyPr/>
          <a:lstStyle/>
          <a:p>
            <a:r>
              <a:rPr lang="en-US"/>
              <a:t>Quadratic Functions</a:t>
            </a:r>
          </a:p>
        </p:txBody>
      </p:sp>
    </p:spTree>
    <p:extLst>
      <p:ext uri="{BB962C8B-B14F-4D97-AF65-F5344CB8AC3E}">
        <p14:creationId xmlns:p14="http://schemas.microsoft.com/office/powerpoint/2010/main" val="116411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C37856F-F2CF-46B0-BB13-605298971FFA}"/>
                  </a:ext>
                </a:extLst>
              </p:cNvPr>
              <p:cNvSpPr>
                <a:spLocks noGrp="1"/>
              </p:cNvSpPr>
              <p:nvPr>
                <p:ph idx="1"/>
              </p:nvPr>
            </p:nvSpPr>
            <p:spPr/>
            <p:txBody>
              <a:bodyPr/>
              <a:lstStyle/>
              <a:p>
                <a:r>
                  <a:rPr lang="en-US"/>
                  <a:t>Consider the function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a:t>.  If there is no story context given, what are the domain and range of the function?  Describe the features of the graph o the function and relate the features to the equation.</a:t>
                </a:r>
              </a:p>
            </p:txBody>
          </p:sp>
        </mc:Choice>
        <mc:Fallback xmlns="">
          <p:sp>
            <p:nvSpPr>
              <p:cNvPr id="2" name="Content Placeholder 1">
                <a:extLst>
                  <a:ext uri="{FF2B5EF4-FFF2-40B4-BE49-F238E27FC236}">
                    <a16:creationId xmlns:a16="http://schemas.microsoft.com/office/drawing/2014/main" id="{FC37856F-F2CF-46B0-BB13-605298971FFA}"/>
                  </a:ext>
                </a:extLst>
              </p:cNvPr>
              <p:cNvSpPr>
                <a:spLocks noGrp="1" noRot="1" noChangeAspect="1" noMove="1" noResize="1" noEditPoints="1" noAdjustHandles="1" noChangeArrowheads="1" noChangeShapeType="1" noTextEdit="1"/>
              </p:cNvSpPr>
              <p:nvPr>
                <p:ph idx="1"/>
              </p:nvPr>
            </p:nvSpPr>
            <p:spPr>
              <a:blipFill>
                <a:blip r:embed="rId3"/>
                <a:stretch>
                  <a:fillRect l="-1043" t="-1923" r="-58"/>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9F202A22-819B-4E96-AFF2-63A5653EB937}"/>
              </a:ext>
            </a:extLst>
          </p:cNvPr>
          <p:cNvSpPr>
            <a:spLocks noGrp="1"/>
          </p:cNvSpPr>
          <p:nvPr>
            <p:ph type="ftr" sz="quarter" idx="11"/>
          </p:nvPr>
        </p:nvSpPr>
        <p:spPr/>
        <p:txBody>
          <a:bodyPr/>
          <a:lstStyle/>
          <a:p>
            <a:r>
              <a:rPr lang="en-US"/>
              <a:t>Unit 1 ● Lesson 2</a:t>
            </a:r>
          </a:p>
        </p:txBody>
      </p:sp>
    </p:spTree>
    <p:extLst>
      <p:ext uri="{BB962C8B-B14F-4D97-AF65-F5344CB8AC3E}">
        <p14:creationId xmlns:p14="http://schemas.microsoft.com/office/powerpoint/2010/main" val="212675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AA2032C-1088-49DE-B660-845D012A0812}"/>
              </a:ext>
            </a:extLst>
          </p:cNvPr>
          <p:cNvGraphicFramePr>
            <a:graphicFrameLocks noGrp="1"/>
          </p:cNvGraphicFramePr>
          <p:nvPr>
            <p:ph idx="1"/>
            <p:extLst>
              <p:ext uri="{D42A27DB-BD31-4B8C-83A1-F6EECF244321}">
                <p14:modId xmlns:p14="http://schemas.microsoft.com/office/powerpoint/2010/main" val="1135168844"/>
              </p:ext>
            </p:extLst>
          </p:nvPr>
        </p:nvGraphicFramePr>
        <p:xfrm>
          <a:off x="1042194" y="1825625"/>
          <a:ext cx="10107612" cy="3571240"/>
        </p:xfrm>
        <a:graphic>
          <a:graphicData uri="http://schemas.openxmlformats.org/drawingml/2006/table">
            <a:tbl>
              <a:tblPr firstRow="1" bandRow="1">
                <a:tableStyleId>{5C22544A-7EE6-4342-B048-85BDC9FD1C3A}</a:tableStyleId>
              </a:tblPr>
              <a:tblGrid>
                <a:gridCol w="1990717">
                  <a:extLst>
                    <a:ext uri="{9D8B030D-6E8A-4147-A177-3AD203B41FA5}">
                      <a16:colId xmlns:a16="http://schemas.microsoft.com/office/drawing/2014/main" val="1001875978"/>
                    </a:ext>
                  </a:extLst>
                </a:gridCol>
                <a:gridCol w="3847723">
                  <a:extLst>
                    <a:ext uri="{9D8B030D-6E8A-4147-A177-3AD203B41FA5}">
                      <a16:colId xmlns:a16="http://schemas.microsoft.com/office/drawing/2014/main" val="3797426967"/>
                    </a:ext>
                  </a:extLst>
                </a:gridCol>
                <a:gridCol w="4269172">
                  <a:extLst>
                    <a:ext uri="{9D8B030D-6E8A-4147-A177-3AD203B41FA5}">
                      <a16:colId xmlns:a16="http://schemas.microsoft.com/office/drawing/2014/main" val="643549850"/>
                    </a:ext>
                  </a:extLst>
                </a:gridCol>
              </a:tblGrid>
              <a:tr h="370840">
                <a:tc>
                  <a:txBody>
                    <a:bodyPr/>
                    <a:lstStyle/>
                    <a:p>
                      <a:endParaRPr lang="en-US"/>
                    </a:p>
                  </a:txBody>
                  <a:tcPr/>
                </a:tc>
                <a:tc>
                  <a:txBody>
                    <a:bodyPr/>
                    <a:lstStyle/>
                    <a:p>
                      <a:pPr algn="ctr"/>
                      <a:r>
                        <a:rPr lang="en-US"/>
                        <a:t>Linear</a:t>
                      </a:r>
                    </a:p>
                  </a:txBody>
                  <a:tcPr/>
                </a:tc>
                <a:tc>
                  <a:txBody>
                    <a:bodyPr/>
                    <a:lstStyle/>
                    <a:p>
                      <a:pPr algn="ctr"/>
                      <a:r>
                        <a:rPr lang="en-US"/>
                        <a:t>Quadratic</a:t>
                      </a:r>
                    </a:p>
                  </a:txBody>
                  <a:tcPr/>
                </a:tc>
                <a:extLst>
                  <a:ext uri="{0D108BD9-81ED-4DB2-BD59-A6C34878D82A}">
                    <a16:rowId xmlns:a16="http://schemas.microsoft.com/office/drawing/2014/main" val="1182607769"/>
                  </a:ext>
                </a:extLst>
              </a:tr>
              <a:tr h="370840">
                <a:tc>
                  <a:txBody>
                    <a:bodyPr/>
                    <a:lstStyle/>
                    <a:p>
                      <a:pPr algn="l"/>
                      <a:r>
                        <a:rPr lang="en-US"/>
                        <a:t>Rate of Change</a:t>
                      </a:r>
                    </a:p>
                  </a:txBody>
                  <a:tcPr anchor="ctr"/>
                </a:tc>
                <a:tc>
                  <a:txBody>
                    <a:bodyPr/>
                    <a:lstStyle/>
                    <a:p>
                      <a:endParaRPr lang="en-US"/>
                    </a:p>
                    <a:p>
                      <a:endParaRPr lang="en-US"/>
                    </a:p>
                  </a:txBody>
                  <a:tcPr/>
                </a:tc>
                <a:tc>
                  <a:txBody>
                    <a:bodyPr/>
                    <a:lstStyle/>
                    <a:p>
                      <a:endParaRPr lang="en-US"/>
                    </a:p>
                  </a:txBody>
                  <a:tcPr/>
                </a:tc>
                <a:extLst>
                  <a:ext uri="{0D108BD9-81ED-4DB2-BD59-A6C34878D82A}">
                    <a16:rowId xmlns:a16="http://schemas.microsoft.com/office/drawing/2014/main" val="362374305"/>
                  </a:ext>
                </a:extLst>
              </a:tr>
              <a:tr h="370840">
                <a:tc>
                  <a:txBody>
                    <a:bodyPr/>
                    <a:lstStyle/>
                    <a:p>
                      <a:pPr algn="l"/>
                      <a:r>
                        <a:rPr lang="en-US"/>
                        <a:t>Diagram</a:t>
                      </a:r>
                    </a:p>
                  </a:txBody>
                  <a:tcPr anchor="ctr"/>
                </a:tc>
                <a:tc>
                  <a:txBody>
                    <a:bodyPr/>
                    <a:lstStyle/>
                    <a:p>
                      <a:endParaRPr lang="en-US"/>
                    </a:p>
                    <a:p>
                      <a:endParaRPr lang="en-US"/>
                    </a:p>
                  </a:txBody>
                  <a:tcPr/>
                </a:tc>
                <a:tc>
                  <a:txBody>
                    <a:bodyPr/>
                    <a:lstStyle/>
                    <a:p>
                      <a:endParaRPr lang="en-US"/>
                    </a:p>
                  </a:txBody>
                  <a:tcPr/>
                </a:tc>
                <a:extLst>
                  <a:ext uri="{0D108BD9-81ED-4DB2-BD59-A6C34878D82A}">
                    <a16:rowId xmlns:a16="http://schemas.microsoft.com/office/drawing/2014/main" val="1345559787"/>
                  </a:ext>
                </a:extLst>
              </a:tr>
              <a:tr h="370840">
                <a:tc>
                  <a:txBody>
                    <a:bodyPr/>
                    <a:lstStyle/>
                    <a:p>
                      <a:pPr algn="l"/>
                      <a:r>
                        <a:rPr lang="en-US"/>
                        <a:t>Equation</a:t>
                      </a:r>
                    </a:p>
                  </a:txBody>
                  <a:tcPr anchor="ctr"/>
                </a:tc>
                <a:tc>
                  <a:txBody>
                    <a:bodyPr/>
                    <a:lstStyle/>
                    <a:p>
                      <a:endParaRPr lang="en-US"/>
                    </a:p>
                    <a:p>
                      <a:endParaRPr lang="en-US"/>
                    </a:p>
                  </a:txBody>
                  <a:tcPr/>
                </a:tc>
                <a:tc>
                  <a:txBody>
                    <a:bodyPr/>
                    <a:lstStyle/>
                    <a:p>
                      <a:endParaRPr lang="en-US"/>
                    </a:p>
                  </a:txBody>
                  <a:tcPr/>
                </a:tc>
                <a:extLst>
                  <a:ext uri="{0D108BD9-81ED-4DB2-BD59-A6C34878D82A}">
                    <a16:rowId xmlns:a16="http://schemas.microsoft.com/office/drawing/2014/main" val="1503610081"/>
                  </a:ext>
                </a:extLst>
              </a:tr>
              <a:tr h="370840">
                <a:tc>
                  <a:txBody>
                    <a:bodyPr/>
                    <a:lstStyle/>
                    <a:p>
                      <a:pPr algn="l"/>
                      <a:r>
                        <a:rPr lang="en-US"/>
                        <a:t>Table</a:t>
                      </a:r>
                    </a:p>
                  </a:txBody>
                  <a:tcPr anchor="ctr"/>
                </a:tc>
                <a:tc>
                  <a:txBody>
                    <a:bodyPr/>
                    <a:lstStyle/>
                    <a:p>
                      <a:endParaRPr lang="en-US"/>
                    </a:p>
                    <a:p>
                      <a:endParaRPr lang="en-US"/>
                    </a:p>
                  </a:txBody>
                  <a:tcPr/>
                </a:tc>
                <a:tc>
                  <a:txBody>
                    <a:bodyPr/>
                    <a:lstStyle/>
                    <a:p>
                      <a:endParaRPr lang="en-US"/>
                    </a:p>
                  </a:txBody>
                  <a:tcPr/>
                </a:tc>
                <a:extLst>
                  <a:ext uri="{0D108BD9-81ED-4DB2-BD59-A6C34878D82A}">
                    <a16:rowId xmlns:a16="http://schemas.microsoft.com/office/drawing/2014/main" val="3629037401"/>
                  </a:ext>
                </a:extLst>
              </a:tr>
              <a:tr h="370840">
                <a:tc>
                  <a:txBody>
                    <a:bodyPr/>
                    <a:lstStyle/>
                    <a:p>
                      <a:pPr algn="l"/>
                      <a:r>
                        <a:rPr lang="en-US"/>
                        <a:t>Graph</a:t>
                      </a:r>
                    </a:p>
                  </a:txBody>
                  <a:tcPr anchor="ctr"/>
                </a:tc>
                <a:tc>
                  <a:txBody>
                    <a:bodyPr/>
                    <a:lstStyle/>
                    <a:p>
                      <a:endParaRPr lang="en-US"/>
                    </a:p>
                    <a:p>
                      <a:endParaRPr lang="en-US"/>
                    </a:p>
                  </a:txBody>
                  <a:tcPr/>
                </a:tc>
                <a:tc>
                  <a:txBody>
                    <a:bodyPr/>
                    <a:lstStyle/>
                    <a:p>
                      <a:endParaRPr lang="en-US"/>
                    </a:p>
                  </a:txBody>
                  <a:tcPr/>
                </a:tc>
                <a:extLst>
                  <a:ext uri="{0D108BD9-81ED-4DB2-BD59-A6C34878D82A}">
                    <a16:rowId xmlns:a16="http://schemas.microsoft.com/office/drawing/2014/main" val="2887707282"/>
                  </a:ext>
                </a:extLst>
              </a:tr>
            </a:tbl>
          </a:graphicData>
        </a:graphic>
      </p:graphicFrame>
      <p:sp>
        <p:nvSpPr>
          <p:cNvPr id="3" name="Footer Placeholder 2">
            <a:extLst>
              <a:ext uri="{FF2B5EF4-FFF2-40B4-BE49-F238E27FC236}">
                <a16:creationId xmlns:a16="http://schemas.microsoft.com/office/drawing/2014/main" id="{49F6D22F-1648-4B98-B97D-7E6121C8D38B}"/>
              </a:ext>
            </a:extLst>
          </p:cNvPr>
          <p:cNvSpPr>
            <a:spLocks noGrp="1"/>
          </p:cNvSpPr>
          <p:nvPr>
            <p:ph type="ftr" sz="quarter" idx="11"/>
          </p:nvPr>
        </p:nvSpPr>
        <p:spPr/>
        <p:txBody>
          <a:bodyPr/>
          <a:lstStyle/>
          <a:p>
            <a:r>
              <a:rPr lang="en-US"/>
              <a:t>Unit 1 ● Lesson 2</a:t>
            </a:r>
          </a:p>
        </p:txBody>
      </p:sp>
    </p:spTree>
    <p:extLst>
      <p:ext uri="{BB962C8B-B14F-4D97-AF65-F5344CB8AC3E}">
        <p14:creationId xmlns:p14="http://schemas.microsoft.com/office/powerpoint/2010/main" val="1524801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6E19C6-4BCA-4445-94BC-8FAC4AFF56CF}"/>
              </a:ext>
            </a:extLst>
          </p:cNvPr>
          <p:cNvSpPr>
            <a:spLocks noGrp="1"/>
          </p:cNvSpPr>
          <p:nvPr>
            <p:ph idx="1"/>
          </p:nvPr>
        </p:nvSpPr>
        <p:spPr/>
        <p:txBody>
          <a:bodyPr>
            <a:normAutofit fontScale="92500"/>
          </a:bodyPr>
          <a:lstStyle/>
          <a:p>
            <a:r>
              <a:rPr lang="en-US"/>
              <a:t>One way that linear and quadratic functions are alike is that linear functions _____________ and quadratic functions _____________.</a:t>
            </a:r>
          </a:p>
          <a:p>
            <a:endParaRPr lang="en-US"/>
          </a:p>
          <a:p>
            <a:r>
              <a:rPr lang="en-US"/>
              <a:t>One way that linear and quadratic functions are different is that linear functions __________ and quadratic functions ___________.</a:t>
            </a:r>
          </a:p>
          <a:p>
            <a:endParaRPr lang="en-US"/>
          </a:p>
          <a:p>
            <a:r>
              <a:rPr lang="en-US"/>
              <a:t>One thing I wonder about quadratic functions is _______________.</a:t>
            </a:r>
          </a:p>
        </p:txBody>
      </p:sp>
      <p:sp>
        <p:nvSpPr>
          <p:cNvPr id="3" name="Footer Placeholder 2">
            <a:extLst>
              <a:ext uri="{FF2B5EF4-FFF2-40B4-BE49-F238E27FC236}">
                <a16:creationId xmlns:a16="http://schemas.microsoft.com/office/drawing/2014/main" id="{126E0FBE-532F-4CF8-97E6-3CB910D2B52B}"/>
              </a:ext>
            </a:extLst>
          </p:cNvPr>
          <p:cNvSpPr>
            <a:spLocks noGrp="1"/>
          </p:cNvSpPr>
          <p:nvPr>
            <p:ph type="ftr" sz="quarter" idx="11"/>
          </p:nvPr>
        </p:nvSpPr>
        <p:spPr/>
        <p:txBody>
          <a:bodyPr/>
          <a:lstStyle/>
          <a:p>
            <a:r>
              <a:rPr lang="en-US"/>
              <a:t>Unit 1 ● Lesson 2</a:t>
            </a:r>
          </a:p>
        </p:txBody>
      </p:sp>
    </p:spTree>
    <p:extLst>
      <p:ext uri="{BB962C8B-B14F-4D97-AF65-F5344CB8AC3E}">
        <p14:creationId xmlns:p14="http://schemas.microsoft.com/office/powerpoint/2010/main" val="245958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29ABBA8-8B72-4850-9004-16F655F18B97}"/>
                  </a:ext>
                </a:extLst>
              </p:cNvPr>
              <p:cNvSpPr>
                <a:spLocks noGrp="1"/>
              </p:cNvSpPr>
              <p:nvPr>
                <p:ph idx="1"/>
              </p:nvPr>
            </p:nvSpPr>
            <p:spPr/>
            <p:txBody>
              <a:bodyPr/>
              <a:lstStyle/>
              <a:p>
                <a:pPr marL="0" indent="0">
                  <a:buNone/>
                </a:pPr>
                <a:r>
                  <a:rPr lang="en-US"/>
                  <a:t>Rewrite the following expression as a product of two binomials.</a:t>
                </a:r>
              </a:p>
              <a:p>
                <a:pPr marL="0" indent="0">
                  <a:buNone/>
                </a:pPr>
                <a:endParaRPr lang="en-US"/>
              </a:p>
              <a:p>
                <a:pPr marL="514350" indent="-514350">
                  <a:buFont typeface="+mj-lt"/>
                  <a:buAutoNum type="arabicPeriod"/>
                </a:pPr>
                <a14:m>
                  <m:oMath xmlns:m="http://schemas.openxmlformats.org/officeDocument/2006/math">
                    <m:r>
                      <a:rPr lang="en-US" b="0" i="1" smtClean="0">
                        <a:latin typeface="Cambria Math" panose="02040503050406030204" pitchFamily="18" charset="0"/>
                      </a:rPr>
                      <m:t>9</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−10</m:t>
                        </m:r>
                      </m:e>
                    </m:d>
                    <m:r>
                      <a:rPr lang="en-US" b="0" i="1" smtClean="0">
                        <a:latin typeface="Cambria Math" panose="02040503050406030204" pitchFamily="18" charset="0"/>
                      </a:rPr>
                      <m:t>+2(4</m:t>
                    </m:r>
                    <m:r>
                      <a:rPr lang="en-US" b="0" i="1" smtClean="0">
                        <a:latin typeface="Cambria Math" panose="02040503050406030204" pitchFamily="18" charset="0"/>
                      </a:rPr>
                      <m:t>𝑥</m:t>
                    </m:r>
                    <m:r>
                      <a:rPr lang="en-US" b="0" i="1" smtClean="0">
                        <a:latin typeface="Cambria Math" panose="02040503050406030204" pitchFamily="18" charset="0"/>
                      </a:rPr>
                      <m:t>−10)</m:t>
                    </m:r>
                  </m:oMath>
                </a14:m>
                <a:endParaRPr lang="en-US"/>
              </a:p>
            </p:txBody>
          </p:sp>
        </mc:Choice>
        <mc:Fallback xmlns="">
          <p:sp>
            <p:nvSpPr>
              <p:cNvPr id="2" name="Content Placeholder 1">
                <a:extLst>
                  <a:ext uri="{FF2B5EF4-FFF2-40B4-BE49-F238E27FC236}">
                    <a16:creationId xmlns:a16="http://schemas.microsoft.com/office/drawing/2014/main" id="{429ABBA8-8B72-4850-9004-16F655F18B97}"/>
                  </a:ext>
                </a:extLst>
              </p:cNvPr>
              <p:cNvSpPr>
                <a:spLocks noGrp="1" noRot="1" noChangeAspect="1" noMove="1" noResize="1" noEditPoints="1" noAdjustHandles="1" noChangeArrowheads="1" noChangeShapeType="1" noTextEdit="1"/>
              </p:cNvSpPr>
              <p:nvPr>
                <p:ph idx="1"/>
              </p:nvPr>
            </p:nvSpPr>
            <p:spPr>
              <a:blipFill>
                <a:blip r:embed="rId3"/>
                <a:stretch>
                  <a:fillRect l="-1261" t="-256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575377D-FB75-4C31-8DBA-5428EB7C4BC3}"/>
              </a:ext>
            </a:extLst>
          </p:cNvPr>
          <p:cNvSpPr>
            <a:spLocks noGrp="1"/>
          </p:cNvSpPr>
          <p:nvPr>
            <p:ph type="ftr" sz="quarter" idx="11"/>
          </p:nvPr>
        </p:nvSpPr>
        <p:spPr/>
        <p:txBody>
          <a:bodyPr/>
          <a:lstStyle/>
          <a:p>
            <a:r>
              <a:rPr lang="en-US"/>
              <a:t>Unit 1 ● Lesson 2</a:t>
            </a:r>
          </a:p>
        </p:txBody>
      </p:sp>
    </p:spTree>
    <p:extLst>
      <p:ext uri="{BB962C8B-B14F-4D97-AF65-F5344CB8AC3E}">
        <p14:creationId xmlns:p14="http://schemas.microsoft.com/office/powerpoint/2010/main" val="281843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FFF2F1-3338-4FE5-8161-1AB9361DB89F}"/>
              </a:ext>
            </a:extLst>
          </p:cNvPr>
          <p:cNvSpPr>
            <a:spLocks noGrp="1"/>
          </p:cNvSpPr>
          <p:nvPr>
            <p:ph idx="1"/>
          </p:nvPr>
        </p:nvSpPr>
        <p:spPr/>
        <p:txBody>
          <a:bodyPr/>
          <a:lstStyle/>
          <a:p>
            <a:pPr marL="0" indent="0">
              <a:buNone/>
            </a:pPr>
            <a:r>
              <a:rPr lang="en-US"/>
              <a:t>Find the Greatest Common Factor (GCF) for the given values.</a:t>
            </a:r>
          </a:p>
          <a:p>
            <a:pPr marL="0" indent="0">
              <a:buNone/>
            </a:pPr>
            <a:endParaRPr lang="en-US"/>
          </a:p>
          <a:p>
            <a:pPr marL="514350" indent="-514350">
              <a:buFont typeface="+mj-lt"/>
              <a:buAutoNum type="arabicPeriod" startAt="2"/>
            </a:pPr>
            <a:r>
              <a:rPr lang="en-US"/>
              <a:t>36 and 45</a:t>
            </a:r>
          </a:p>
          <a:p>
            <a:pPr marL="514350" indent="-514350">
              <a:buFont typeface="+mj-lt"/>
              <a:buAutoNum type="arabicPeriod" startAt="2"/>
            </a:pPr>
            <a:endParaRPr lang="en-US"/>
          </a:p>
          <a:p>
            <a:pPr marL="514350" indent="-514350">
              <a:buFont typeface="+mj-lt"/>
              <a:buAutoNum type="arabicPeriod" startAt="2"/>
            </a:pPr>
            <a:r>
              <a:rPr lang="en-US"/>
              <a:t>8, 24, and 36</a:t>
            </a:r>
          </a:p>
        </p:txBody>
      </p:sp>
      <p:sp>
        <p:nvSpPr>
          <p:cNvPr id="3" name="Footer Placeholder 2">
            <a:extLst>
              <a:ext uri="{FF2B5EF4-FFF2-40B4-BE49-F238E27FC236}">
                <a16:creationId xmlns:a16="http://schemas.microsoft.com/office/drawing/2014/main" id="{F96FDD4F-89BD-40F7-8A38-D0F35150548D}"/>
              </a:ext>
            </a:extLst>
          </p:cNvPr>
          <p:cNvSpPr>
            <a:spLocks noGrp="1"/>
          </p:cNvSpPr>
          <p:nvPr>
            <p:ph type="ftr" sz="quarter" idx="11"/>
          </p:nvPr>
        </p:nvSpPr>
        <p:spPr/>
        <p:txBody>
          <a:bodyPr/>
          <a:lstStyle/>
          <a:p>
            <a:r>
              <a:rPr lang="en-US"/>
              <a:t>Unit 1 ● Lesson 2</a:t>
            </a:r>
          </a:p>
        </p:txBody>
      </p:sp>
    </p:spTree>
    <p:extLst>
      <p:ext uri="{BB962C8B-B14F-4D97-AF65-F5344CB8AC3E}">
        <p14:creationId xmlns:p14="http://schemas.microsoft.com/office/powerpoint/2010/main" val="1035628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5EBC2F-69DB-4EEF-85DA-8B2D9DCA797A}"/>
              </a:ext>
            </a:extLst>
          </p:cNvPr>
          <p:cNvSpPr>
            <a:spLocks noGrp="1"/>
          </p:cNvSpPr>
          <p:nvPr>
            <p:ph idx="1"/>
          </p:nvPr>
        </p:nvSpPr>
        <p:spPr/>
        <p:txBody>
          <a:bodyPr/>
          <a:lstStyle/>
          <a:p>
            <a:r>
              <a:rPr lang="en-US"/>
              <a:t>When I look at a table, I recognize a linear function if:</a:t>
            </a:r>
          </a:p>
          <a:p>
            <a:endParaRPr lang="en-US"/>
          </a:p>
          <a:p>
            <a:endParaRPr lang="en-US"/>
          </a:p>
          <a:p>
            <a:r>
              <a:rPr lang="en-US"/>
              <a:t>When I look at a graph, I recognize a linear function if:</a:t>
            </a:r>
          </a:p>
          <a:p>
            <a:endParaRPr lang="en-US"/>
          </a:p>
          <a:p>
            <a:endParaRPr lang="en-US"/>
          </a:p>
          <a:p>
            <a:r>
              <a:rPr lang="en-US"/>
              <a:t>When I look at an equation, I recognize a linear function if:</a:t>
            </a:r>
          </a:p>
        </p:txBody>
      </p:sp>
      <p:sp>
        <p:nvSpPr>
          <p:cNvPr id="3" name="Footer Placeholder 2">
            <a:extLst>
              <a:ext uri="{FF2B5EF4-FFF2-40B4-BE49-F238E27FC236}">
                <a16:creationId xmlns:a16="http://schemas.microsoft.com/office/drawing/2014/main" id="{4FA5DD8E-CEF6-42B6-B2C0-456C490AE954}"/>
              </a:ext>
            </a:extLst>
          </p:cNvPr>
          <p:cNvSpPr>
            <a:spLocks noGrp="1"/>
          </p:cNvSpPr>
          <p:nvPr>
            <p:ph type="ftr" sz="quarter" idx="11"/>
          </p:nvPr>
        </p:nvSpPr>
        <p:spPr/>
        <p:txBody>
          <a:bodyPr/>
          <a:lstStyle/>
          <a:p>
            <a:r>
              <a:rPr lang="en-US"/>
              <a:t>Unit 1 ● Lesson 2</a:t>
            </a:r>
          </a:p>
        </p:txBody>
      </p:sp>
      <p:sp>
        <p:nvSpPr>
          <p:cNvPr id="4" name="Title 3">
            <a:extLst>
              <a:ext uri="{FF2B5EF4-FFF2-40B4-BE49-F238E27FC236}">
                <a16:creationId xmlns:a16="http://schemas.microsoft.com/office/drawing/2014/main" id="{27E367BB-0AD5-47E7-ADB5-E966EEF89F58}"/>
              </a:ext>
            </a:extLst>
          </p:cNvPr>
          <p:cNvSpPr>
            <a:spLocks noGrp="1"/>
          </p:cNvSpPr>
          <p:nvPr>
            <p:ph type="title"/>
          </p:nvPr>
        </p:nvSpPr>
        <p:spPr/>
        <p:txBody>
          <a:bodyPr/>
          <a:lstStyle/>
          <a:p>
            <a:r>
              <a:rPr lang="en-US"/>
              <a:t>Mission: Recognition</a:t>
            </a:r>
          </a:p>
        </p:txBody>
      </p:sp>
    </p:spTree>
    <p:extLst>
      <p:ext uri="{BB962C8B-B14F-4D97-AF65-F5344CB8AC3E}">
        <p14:creationId xmlns:p14="http://schemas.microsoft.com/office/powerpoint/2010/main" val="3365335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23D979-AE0F-4E2B-930E-EFA4F55B0A5B}"/>
              </a:ext>
            </a:extLst>
          </p:cNvPr>
          <p:cNvSpPr>
            <a:spLocks noGrp="1"/>
          </p:cNvSpPr>
          <p:nvPr>
            <p:ph idx="1"/>
          </p:nvPr>
        </p:nvSpPr>
        <p:spPr/>
        <p:txBody>
          <a:bodyPr>
            <a:normAutofit lnSpcReduction="10000"/>
          </a:bodyPr>
          <a:lstStyle/>
          <a:p>
            <a:r>
              <a:rPr lang="en-US"/>
              <a:t>Model patterns with functions.</a:t>
            </a:r>
          </a:p>
          <a:p>
            <a:endParaRPr lang="en-US"/>
          </a:p>
          <a:p>
            <a:r>
              <a:rPr lang="en-US"/>
              <a:t>Compare and contrast linear and quadratic functions.</a:t>
            </a:r>
          </a:p>
        </p:txBody>
      </p:sp>
      <p:sp>
        <p:nvSpPr>
          <p:cNvPr id="3" name="Footer Placeholder 2">
            <a:extLst>
              <a:ext uri="{FF2B5EF4-FFF2-40B4-BE49-F238E27FC236}">
                <a16:creationId xmlns:a16="http://schemas.microsoft.com/office/drawing/2014/main" id="{CFBCC640-379F-49E9-BA30-B5195F3934DA}"/>
              </a:ext>
            </a:extLst>
          </p:cNvPr>
          <p:cNvSpPr>
            <a:spLocks noGrp="1"/>
          </p:cNvSpPr>
          <p:nvPr>
            <p:ph type="ftr" sz="quarter" idx="11"/>
          </p:nvPr>
        </p:nvSpPr>
        <p:spPr/>
        <p:txBody>
          <a:bodyPr/>
          <a:lstStyle/>
          <a:p>
            <a:r>
              <a:rPr lang="en-US"/>
              <a:t>Unit 1 ● Lesson 2</a:t>
            </a:r>
          </a:p>
        </p:txBody>
      </p:sp>
    </p:spTree>
    <p:extLst>
      <p:ext uri="{BB962C8B-B14F-4D97-AF65-F5344CB8AC3E}">
        <p14:creationId xmlns:p14="http://schemas.microsoft.com/office/powerpoint/2010/main" val="227339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21044A-9707-4A6C-8F89-B1C516E4D0BF}"/>
              </a:ext>
            </a:extLst>
          </p:cNvPr>
          <p:cNvSpPr>
            <a:spLocks noGrp="1"/>
          </p:cNvSpPr>
          <p:nvPr>
            <p:ph idx="1"/>
          </p:nvPr>
        </p:nvSpPr>
        <p:spPr/>
        <p:txBody>
          <a:bodyPr vert="horz" lIns="91440" tIns="45720" rIns="91440" bIns="45720" rtlCol="0" anchor="t">
            <a:normAutofit/>
          </a:bodyPr>
          <a:lstStyle/>
          <a:p>
            <a:pPr marL="0" indent="0">
              <a:buNone/>
            </a:pPr>
            <a:r>
              <a:rPr lang="en-US" dirty="0">
                <a:latin typeface="Avenir Book"/>
              </a:rPr>
              <a:t>Marco has started a new blog about sports at Imagination High School that he has decided to call “I Site.” He created a logo for the web site that looks like this:</a:t>
            </a:r>
          </a:p>
        </p:txBody>
      </p:sp>
      <p:sp>
        <p:nvSpPr>
          <p:cNvPr id="3" name="Footer Placeholder 2">
            <a:extLst>
              <a:ext uri="{FF2B5EF4-FFF2-40B4-BE49-F238E27FC236}">
                <a16:creationId xmlns:a16="http://schemas.microsoft.com/office/drawing/2014/main" id="{24F3FFF9-53B5-4F39-9CDA-0040B7104F6E}"/>
              </a:ext>
            </a:extLst>
          </p:cNvPr>
          <p:cNvSpPr>
            <a:spLocks noGrp="1"/>
          </p:cNvSpPr>
          <p:nvPr>
            <p:ph type="ftr" sz="quarter" idx="11"/>
          </p:nvPr>
        </p:nvSpPr>
        <p:spPr/>
        <p:txBody>
          <a:bodyPr/>
          <a:lstStyle/>
          <a:p>
            <a:r>
              <a:rPr lang="en-US"/>
              <a:t>Unit 1 ● Lesson 2</a:t>
            </a:r>
          </a:p>
        </p:txBody>
      </p:sp>
      <p:sp>
        <p:nvSpPr>
          <p:cNvPr id="4" name="Title 3">
            <a:extLst>
              <a:ext uri="{FF2B5EF4-FFF2-40B4-BE49-F238E27FC236}">
                <a16:creationId xmlns:a16="http://schemas.microsoft.com/office/drawing/2014/main" id="{D3FC2AF8-6B38-4D88-BB8E-E481810396C8}"/>
              </a:ext>
            </a:extLst>
          </p:cNvPr>
          <p:cNvSpPr>
            <a:spLocks noGrp="1"/>
          </p:cNvSpPr>
          <p:nvPr>
            <p:ph type="title"/>
          </p:nvPr>
        </p:nvSpPr>
        <p:spPr/>
        <p:txBody>
          <a:bodyPr/>
          <a:lstStyle/>
          <a:p>
            <a:r>
              <a:rPr lang="en-US"/>
              <a:t>I Rule!</a:t>
            </a:r>
          </a:p>
        </p:txBody>
      </p:sp>
      <p:pic>
        <p:nvPicPr>
          <p:cNvPr id="6" name="Picture 5">
            <a:extLst>
              <a:ext uri="{FF2B5EF4-FFF2-40B4-BE49-F238E27FC236}">
                <a16:creationId xmlns:a16="http://schemas.microsoft.com/office/drawing/2014/main" id="{90C7F753-0A2A-4A02-93A0-3AF7E0D19D80}"/>
              </a:ext>
            </a:extLst>
          </p:cNvPr>
          <p:cNvPicPr>
            <a:picLocks noChangeAspect="1"/>
          </p:cNvPicPr>
          <p:nvPr/>
        </p:nvPicPr>
        <p:blipFill>
          <a:blip r:embed="rId3">
            <a:duotone>
              <a:schemeClr val="accent3">
                <a:shade val="45000"/>
                <a:satMod val="135000"/>
              </a:schemeClr>
              <a:prstClr val="white"/>
            </a:duotone>
          </a:blip>
          <a:stretch>
            <a:fillRect/>
          </a:stretch>
        </p:blipFill>
        <p:spPr>
          <a:xfrm>
            <a:off x="4929024" y="3429000"/>
            <a:ext cx="2333951" cy="1181265"/>
          </a:xfrm>
          <a:prstGeom prst="rect">
            <a:avLst/>
          </a:prstGeom>
        </p:spPr>
      </p:pic>
    </p:spTree>
    <p:extLst>
      <p:ext uri="{BB962C8B-B14F-4D97-AF65-F5344CB8AC3E}">
        <p14:creationId xmlns:p14="http://schemas.microsoft.com/office/powerpoint/2010/main" val="3550058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FC41A6-5768-4C37-9588-EEF01EE20D75}"/>
              </a:ext>
            </a:extLst>
          </p:cNvPr>
          <p:cNvSpPr>
            <a:spLocks noGrp="1"/>
          </p:cNvSpPr>
          <p:nvPr>
            <p:ph idx="1"/>
          </p:nvPr>
        </p:nvSpPr>
        <p:spPr/>
        <p:txBody>
          <a:bodyPr vert="horz" lIns="91440" tIns="45720" rIns="91440" bIns="45720" rtlCol="0" anchor="t">
            <a:normAutofit/>
          </a:bodyPr>
          <a:lstStyle/>
          <a:p>
            <a:pPr marL="0" indent="0">
              <a:buNone/>
            </a:pPr>
            <a:r>
              <a:rPr lang="en-US">
                <a:latin typeface="Avenir Book"/>
              </a:rPr>
              <a:t>Marco is working on creating the logo in various sizes to be placed on different pages on the website. Marco developed the following designs:</a:t>
            </a:r>
            <a:endParaRPr lang="en-US"/>
          </a:p>
          <a:p>
            <a:endParaRPr lang="en-US"/>
          </a:p>
          <a:p>
            <a:endParaRPr lang="en-US"/>
          </a:p>
          <a:p>
            <a:endParaRPr lang="en-US"/>
          </a:p>
          <a:p>
            <a:endParaRPr lang="en-US"/>
          </a:p>
          <a:p>
            <a:pPr marL="514350" indent="-514350">
              <a:buFont typeface="+mj-lt"/>
              <a:buAutoNum type="arabicPeriod"/>
            </a:pPr>
            <a:r>
              <a:rPr lang="en-US">
                <a:latin typeface="Avenir Book"/>
              </a:rPr>
              <a:t>Independently think about and develop a mathematical model for the number of squares in the logo for size </a:t>
            </a:r>
            <a:r>
              <a:rPr lang="en-US" i="1">
                <a:latin typeface="Avenir Book"/>
              </a:rPr>
              <a:t>n</a:t>
            </a:r>
            <a:r>
              <a:rPr lang="en-US">
                <a:latin typeface="Avenir Book"/>
              </a:rPr>
              <a:t>.</a:t>
            </a:r>
          </a:p>
        </p:txBody>
      </p:sp>
      <p:sp>
        <p:nvSpPr>
          <p:cNvPr id="3" name="Footer Placeholder 2">
            <a:extLst>
              <a:ext uri="{FF2B5EF4-FFF2-40B4-BE49-F238E27FC236}">
                <a16:creationId xmlns:a16="http://schemas.microsoft.com/office/drawing/2014/main" id="{23F65AC7-96DA-4EBA-A267-8D059F24DBF5}"/>
              </a:ext>
            </a:extLst>
          </p:cNvPr>
          <p:cNvSpPr>
            <a:spLocks noGrp="1"/>
          </p:cNvSpPr>
          <p:nvPr>
            <p:ph type="ftr" sz="quarter" idx="11"/>
          </p:nvPr>
        </p:nvSpPr>
        <p:spPr/>
        <p:txBody>
          <a:bodyPr/>
          <a:lstStyle/>
          <a:p>
            <a:r>
              <a:rPr lang="en-US"/>
              <a:t>Unit 1 ● Lesson 2</a:t>
            </a:r>
          </a:p>
        </p:txBody>
      </p:sp>
      <p:sp>
        <p:nvSpPr>
          <p:cNvPr id="4" name="Title 3">
            <a:extLst>
              <a:ext uri="{FF2B5EF4-FFF2-40B4-BE49-F238E27FC236}">
                <a16:creationId xmlns:a16="http://schemas.microsoft.com/office/drawing/2014/main" id="{21905D83-79A1-4D72-8B6A-1D91BB1C3E1C}"/>
              </a:ext>
            </a:extLst>
          </p:cNvPr>
          <p:cNvSpPr>
            <a:spLocks noGrp="1"/>
          </p:cNvSpPr>
          <p:nvPr>
            <p:ph type="title"/>
          </p:nvPr>
        </p:nvSpPr>
        <p:spPr/>
        <p:txBody>
          <a:bodyPr/>
          <a:lstStyle/>
          <a:p>
            <a:r>
              <a:rPr lang="en-US"/>
              <a:t>I Rule!</a:t>
            </a:r>
          </a:p>
        </p:txBody>
      </p:sp>
      <p:pic>
        <p:nvPicPr>
          <p:cNvPr id="6" name="Picture 5">
            <a:extLst>
              <a:ext uri="{FF2B5EF4-FFF2-40B4-BE49-F238E27FC236}">
                <a16:creationId xmlns:a16="http://schemas.microsoft.com/office/drawing/2014/main" id="{EA110710-3D2E-4E71-A001-C9A33A15D63D}"/>
              </a:ext>
            </a:extLst>
          </p:cNvPr>
          <p:cNvPicPr>
            <a:picLocks noChangeAspect="1"/>
          </p:cNvPicPr>
          <p:nvPr/>
        </p:nvPicPr>
        <p:blipFill>
          <a:blip r:embed="rId3">
            <a:duotone>
              <a:schemeClr val="accent3">
                <a:shade val="45000"/>
                <a:satMod val="135000"/>
              </a:schemeClr>
              <a:prstClr val="white"/>
            </a:duotone>
          </a:blip>
          <a:stretch>
            <a:fillRect/>
          </a:stretch>
        </p:blipFill>
        <p:spPr>
          <a:xfrm>
            <a:off x="3238101" y="2590683"/>
            <a:ext cx="5715798" cy="1676634"/>
          </a:xfrm>
          <a:prstGeom prst="rect">
            <a:avLst/>
          </a:prstGeom>
        </p:spPr>
      </p:pic>
    </p:spTree>
    <p:extLst>
      <p:ext uri="{BB962C8B-B14F-4D97-AF65-F5344CB8AC3E}">
        <p14:creationId xmlns:p14="http://schemas.microsoft.com/office/powerpoint/2010/main" val="163408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A152A1-7843-4021-9A28-21CD92A1CF2B}"/>
              </a:ext>
            </a:extLst>
          </p:cNvPr>
          <p:cNvSpPr>
            <a:spLocks noGrp="1"/>
          </p:cNvSpPr>
          <p:nvPr>
            <p:ph idx="1"/>
          </p:nvPr>
        </p:nvSpPr>
        <p:spPr/>
        <p:txBody>
          <a:bodyPr vert="horz" lIns="91440" tIns="45720" rIns="91440" bIns="45720" rtlCol="0" anchor="t">
            <a:normAutofit/>
          </a:bodyPr>
          <a:lstStyle/>
          <a:p>
            <a:pPr marL="0" indent="0">
              <a:buNone/>
            </a:pPr>
            <a:r>
              <a:rPr lang="en-US">
                <a:latin typeface="Avenir Book"/>
              </a:rPr>
              <a:t>Discuss with a Partner or Small Group your mathematical model for the number of squares for logo with size </a:t>
            </a:r>
            <a:r>
              <a:rPr lang="en-US" i="1">
                <a:latin typeface="Avenir Book"/>
              </a:rPr>
              <a:t>n</a:t>
            </a:r>
            <a:r>
              <a:rPr lang="en-US">
                <a:latin typeface="Avenir Book"/>
              </a:rPr>
              <a:t>.</a:t>
            </a:r>
            <a:endParaRPr lang="en-US"/>
          </a:p>
        </p:txBody>
      </p:sp>
      <p:sp>
        <p:nvSpPr>
          <p:cNvPr id="3" name="Footer Placeholder 2">
            <a:extLst>
              <a:ext uri="{FF2B5EF4-FFF2-40B4-BE49-F238E27FC236}">
                <a16:creationId xmlns:a16="http://schemas.microsoft.com/office/drawing/2014/main" id="{E9A92A8D-30E5-496C-80D7-0F0ADECC5D85}"/>
              </a:ext>
            </a:extLst>
          </p:cNvPr>
          <p:cNvSpPr>
            <a:spLocks noGrp="1"/>
          </p:cNvSpPr>
          <p:nvPr>
            <p:ph type="ftr" sz="quarter" idx="11"/>
          </p:nvPr>
        </p:nvSpPr>
        <p:spPr/>
        <p:txBody>
          <a:bodyPr/>
          <a:lstStyle/>
          <a:p>
            <a:r>
              <a:rPr lang="en-US"/>
              <a:t>Unit 1 ● Lesson 2</a:t>
            </a:r>
          </a:p>
        </p:txBody>
      </p:sp>
      <p:sp>
        <p:nvSpPr>
          <p:cNvPr id="4" name="Title 3">
            <a:extLst>
              <a:ext uri="{FF2B5EF4-FFF2-40B4-BE49-F238E27FC236}">
                <a16:creationId xmlns:a16="http://schemas.microsoft.com/office/drawing/2014/main" id="{23F460FF-499D-4C84-A880-A3733DAA98C9}"/>
              </a:ext>
            </a:extLst>
          </p:cNvPr>
          <p:cNvSpPr>
            <a:spLocks noGrp="1"/>
          </p:cNvSpPr>
          <p:nvPr>
            <p:ph type="title"/>
          </p:nvPr>
        </p:nvSpPr>
        <p:spPr/>
        <p:txBody>
          <a:bodyPr/>
          <a:lstStyle/>
          <a:p>
            <a:r>
              <a:rPr lang="en-US"/>
              <a:t>I Rule!</a:t>
            </a:r>
          </a:p>
        </p:txBody>
      </p:sp>
      <p:pic>
        <p:nvPicPr>
          <p:cNvPr id="6" name="Picture 5">
            <a:extLst>
              <a:ext uri="{FF2B5EF4-FFF2-40B4-BE49-F238E27FC236}">
                <a16:creationId xmlns:a16="http://schemas.microsoft.com/office/drawing/2014/main" id="{A3BEE629-DA03-4C92-BB8C-03857CDC974F}"/>
              </a:ext>
            </a:extLst>
          </p:cNvPr>
          <p:cNvPicPr>
            <a:picLocks noChangeAspect="1"/>
          </p:cNvPicPr>
          <p:nvPr/>
        </p:nvPicPr>
        <p:blipFill>
          <a:blip r:embed="rId3"/>
          <a:stretch>
            <a:fillRect/>
          </a:stretch>
        </p:blipFill>
        <p:spPr>
          <a:xfrm>
            <a:off x="4557573" y="2425126"/>
            <a:ext cx="2876951" cy="2905530"/>
          </a:xfrm>
          <a:prstGeom prst="rect">
            <a:avLst/>
          </a:prstGeom>
        </p:spPr>
      </p:pic>
    </p:spTree>
    <p:extLst>
      <p:ext uri="{BB962C8B-B14F-4D97-AF65-F5344CB8AC3E}">
        <p14:creationId xmlns:p14="http://schemas.microsoft.com/office/powerpoint/2010/main" val="165531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BBB4A3-EC46-4FDF-8941-1F58DC923D06}"/>
              </a:ext>
            </a:extLst>
          </p:cNvPr>
          <p:cNvSpPr>
            <a:spLocks noGrp="1"/>
          </p:cNvSpPr>
          <p:nvPr>
            <p:ph idx="1"/>
          </p:nvPr>
        </p:nvSpPr>
        <p:spPr/>
        <p:txBody>
          <a:bodyPr vert="horz" lIns="91440" tIns="45720" rIns="91440" bIns="45720" rtlCol="0" anchor="t">
            <a:normAutofit/>
          </a:bodyPr>
          <a:lstStyle/>
          <a:p>
            <a:pPr marL="0" indent="0">
              <a:buNone/>
            </a:pPr>
            <a:r>
              <a:rPr lang="en-US">
                <a:latin typeface="Avenir Book"/>
              </a:rPr>
              <a:t>Marco decides to experiment with making his logo “blockier” so that it looks “stronger.”  Here’s what he came up with:</a:t>
            </a:r>
          </a:p>
          <a:p>
            <a:endParaRPr lang="en-US"/>
          </a:p>
          <a:p>
            <a:endParaRPr lang="en-US"/>
          </a:p>
          <a:p>
            <a:endParaRPr lang="en-US"/>
          </a:p>
          <a:p>
            <a:endParaRPr lang="en-US"/>
          </a:p>
          <a:p>
            <a:endParaRPr lang="en-US"/>
          </a:p>
          <a:p>
            <a:pPr marL="0" indent="0">
              <a:buNone/>
            </a:pPr>
            <a:r>
              <a:rPr lang="en-US">
                <a:latin typeface="Avenir Book"/>
              </a:rPr>
              <a:t>Using this data, consider and independently answer problems 2, 3, &amp; 4.  Be prepared to explain your model to the class.</a:t>
            </a:r>
          </a:p>
        </p:txBody>
      </p:sp>
      <p:sp>
        <p:nvSpPr>
          <p:cNvPr id="3" name="Footer Placeholder 2">
            <a:extLst>
              <a:ext uri="{FF2B5EF4-FFF2-40B4-BE49-F238E27FC236}">
                <a16:creationId xmlns:a16="http://schemas.microsoft.com/office/drawing/2014/main" id="{4FBAF5E6-AD82-4551-9045-712233392B92}"/>
              </a:ext>
            </a:extLst>
          </p:cNvPr>
          <p:cNvSpPr>
            <a:spLocks noGrp="1"/>
          </p:cNvSpPr>
          <p:nvPr>
            <p:ph type="ftr" sz="quarter" idx="11"/>
          </p:nvPr>
        </p:nvSpPr>
        <p:spPr/>
        <p:txBody>
          <a:bodyPr/>
          <a:lstStyle/>
          <a:p>
            <a:r>
              <a:rPr lang="en-US"/>
              <a:t>Unit 1 ● Lesson 2</a:t>
            </a:r>
          </a:p>
        </p:txBody>
      </p:sp>
      <p:sp>
        <p:nvSpPr>
          <p:cNvPr id="4" name="Title 3">
            <a:extLst>
              <a:ext uri="{FF2B5EF4-FFF2-40B4-BE49-F238E27FC236}">
                <a16:creationId xmlns:a16="http://schemas.microsoft.com/office/drawing/2014/main" id="{33BBAE8B-C10E-4721-95D4-92A59D8BFDE5}"/>
              </a:ext>
            </a:extLst>
          </p:cNvPr>
          <p:cNvSpPr>
            <a:spLocks noGrp="1"/>
          </p:cNvSpPr>
          <p:nvPr>
            <p:ph type="title"/>
          </p:nvPr>
        </p:nvSpPr>
        <p:spPr/>
        <p:txBody>
          <a:bodyPr/>
          <a:lstStyle/>
          <a:p>
            <a:r>
              <a:rPr lang="en-US"/>
              <a:t>I Rule!</a:t>
            </a:r>
          </a:p>
        </p:txBody>
      </p:sp>
      <p:pic>
        <p:nvPicPr>
          <p:cNvPr id="6" name="Picture 5">
            <a:extLst>
              <a:ext uri="{FF2B5EF4-FFF2-40B4-BE49-F238E27FC236}">
                <a16:creationId xmlns:a16="http://schemas.microsoft.com/office/drawing/2014/main" id="{FB92B1FB-7A5B-4A26-9465-305BE90DC3E2}"/>
              </a:ext>
            </a:extLst>
          </p:cNvPr>
          <p:cNvPicPr>
            <a:picLocks noChangeAspect="1"/>
          </p:cNvPicPr>
          <p:nvPr/>
        </p:nvPicPr>
        <p:blipFill>
          <a:blip r:embed="rId3">
            <a:duotone>
              <a:schemeClr val="accent3">
                <a:shade val="45000"/>
                <a:satMod val="135000"/>
              </a:schemeClr>
              <a:prstClr val="white"/>
            </a:duotone>
          </a:blip>
          <a:stretch>
            <a:fillRect/>
          </a:stretch>
        </p:blipFill>
        <p:spPr>
          <a:xfrm>
            <a:off x="3461970" y="2379542"/>
            <a:ext cx="5268060" cy="2591162"/>
          </a:xfrm>
          <a:prstGeom prst="rect">
            <a:avLst/>
          </a:prstGeom>
        </p:spPr>
      </p:pic>
    </p:spTree>
    <p:extLst>
      <p:ext uri="{BB962C8B-B14F-4D97-AF65-F5344CB8AC3E}">
        <p14:creationId xmlns:p14="http://schemas.microsoft.com/office/powerpoint/2010/main" val="372430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F191B7-5AF1-4678-9758-35B5980E6AD5}"/>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startAt="2"/>
            </a:pPr>
            <a:r>
              <a:rPr lang="en-US">
                <a:latin typeface="Avenir Book"/>
              </a:rPr>
              <a:t>Assuming that Marco continues with the pattern as it has begun, draw the next figure, Size 4, and find the number of blocks in the figure.</a:t>
            </a:r>
          </a:p>
        </p:txBody>
      </p:sp>
      <p:sp>
        <p:nvSpPr>
          <p:cNvPr id="3" name="Footer Placeholder 2">
            <a:extLst>
              <a:ext uri="{FF2B5EF4-FFF2-40B4-BE49-F238E27FC236}">
                <a16:creationId xmlns:a16="http://schemas.microsoft.com/office/drawing/2014/main" id="{FA70A66B-192C-4825-AA51-AC35F40C92CE}"/>
              </a:ext>
            </a:extLst>
          </p:cNvPr>
          <p:cNvSpPr>
            <a:spLocks noGrp="1"/>
          </p:cNvSpPr>
          <p:nvPr>
            <p:ph type="ftr" sz="quarter" idx="11"/>
          </p:nvPr>
        </p:nvSpPr>
        <p:spPr/>
        <p:txBody>
          <a:bodyPr/>
          <a:lstStyle/>
          <a:p>
            <a:r>
              <a:rPr lang="en-US"/>
              <a:t>Unit 1 ● Lesson 2</a:t>
            </a:r>
          </a:p>
        </p:txBody>
      </p:sp>
      <p:sp>
        <p:nvSpPr>
          <p:cNvPr id="4" name="Title 3">
            <a:extLst>
              <a:ext uri="{FF2B5EF4-FFF2-40B4-BE49-F238E27FC236}">
                <a16:creationId xmlns:a16="http://schemas.microsoft.com/office/drawing/2014/main" id="{96672D7D-C1F0-4271-ACF0-5CF07D6C2F0B}"/>
              </a:ext>
            </a:extLst>
          </p:cNvPr>
          <p:cNvSpPr>
            <a:spLocks noGrp="1"/>
          </p:cNvSpPr>
          <p:nvPr>
            <p:ph type="title"/>
          </p:nvPr>
        </p:nvSpPr>
        <p:spPr/>
        <p:txBody>
          <a:bodyPr/>
          <a:lstStyle/>
          <a:p>
            <a:r>
              <a:rPr lang="en-US"/>
              <a:t>I Rule!</a:t>
            </a:r>
          </a:p>
        </p:txBody>
      </p:sp>
      <p:pic>
        <p:nvPicPr>
          <p:cNvPr id="5" name="Picture 4" descr="A grid of squares with black lines&#10;&#10;Description automatically generated">
            <a:extLst>
              <a:ext uri="{FF2B5EF4-FFF2-40B4-BE49-F238E27FC236}">
                <a16:creationId xmlns:a16="http://schemas.microsoft.com/office/drawing/2014/main" id="{4DDCDEFA-73DA-2670-22C2-4A1C2A6DDFAB}"/>
              </a:ext>
            </a:extLst>
          </p:cNvPr>
          <p:cNvPicPr>
            <a:picLocks noChangeAspect="1"/>
          </p:cNvPicPr>
          <p:nvPr/>
        </p:nvPicPr>
        <p:blipFill>
          <a:blip r:embed="rId3"/>
          <a:stretch>
            <a:fillRect/>
          </a:stretch>
        </p:blipFill>
        <p:spPr>
          <a:xfrm>
            <a:off x="2044526" y="2692105"/>
            <a:ext cx="3350679" cy="3453442"/>
          </a:xfrm>
          <a:prstGeom prst="rect">
            <a:avLst/>
          </a:prstGeom>
        </p:spPr>
      </p:pic>
    </p:spTree>
    <p:extLst>
      <p:ext uri="{BB962C8B-B14F-4D97-AF65-F5344CB8AC3E}">
        <p14:creationId xmlns:p14="http://schemas.microsoft.com/office/powerpoint/2010/main" val="758442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F191B7-5AF1-4678-9758-35B5980E6AD5}"/>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startAt="3"/>
            </a:pPr>
            <a:r>
              <a:rPr lang="en-US">
                <a:latin typeface="Avenir Book"/>
              </a:rPr>
              <a:t>Develop a mathematical model for the number of blocks in a logo of size </a:t>
            </a:r>
            <a:r>
              <a:rPr lang="en-US" i="1">
                <a:latin typeface="Avenir Book"/>
              </a:rPr>
              <a:t>n</a:t>
            </a:r>
            <a:r>
              <a:rPr lang="en-US">
                <a:latin typeface="Avenir Book"/>
              </a:rPr>
              <a:t>.</a:t>
            </a:r>
          </a:p>
          <a:p>
            <a:pPr marL="514350" indent="-514350">
              <a:buFont typeface="+mj-lt"/>
              <a:buAutoNum type="arabicPeriod" startAt="3"/>
            </a:pPr>
            <a:endParaRPr lang="en-US">
              <a:latin typeface="Avenir Book"/>
            </a:endParaRPr>
          </a:p>
          <a:p>
            <a:pPr marL="514350" indent="-514350">
              <a:buFont typeface="+mj-lt"/>
              <a:buAutoNum type="arabicPeriod" startAt="3"/>
            </a:pPr>
            <a:endParaRPr lang="en-US">
              <a:latin typeface="Avenir Book"/>
            </a:endParaRPr>
          </a:p>
          <a:p>
            <a:pPr marL="514350" indent="-514350">
              <a:buFont typeface="+mj-lt"/>
              <a:buAutoNum type="arabicPeriod" startAt="3"/>
            </a:pPr>
            <a:endParaRPr lang="en-US">
              <a:latin typeface="Avenir Book"/>
            </a:endParaRPr>
          </a:p>
          <a:p>
            <a:pPr marL="514350" indent="-514350">
              <a:buFont typeface="+mj-lt"/>
              <a:buAutoNum type="arabicPeriod" startAt="3"/>
            </a:pPr>
            <a:r>
              <a:rPr lang="en-US">
                <a:latin typeface="Avenir Book"/>
              </a:rPr>
              <a:t>Compare the models that you developed for the first set of logos to the second set of logos.  In what ways are they similar?  In what ways are they different?</a:t>
            </a:r>
          </a:p>
        </p:txBody>
      </p:sp>
      <p:sp>
        <p:nvSpPr>
          <p:cNvPr id="3" name="Footer Placeholder 2">
            <a:extLst>
              <a:ext uri="{FF2B5EF4-FFF2-40B4-BE49-F238E27FC236}">
                <a16:creationId xmlns:a16="http://schemas.microsoft.com/office/drawing/2014/main" id="{FA70A66B-192C-4825-AA51-AC35F40C92CE}"/>
              </a:ext>
            </a:extLst>
          </p:cNvPr>
          <p:cNvSpPr>
            <a:spLocks noGrp="1"/>
          </p:cNvSpPr>
          <p:nvPr>
            <p:ph type="ftr" sz="quarter" idx="11"/>
          </p:nvPr>
        </p:nvSpPr>
        <p:spPr/>
        <p:txBody>
          <a:bodyPr/>
          <a:lstStyle/>
          <a:p>
            <a:r>
              <a:rPr lang="en-US"/>
              <a:t>Unit 1 ● Lesson 2</a:t>
            </a:r>
          </a:p>
        </p:txBody>
      </p:sp>
      <p:sp>
        <p:nvSpPr>
          <p:cNvPr id="4" name="Title 3">
            <a:extLst>
              <a:ext uri="{FF2B5EF4-FFF2-40B4-BE49-F238E27FC236}">
                <a16:creationId xmlns:a16="http://schemas.microsoft.com/office/drawing/2014/main" id="{96672D7D-C1F0-4271-ACF0-5CF07D6C2F0B}"/>
              </a:ext>
            </a:extLst>
          </p:cNvPr>
          <p:cNvSpPr>
            <a:spLocks noGrp="1"/>
          </p:cNvSpPr>
          <p:nvPr>
            <p:ph type="title"/>
          </p:nvPr>
        </p:nvSpPr>
        <p:spPr/>
        <p:txBody>
          <a:bodyPr/>
          <a:lstStyle/>
          <a:p>
            <a:r>
              <a:rPr lang="en-US"/>
              <a:t>I Rule!</a:t>
            </a:r>
          </a:p>
        </p:txBody>
      </p:sp>
    </p:spTree>
    <p:extLst>
      <p:ext uri="{BB962C8B-B14F-4D97-AF65-F5344CB8AC3E}">
        <p14:creationId xmlns:p14="http://schemas.microsoft.com/office/powerpoint/2010/main" val="680813291"/>
      </p:ext>
    </p:extLst>
  </p:cSld>
  <p:clrMapOvr>
    <a:masterClrMapping/>
  </p:clrMapOvr>
</p:sld>
</file>

<file path=ppt/theme/theme1.xml><?xml version="1.0" encoding="utf-8"?>
<a:theme xmlns:a="http://schemas.openxmlformats.org/drawingml/2006/main" name="Office Theme">
  <a:themeElements>
    <a:clrScheme name="Unit 6 Custom Theme">
      <a:dk1>
        <a:srgbClr val="6A1767"/>
      </a:dk1>
      <a:lt1>
        <a:srgbClr val="FFFFFF"/>
      </a:lt1>
      <a:dk2>
        <a:srgbClr val="910791"/>
      </a:dk2>
      <a:lt2>
        <a:srgbClr val="FEFFFF"/>
      </a:lt2>
      <a:accent1>
        <a:srgbClr val="B025AB"/>
      </a:accent1>
      <a:accent2>
        <a:srgbClr val="BC04BE"/>
      </a:accent2>
      <a:accent3>
        <a:srgbClr val="791A75"/>
      </a:accent3>
      <a:accent4>
        <a:srgbClr val="9A069D"/>
      </a:accent4>
      <a:accent5>
        <a:srgbClr val="D72CD2"/>
      </a:accent5>
      <a:accent6>
        <a:srgbClr val="FC00FF"/>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Adkins, Shelley</DisplayName>
        <AccountId>2724</AccountId>
        <AccountType/>
      </UserInfo>
    </SharedWithUsers>
    <MediaLengthInSeconds xmlns="242144d6-166b-49e2-aa90-f25e9b00a53a" xsi:nil="true"/>
    <Information xmlns="242144d6-166b-49e2-aa90-f25e9b00a53a" xsi:nil="true"/>
    <_dlc_DocId xmlns="e6b18dcd-00de-4a4b-a809-bf649cda40bd">KST36QS7YUKS-17149278-84892</_dlc_DocId>
    <_dlc_DocIdUrl xmlns="e6b18dcd-00de-4a4b-a809-bf649cda40bd">
      <Url>https://k12mnps.sharepoint.com/sites/014-CMGS-CI/_layouts/15/DocIdRedir.aspx?ID=KST36QS7YUKS-17149278-84892</Url>
      <Description>KST36QS7YUKS-17149278-84892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3BC5D-F95D-4D57-B0D4-DF9CE520BEC9}">
  <ds:schemaRefs>
    <ds:schemaRef ds:uri="http://schemas.microsoft.com/sharepoint/events"/>
  </ds:schemaRefs>
</ds:datastoreItem>
</file>

<file path=customXml/itemProps2.xml><?xml version="1.0" encoding="utf-8"?>
<ds:datastoreItem xmlns:ds="http://schemas.openxmlformats.org/officeDocument/2006/customXml" ds:itemID="{133CBF5E-DE76-4D71-B410-54751C1F747E}">
  <ds:schemaRefs>
    <ds:schemaRef ds:uri="http://purl.org/dc/elements/1.1/"/>
    <ds:schemaRef ds:uri="http://schemas.microsoft.com/office/2006/documentManagement/types"/>
    <ds:schemaRef ds:uri="http://schemas.microsoft.com/office/2006/metadata/properties"/>
    <ds:schemaRef ds:uri="http://purl.org/dc/dcmitype/"/>
    <ds:schemaRef ds:uri="eb208772-ddc5-4f6a-b383-d2629cd7e715"/>
    <ds:schemaRef ds:uri="http://schemas.microsoft.com/office/infopath/2007/PartnerControls"/>
    <ds:schemaRef ds:uri="http://schemas.openxmlformats.org/package/2006/metadata/core-properties"/>
    <ds:schemaRef ds:uri="8b135edc-aa13-4e9d-bff7-e67ebb7a4006"/>
    <ds:schemaRef ds:uri="http://www.w3.org/XML/1998/namespace"/>
    <ds:schemaRef ds:uri="http://purl.org/dc/terms/"/>
    <ds:schemaRef ds:uri="b2c14416-9b3b-4ab9-bce7-0fcee5420287"/>
    <ds:schemaRef ds:uri="242144d6-166b-49e2-aa90-f25e9b00a53a"/>
    <ds:schemaRef ds:uri="e6b18dcd-00de-4a4b-a809-bf649cda40bd"/>
  </ds:schemaRefs>
</ds:datastoreItem>
</file>

<file path=customXml/itemProps3.xml><?xml version="1.0" encoding="utf-8"?>
<ds:datastoreItem xmlns:ds="http://schemas.openxmlformats.org/officeDocument/2006/customXml" ds:itemID="{666EC051-CF14-435B-BB72-D9C32E5B97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57F20D6-AB91-47FE-91A8-E8BAF2ACB2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TotalTime>
  <Words>2257</Words>
  <Application>Microsoft Macintosh PowerPoint</Application>
  <PresentationFormat>Widescreen</PresentationFormat>
  <Paragraphs>125</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Black</vt:lpstr>
      <vt:lpstr>Avenir Book</vt:lpstr>
      <vt:lpstr>Calibri</vt:lpstr>
      <vt:lpstr>Cambria Math</vt:lpstr>
      <vt:lpstr>Century Gothic</vt:lpstr>
      <vt:lpstr>Office Theme</vt:lpstr>
      <vt:lpstr>Lesson 2: I Rule!</vt:lpstr>
      <vt:lpstr>Mission: Recognition</vt:lpstr>
      <vt:lpstr>PowerPoint Presentation</vt:lpstr>
      <vt:lpstr>I Rule!</vt:lpstr>
      <vt:lpstr>I Rule!</vt:lpstr>
      <vt:lpstr>I Rule!</vt:lpstr>
      <vt:lpstr>I Rule!</vt:lpstr>
      <vt:lpstr>I Rule!</vt:lpstr>
      <vt:lpstr>I Rule!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313</cp:revision>
  <dcterms:created xsi:type="dcterms:W3CDTF">2023-05-09T17:17:08Z</dcterms:created>
  <dcterms:modified xsi:type="dcterms:W3CDTF">2024-08-13T00:59:39Z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6ee307b2-aafa-4d6e-bb86-02e798f87df4</vt:lpwstr>
  </property>
  <property fmtid="{D5CDD505-2E9C-101B-9397-08002B2CF9AE}" pid="5" name="Order">
    <vt:r8>2486400</vt:r8>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