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8.png" ContentType="image/png; charset=utf-8"/>
  <Override PartName="/ppt/notesSlides/notesSlide3.xml" ContentType="application/vnd.openxmlformats-officedocument.presentationml.notesSlide+xml"/>
  <Override PartName="/ppt/media/image29.png" ContentType="image/png; charset=utf-8"/>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33.png" ContentType="image/png; charset=utf-8"/>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0"/>
  </p:notesMasterIdLst>
  <p:handoutMasterIdLst>
    <p:handoutMasterId r:id="rId21"/>
  </p:handoutMasterIdLst>
  <p:sldIdLst>
    <p:sldId id="257" r:id="rId6"/>
    <p:sldId id="259" r:id="rId7"/>
    <p:sldId id="258" r:id="rId8"/>
    <p:sldId id="260" r:id="rId9"/>
    <p:sldId id="261" r:id="rId10"/>
    <p:sldId id="262" r:id="rId11"/>
    <p:sldId id="263" r:id="rId12"/>
    <p:sldId id="388" r:id="rId13"/>
    <p:sldId id="264" r:id="rId14"/>
    <p:sldId id="265" r:id="rId15"/>
    <p:sldId id="266" r:id="rId16"/>
    <p:sldId id="292" r:id="rId17"/>
    <p:sldId id="267"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672B4B-42BA-C7EF-44D4-76EAC601B561}" name="Houston, Laura B" initials="HB" userId="S::lbhouston@mnps.org::bdc3e713-a27c-4ed9-87ea-aaea4668a1c5" providerId="AD"/>
  <p188:author id="{BC788EC1-5115-531B-7AFC-A3BE28217CE0}" name="Gluck Jr., Scott A" initials="GJSA" userId="S::SAGluck@mnps.org::f24d3eef-8238-4c89-aa2e-a907220dc4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85"/>
    <p:restoredTop sz="87680"/>
  </p:normalViewPr>
  <p:slideViewPr>
    <p:cSldViewPr snapToGrid="0">
      <p:cViewPr varScale="1">
        <p:scale>
          <a:sx n="176" d="100"/>
          <a:sy n="176" d="100"/>
        </p:scale>
        <p:origin x="216"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8/8/24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lesson introduces quadratic functions by examining the growth of a geometric pattern.  We will begin with modeling patterns and identifying the growth as it appears in tables, graphs, and equations.  In this lesson, students will find that the table has a constant second difference, which is the identifying feature of a quadratic function.  As with previous grades, students will have multiple opportunities in this unit to consider different features of quadratic functions that occur in different contexts, and to compare the growth of quadratic functions to linear and exponential functions.  This unit is about developing a conceptual understanding of quadratic functions, algebraic operations to change forms of quadratic functions, and solving quadratic equations with real solutions.</a:t>
            </a:r>
          </a:p>
        </p:txBody>
      </p:sp>
    </p:spTree>
    <p:extLst>
      <p:ext uri="{BB962C8B-B14F-4D97-AF65-F5344CB8AC3E}">
        <p14:creationId xmlns:p14="http://schemas.microsoft.com/office/powerpoint/2010/main" val="3230510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000"/>
              </a:spcAft>
            </a:pPr>
            <a:r>
              <a:rPr lang="en-US" i="1"/>
              <a:t>Give 1 minute of time to examine the list. </a:t>
            </a:r>
          </a:p>
          <a:p>
            <a:pPr marL="171450" indent="-171450">
              <a:spcAft>
                <a:spcPts val="1000"/>
              </a:spcAft>
            </a:pPr>
            <a:r>
              <a:rPr lang="en-US" i="1"/>
              <a:t>2-3 minutes for partner discussion. Walk around and listen for ideas that need to be added.  Select students to share those ideas during whole class share-out and add those to the Chart. Class will revisit the chart next day. </a:t>
            </a:r>
          </a:p>
          <a:p>
            <a:endParaRPr lang="en-US"/>
          </a:p>
        </p:txBody>
      </p:sp>
    </p:spTree>
    <p:extLst>
      <p:ext uri="{BB962C8B-B14F-4D97-AF65-F5344CB8AC3E}">
        <p14:creationId xmlns:p14="http://schemas.microsoft.com/office/powerpoint/2010/main" val="3363030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problems provide students with an opportunity to review the distributive property and identify the rate of change of linear functions from different representations. The distributive property is foundational for work with quadratics in this unit and the next unit. Identifying rates of change for linear relationships will support students in understanding the nature of the change for a quadratic function. Ask students to work the problems individually and then have students share their solutions to each problem with a partner. Monitor the individual and partner work to see if there is a need to discuss either of these problems as a whole class. If so, have successful students share their solution processes for each problem, as needed.</a:t>
            </a:r>
          </a:p>
        </p:txBody>
      </p:sp>
    </p:spTree>
    <p:extLst>
      <p:ext uri="{BB962C8B-B14F-4D97-AF65-F5344CB8AC3E}">
        <p14:creationId xmlns:p14="http://schemas.microsoft.com/office/powerpoint/2010/main" val="648983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Identifying rates of linear change are going to support student understanding of the linear first difference in a quadratic function as we move forward.  Have students work solo and then share their responses in small groups to bounce ideas off of one another.</a:t>
            </a:r>
          </a:p>
        </p:txBody>
      </p:sp>
    </p:spTree>
    <p:extLst>
      <p:ext uri="{BB962C8B-B14F-4D97-AF65-F5344CB8AC3E}">
        <p14:creationId xmlns:p14="http://schemas.microsoft.com/office/powerpoint/2010/main" val="286319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purpose of this Jump Start is to activate students’ background knowledge of linear functions and their representations.  Students are given five functions with different representations and asked to determine which function is different.  They must justify their choice with mathematical reasoning.  Allow students a few minutes to work individually to determine their choices, then ask students to share their answers with a partner.  As student share their reasons, ask question to bring out the following ideas about each function.  For instance, students may select A as the only explicit equation.  If this is the case, ask what type of function the equation represents and how they know.</a:t>
            </a:r>
          </a:p>
          <a:p>
            <a:endParaRPr lang="en-US"/>
          </a:p>
          <a:p>
            <a:pPr marL="228600" indent="-228600">
              <a:buFont typeface="+mj-lt"/>
              <a:buAutoNum type="alphaUcPeriod"/>
            </a:pPr>
            <a:r>
              <a:rPr lang="en-US" b="1"/>
              <a:t>The only increasing linear function with an explicit equation.  (Slope of 3)</a:t>
            </a:r>
          </a:p>
          <a:p>
            <a:pPr marL="228600" indent="-228600">
              <a:buFont typeface="+mj-lt"/>
              <a:buAutoNum type="alphaUcPeriod"/>
            </a:pPr>
            <a:r>
              <a:rPr lang="en-US" b="1"/>
              <a:t>The only increasing linear function with a recursive equation. (Slope of 2)</a:t>
            </a:r>
          </a:p>
          <a:p>
            <a:pPr marL="228600" indent="-228600">
              <a:buFont typeface="+mj-lt"/>
              <a:buAutoNum type="alphaUcPeriod"/>
            </a:pPr>
            <a:r>
              <a:rPr lang="en-US" b="1"/>
              <a:t>The only linear function represented with a diagram. (Slope of 3)</a:t>
            </a:r>
          </a:p>
          <a:p>
            <a:pPr marL="228600" indent="-228600">
              <a:buFont typeface="+mj-lt"/>
              <a:buAutoNum type="alphaUcPeriod"/>
            </a:pPr>
            <a:r>
              <a:rPr lang="en-US" b="1"/>
              <a:t>The only decreasing linear function (Slope of -7)</a:t>
            </a:r>
          </a:p>
          <a:p>
            <a:pPr marL="228600" indent="-228600">
              <a:buFont typeface="+mj-lt"/>
              <a:buAutoNum type="alphaUcPeriod"/>
            </a:pPr>
            <a:r>
              <a:rPr lang="en-US" b="1"/>
              <a:t>The only function that is not linear or exponential because it does not have a constant rate of change</a:t>
            </a:r>
            <a:r>
              <a:rPr lang="en-US" b="0"/>
              <a:t>.</a:t>
            </a:r>
            <a:br>
              <a:rPr lang="en-US"/>
            </a:br>
            <a:endParaRPr lang="en-US"/>
          </a:p>
        </p:txBody>
      </p:sp>
    </p:spTree>
    <p:extLst>
      <p:ext uri="{BB962C8B-B14F-4D97-AF65-F5344CB8AC3E}">
        <p14:creationId xmlns:p14="http://schemas.microsoft.com/office/powerpoint/2010/main" val="2493890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Project the pattern shown on the task without describing the context or making additional comments.  Tell students to write at least two things that they notice about the sequence of figures and at least one thing that they wonder about the sequence of figures.  Allow students some time to work individually, before sharing with the class.  Look for students to notice things like:</a:t>
            </a:r>
          </a:p>
          <a:p>
            <a:endParaRPr lang="en-US"/>
          </a:p>
          <a:p>
            <a:pPr marL="171450" indent="-171450">
              <a:buFont typeface="Arial" panose="020B0604020202020204" pitchFamily="34" charset="0"/>
              <a:buChar char="•"/>
            </a:pPr>
            <a:r>
              <a:rPr lang="en-US" b="1"/>
              <a:t>I see the pattern changing with a new diagonal in each figure</a:t>
            </a:r>
          </a:p>
          <a:p>
            <a:pPr marL="171450" indent="-171450">
              <a:buFont typeface="Arial" panose="020B0604020202020204" pitchFamily="34" charset="0"/>
              <a:buChar char="•"/>
            </a:pPr>
            <a:r>
              <a:rPr lang="en-US" b="1"/>
              <a:t>I see the pattern changing with a new row on the bottom of each figure</a:t>
            </a:r>
            <a:endParaRPr lang="en-US" b="1">
              <a:cs typeface="Calibri"/>
            </a:endParaRPr>
          </a:p>
          <a:p>
            <a:pPr marL="171450" indent="-171450">
              <a:buFont typeface="Arial" panose="020B0604020202020204" pitchFamily="34" charset="0"/>
              <a:buChar char="•"/>
            </a:pPr>
            <a:r>
              <a:rPr lang="en-US" b="1"/>
              <a:t>I see the pattern changing with a new column on the right side of the figure</a:t>
            </a:r>
            <a:endParaRPr lang="en-US" b="1">
              <a:cs typeface="Calibri"/>
            </a:endParaRPr>
          </a:p>
          <a:p>
            <a:pPr marL="171450" indent="-171450">
              <a:buFont typeface="Arial" panose="020B0604020202020204" pitchFamily="34" charset="0"/>
              <a:buChar char="•"/>
            </a:pPr>
            <a:r>
              <a:rPr lang="en-US" b="1"/>
              <a:t>I see the previous figure filling in the empty space on the next figure to make a square</a:t>
            </a:r>
            <a:endParaRPr lang="en-US" b="0"/>
          </a:p>
          <a:p>
            <a:pPr marL="171450" indent="-171450">
              <a:buFont typeface="Arial" panose="020B0604020202020204" pitchFamily="34" charset="0"/>
              <a:buChar char="•"/>
            </a:pPr>
            <a:endParaRPr lang="en-US" b="0"/>
          </a:p>
          <a:p>
            <a:pPr marL="0" indent="0">
              <a:buFont typeface="Arial" panose="020B0604020202020204" pitchFamily="34" charset="0"/>
              <a:buNone/>
            </a:pPr>
            <a:r>
              <a:rPr lang="en-US" b="0"/>
              <a:t>Students may also wonder things such as:</a:t>
            </a:r>
            <a:endParaRPr lang="en-US" b="0">
              <a:cs typeface="Calibri"/>
            </a:endParaRPr>
          </a:p>
          <a:p>
            <a:pPr marL="0" indent="0">
              <a:buFont typeface="Arial" panose="020B0604020202020204" pitchFamily="34" charset="0"/>
              <a:buNone/>
            </a:pPr>
            <a:endParaRPr lang="en-US" b="0"/>
          </a:p>
          <a:p>
            <a:pPr marL="171450" indent="-171450">
              <a:buFont typeface="Arial" panose="020B0604020202020204" pitchFamily="34" charset="0"/>
              <a:buChar char="•"/>
            </a:pPr>
            <a:r>
              <a:rPr lang="en-US" b="1"/>
              <a:t>Will the pattern continue this way?</a:t>
            </a:r>
            <a:endParaRPr lang="en-US" b="1">
              <a:cs typeface="Calibri"/>
            </a:endParaRPr>
          </a:p>
          <a:p>
            <a:pPr marL="171450" indent="-171450">
              <a:buFont typeface="Arial" panose="020B0604020202020204" pitchFamily="34" charset="0"/>
              <a:buChar char="•"/>
            </a:pPr>
            <a:r>
              <a:rPr lang="en-US" b="1"/>
              <a:t>Is each figure half of a square?</a:t>
            </a:r>
            <a:endParaRPr lang="en-US" b="1">
              <a:cs typeface="Calibri"/>
            </a:endParaRPr>
          </a:p>
          <a:p>
            <a:pPr marL="171450" indent="-171450">
              <a:buFont typeface="Arial" panose="020B0604020202020204" pitchFamily="34" charset="0"/>
              <a:buChar char="•"/>
            </a:pPr>
            <a:r>
              <a:rPr lang="en-US" b="1"/>
              <a:t>Is each figure a triangle?</a:t>
            </a:r>
            <a:endParaRPr lang="en-US" b="1">
              <a:cs typeface="Calibri"/>
            </a:endParaRPr>
          </a:p>
        </p:txBody>
      </p:sp>
    </p:spTree>
    <p:extLst>
      <p:ext uri="{BB962C8B-B14F-4D97-AF65-F5344CB8AC3E}">
        <p14:creationId xmlns:p14="http://schemas.microsoft.com/office/powerpoint/2010/main" val="2509426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Let students work individually using their own way of seeing the diagram until most students have marked the diagram and started to work on problem 3.</a:t>
            </a: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Monitor Student Thinking:</a:t>
            </a:r>
            <a:r>
              <a:rPr lang="en-US" sz="1200" b="0" i="0" kern="1200">
                <a:solidFill>
                  <a:schemeClr val="tx1"/>
                </a:solidFill>
                <a:effectLst/>
                <a:latin typeface="+mn-lt"/>
                <a:ea typeface="+mn-ea"/>
                <a:cs typeface="+mn-cs"/>
              </a:rPr>
              <a:t>  As students work, watch for ways students are keeping track of the growth of the pattern and find the number of blocks in Figure 10.  Listen for students who are using reasoning about the pattern to predict Figure 10.  Some students may be writing various equations based upon the way they see the pattern growing.  If they are noticing the part that is added onto the pattern each time, they may write a recursive equation.  Since this is an important representation for the discussion, encourage this thinking even if the notation is not entirely correct.  If students are paying attention to the relationship between the figure number and the number of blocks in the figure, they may try to write an explicit equation for the pattern.  Students may also think about the “empty space” or the squares that could be used to complete a rectangle.  This could lead to some students noticing that if the figure is copied and rotated, it can fit on top of itself to form a rectangle.  This reasoning may also help them to find the explicit formula for the pattern.</a:t>
            </a:r>
          </a:p>
        </p:txBody>
      </p:sp>
    </p:spTree>
    <p:extLst>
      <p:ext uri="{BB962C8B-B14F-4D97-AF65-F5344CB8AC3E}">
        <p14:creationId xmlns:p14="http://schemas.microsoft.com/office/powerpoint/2010/main" val="104812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Then ask students to share their work with a partner and complete the task working with a partner or small group.</a:t>
            </a:r>
          </a:p>
          <a:p>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Sequence Student Thinking:</a:t>
            </a:r>
            <a:r>
              <a:rPr lang="en-US" sz="1200" b="0" i="0" kern="1200">
                <a:solidFill>
                  <a:schemeClr val="tx1"/>
                </a:solidFill>
                <a:effectLst/>
                <a:latin typeface="+mn-lt"/>
                <a:ea typeface="+mn-ea"/>
                <a:cs typeface="+mn-cs"/>
              </a:rPr>
              <a:t>  As you prepare for the class discussion, identify a student to share a table that has at least the first difference shown so that the class can examine the rate of change.  Choose another student who has graphed the function using the values from the table.  The context is discrete, but this is not an emphasis in this task, so if any student has connected the points to show the shape of the graph, this is useful.  Identify a student who has a recursive equation that they can connect to how they saw the pattern growing in the diagram.  Find at least one student who found an explicit equation using the diagram.  If you have another student with an interesting way of using the diagram to write an explicit equation, plan to have two students share their explicit equations.</a:t>
            </a:r>
            <a:endParaRPr lang="en-US"/>
          </a:p>
        </p:txBody>
      </p:sp>
    </p:spTree>
    <p:extLst>
      <p:ext uri="{BB962C8B-B14F-4D97-AF65-F5344CB8AC3E}">
        <p14:creationId xmlns:p14="http://schemas.microsoft.com/office/powerpoint/2010/main" val="224143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Connect Student Thinking:</a:t>
            </a:r>
            <a:r>
              <a:rPr lang="en-US"/>
              <a:t>  Now that students have had an opportunity to work on the problems, bring the class together and begin a discussion by having the students you identified on the last slide speak in the order you identified them:</a:t>
            </a:r>
          </a:p>
          <a:p>
            <a:pPr marL="228600" indent="-228600">
              <a:buAutoNum type="arabicPeriod"/>
            </a:pPr>
            <a:r>
              <a:rPr lang="en-US" b="1"/>
              <a:t>Table:</a:t>
            </a:r>
            <a:r>
              <a:rPr lang="en-US"/>
              <a:t> Ask students what patterns they see in the table.  Ask how those same patterns show up in the figures.  One important pattern to notice is the first difference, or the change in outputs on each line of the table.</a:t>
            </a:r>
            <a:endParaRPr lang="en-US">
              <a:cs typeface="Calibri" panose="020F0502020204030204"/>
            </a:endParaRPr>
          </a:p>
          <a:p>
            <a:pPr marL="228600" indent="-228600">
              <a:buAutoNum type="arabicPeriod"/>
            </a:pPr>
            <a:r>
              <a:rPr lang="en-US" b="1"/>
              <a:t>Graph:</a:t>
            </a:r>
            <a:r>
              <a:rPr lang="en-US"/>
              <a:t>  Ask students what they know about the relation based on the table and graph.  Possible relations are shown here:</a:t>
            </a:r>
            <a:endParaRPr lang="en-US">
              <a:cs typeface="Calibri" panose="020F0502020204030204"/>
            </a:endParaRPr>
          </a:p>
          <a:p>
            <a:pPr lvl="1" indent="-228600">
              <a:buFont typeface="Courier New"/>
              <a:buChar char="o"/>
            </a:pPr>
            <a:r>
              <a:rPr lang="en-US"/>
              <a:t>The relation is a function</a:t>
            </a:r>
          </a:p>
          <a:p>
            <a:pPr lvl="1" indent="-228600">
              <a:buFont typeface="Courier New"/>
              <a:buChar char="o"/>
            </a:pPr>
            <a:r>
              <a:rPr lang="en-US"/>
              <a:t>The relation is discrete</a:t>
            </a:r>
            <a:endParaRPr lang="en-US">
              <a:cs typeface="Calibri"/>
            </a:endParaRPr>
          </a:p>
          <a:p>
            <a:pPr lvl="1" indent="-228600">
              <a:buFont typeface="Courier New"/>
              <a:buChar char="o"/>
            </a:pPr>
            <a:r>
              <a:rPr lang="en-US"/>
              <a:t>The domain and range of the function are both the set of natural numbers</a:t>
            </a:r>
          </a:p>
          <a:p>
            <a:pPr lvl="1" indent="-228600">
              <a:buFont typeface="Courier New"/>
              <a:buChar char="o"/>
            </a:pPr>
            <a:r>
              <a:rPr lang="en-US"/>
              <a:t>The function is not linear because it does not have a constant rate of change</a:t>
            </a:r>
            <a:endParaRPr lang="en-US">
              <a:cs typeface="Calibri"/>
            </a:endParaRPr>
          </a:p>
          <a:p>
            <a:pPr lvl="1" indent="-228600">
              <a:buFont typeface="Courier New"/>
              <a:buChar char="o"/>
            </a:pPr>
            <a:r>
              <a:rPr lang="en-US"/>
              <a:t>The function is not exponential because it does not have a constant ratio between terms</a:t>
            </a:r>
          </a:p>
          <a:p>
            <a:pPr lvl="1" indent="-228600">
              <a:buFont typeface="Courier New"/>
              <a:buChar char="o"/>
            </a:pPr>
            <a:r>
              <a:rPr lang="en-US"/>
              <a:t>The function is always increasing</a:t>
            </a:r>
          </a:p>
          <a:p>
            <a:pPr lvl="1" indent="-228600">
              <a:buFont typeface="Courier New"/>
              <a:buChar char="o"/>
            </a:pPr>
            <a:r>
              <a:rPr lang="en-US"/>
              <a:t>The minimum value of the function is (1,1)</a:t>
            </a:r>
            <a:endParaRPr lang="en-US">
              <a:cs typeface="Calibri"/>
            </a:endParaRPr>
          </a:p>
          <a:p>
            <a:pPr marL="228600" indent="-228600">
              <a:buAutoNum type="arabicPeriod"/>
            </a:pPr>
            <a:r>
              <a:rPr lang="en-US" b="1"/>
              <a:t>Recursive:</a:t>
            </a:r>
            <a:r>
              <a:rPr lang="en-US"/>
              <a:t>  You might start with a student who had a recursive thought process, but didn’t quite make it to the equation or put it in correct function notation.  The idea is that the function starts at 1 and the </a:t>
            </a:r>
            <a:r>
              <a:rPr lang="en-US" i="1"/>
              <a:t>n</a:t>
            </a:r>
            <a:r>
              <a:rPr lang="en-US"/>
              <a:t>th term can be found by taking the previous term and adding </a:t>
            </a:r>
            <a:r>
              <a:rPr lang="en-US" i="1"/>
              <a:t>n</a:t>
            </a:r>
            <a:r>
              <a:rPr lang="en-US"/>
              <a:t>.  Ask students to relate this to the table and the graph.</a:t>
            </a:r>
            <a:endParaRPr lang="en-US">
              <a:cs typeface="Calibri"/>
            </a:endParaRPr>
          </a:p>
          <a:p>
            <a:pPr marL="228600" indent="-228600">
              <a:buAutoNum type="arabicPeriod"/>
            </a:pPr>
            <a:r>
              <a:rPr lang="en-US" b="1"/>
              <a:t>Explicit</a:t>
            </a:r>
            <a:r>
              <a:rPr lang="en-US"/>
              <a:t>:  This is significantly more difficult to get to, but the example of the rectangle actually helps immensely here.  You might draw this out for the students to help them see it.  The rectangle ends up being </a:t>
            </a:r>
            <a:r>
              <a:rPr lang="en-US" i="1"/>
              <a:t>n</a:t>
            </a:r>
            <a:r>
              <a:rPr lang="en-US"/>
              <a:t> units high and </a:t>
            </a:r>
            <a:r>
              <a:rPr lang="en-US" i="1"/>
              <a:t>n+1</a:t>
            </a:r>
            <a:r>
              <a:rPr lang="en-US"/>
              <a:t> units wide.  The area of this rectangle will be </a:t>
            </a:r>
            <a:r>
              <a:rPr lang="en-US" i="1"/>
              <a:t>n(n+1)</a:t>
            </a:r>
            <a:r>
              <a:rPr lang="en-US"/>
              <a:t>, but since the actual figure is only half the rectangle, you’re going to need to cut this value in half, resulting in the explicit equation: f(n)=1/2 n(n+1)</a:t>
            </a:r>
            <a:r>
              <a:rPr lang="en-US" b="1"/>
              <a:t>.</a:t>
            </a:r>
            <a:endParaRPr lang="en-US">
              <a:cs typeface="Calibri" panose="020F0502020204030204"/>
            </a:endParaRPr>
          </a:p>
          <a:p>
            <a:endParaRPr lang="en-US" b="1">
              <a:cs typeface="Calibri"/>
            </a:endParaRPr>
          </a:p>
        </p:txBody>
      </p:sp>
    </p:spTree>
    <p:extLst>
      <p:ext uri="{BB962C8B-B14F-4D97-AF65-F5344CB8AC3E}">
        <p14:creationId xmlns:p14="http://schemas.microsoft.com/office/powerpoint/2010/main" val="3294366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Connect Student Thinking:</a:t>
            </a:r>
            <a:r>
              <a:rPr lang="en-US"/>
              <a:t>  Now that students have had an opportunity to work on the problems, bring the class together and begin a discussion by having the students you identified on the last slide speak in the order you identified them:</a:t>
            </a:r>
          </a:p>
          <a:p>
            <a:pPr marL="228600" indent="-228600">
              <a:buAutoNum type="arabicPeriod"/>
            </a:pPr>
            <a:r>
              <a:rPr lang="en-US" b="1"/>
              <a:t>Table:</a:t>
            </a:r>
            <a:r>
              <a:rPr lang="en-US"/>
              <a:t> Ask students what patterns they see in the table.  Ask how those same patterns show up in the figures.  One important pattern to notice is the first difference, or the change in outputs on each line of the table.</a:t>
            </a:r>
          </a:p>
          <a:p>
            <a:pPr marL="228600" indent="-228600">
              <a:buAutoNum type="arabicPeriod"/>
            </a:pPr>
            <a:r>
              <a:rPr lang="en-US" b="1"/>
              <a:t>Graph:</a:t>
            </a:r>
            <a:r>
              <a:rPr lang="en-US"/>
              <a:t>  Ask students what they know about the relation based on the table and graph.  Possible relations are shown here:</a:t>
            </a:r>
          </a:p>
          <a:p>
            <a:pPr marL="628650" lvl="1" indent="-228600">
              <a:buFont typeface="Courier New,monospace"/>
              <a:buChar char="o"/>
            </a:pPr>
            <a:r>
              <a:rPr lang="en-US"/>
              <a:t>The relation is a function</a:t>
            </a:r>
          </a:p>
          <a:p>
            <a:pPr marL="628650" lvl="1" indent="-228600">
              <a:buFont typeface="Courier New,monospace"/>
              <a:buChar char="o"/>
            </a:pPr>
            <a:r>
              <a:rPr lang="en-US"/>
              <a:t>The relation is discrete</a:t>
            </a:r>
          </a:p>
          <a:p>
            <a:pPr marL="628650" lvl="1" indent="-228600">
              <a:buFont typeface="Courier New,monospace"/>
              <a:buChar char="o"/>
            </a:pPr>
            <a:r>
              <a:rPr lang="en-US"/>
              <a:t>The domain and range of the function are both the set of natural numbers</a:t>
            </a:r>
          </a:p>
          <a:p>
            <a:pPr marL="628650" lvl="1" indent="-228600">
              <a:buFont typeface="Courier New,monospace"/>
              <a:buChar char="o"/>
            </a:pPr>
            <a:r>
              <a:rPr lang="en-US"/>
              <a:t>The function is not linear because it does not have a constant rate of change</a:t>
            </a:r>
          </a:p>
          <a:p>
            <a:pPr marL="628650" lvl="1" indent="-228600">
              <a:buFont typeface="Courier New,monospace"/>
              <a:buChar char="o"/>
            </a:pPr>
            <a:r>
              <a:rPr lang="en-US"/>
              <a:t>The function is not exponential because it does not have a constant ratio between terms</a:t>
            </a:r>
          </a:p>
          <a:p>
            <a:pPr marL="628650" lvl="1" indent="-228600">
              <a:buFont typeface="Courier New,monospace"/>
              <a:buChar char="o"/>
            </a:pPr>
            <a:r>
              <a:rPr lang="en-US"/>
              <a:t>The function is always increasing</a:t>
            </a:r>
          </a:p>
          <a:p>
            <a:pPr marL="628650" lvl="1" indent="-228600">
              <a:buFont typeface="Courier New,monospace"/>
              <a:buChar char="o"/>
            </a:pPr>
            <a:r>
              <a:rPr lang="en-US"/>
              <a:t>The minimum value of the function is (1,1)</a:t>
            </a:r>
          </a:p>
          <a:p>
            <a:pPr marL="228600" indent="-228600">
              <a:buAutoNum type="arabicPeriod"/>
            </a:pPr>
            <a:r>
              <a:rPr lang="en-US" b="1"/>
              <a:t>Recursive:</a:t>
            </a:r>
            <a:r>
              <a:rPr lang="en-US"/>
              <a:t>  You might start with a student who had a recursive thought process, but didn’t quite make it to the equation or put it in correct function notation.  The idea is that the function starts at 1 and the </a:t>
            </a:r>
            <a:r>
              <a:rPr lang="en-US" i="1"/>
              <a:t>n</a:t>
            </a:r>
            <a:r>
              <a:rPr lang="en-US"/>
              <a:t>th term can be found by taking the previous term and adding </a:t>
            </a:r>
            <a:r>
              <a:rPr lang="en-US" i="1"/>
              <a:t>n</a:t>
            </a:r>
            <a:r>
              <a:rPr lang="en-US"/>
              <a:t>.  Ask students to relate this to the table and the graph.</a:t>
            </a:r>
          </a:p>
          <a:p>
            <a:pPr marL="228600" indent="-228600">
              <a:buAutoNum type="arabicPeriod"/>
            </a:pPr>
            <a:r>
              <a:rPr lang="en-US" b="1"/>
              <a:t>Explicit</a:t>
            </a:r>
            <a:r>
              <a:rPr lang="en-US"/>
              <a:t>:  This is significantly more difficult to get to, but the example of the rectangle actually helps immensely here.  You might draw this out for the students to help them see it.  The rectangle ends up being </a:t>
            </a:r>
            <a:r>
              <a:rPr lang="en-US" i="1"/>
              <a:t>n</a:t>
            </a:r>
            <a:r>
              <a:rPr lang="en-US"/>
              <a:t> units high and </a:t>
            </a:r>
            <a:r>
              <a:rPr lang="en-US" i="1"/>
              <a:t>n+1</a:t>
            </a:r>
            <a:r>
              <a:rPr lang="en-US"/>
              <a:t> units wide.  The area of this rectangle will be </a:t>
            </a:r>
            <a:r>
              <a:rPr lang="en-US" i="1"/>
              <a:t>n(n+1)</a:t>
            </a:r>
            <a:r>
              <a:rPr lang="en-US"/>
              <a:t>, but since the actual figure is only half the rectangle, you’re going to need to cut this value in half, resulting in the explicit equation: f(n)=1/2 n(n+1)</a:t>
            </a:r>
            <a:r>
              <a:rPr lang="en-US" b="1"/>
              <a:t>.</a:t>
            </a:r>
            <a:endParaRPr lang="en-US"/>
          </a:p>
          <a:p>
            <a:endParaRPr lang="en-US"/>
          </a:p>
          <a:p>
            <a:endParaRPr lang="en-US" b="1">
              <a:cs typeface="Calibri"/>
            </a:endParaRPr>
          </a:p>
        </p:txBody>
      </p:sp>
    </p:spTree>
    <p:extLst>
      <p:ext uri="{BB962C8B-B14F-4D97-AF65-F5344CB8AC3E}">
        <p14:creationId xmlns:p14="http://schemas.microsoft.com/office/powerpoint/2010/main" val="2118966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t>Table: </a:t>
                </a:r>
                <a:r>
                  <a:rPr lang="en-US" i="1"/>
                  <a:t> constant second difference</a:t>
                </a:r>
                <a:endParaRPr lang="en-US" i="0"/>
              </a:p>
              <a:p>
                <a:r>
                  <a:rPr lang="en-US" i="0"/>
                  <a:t>Graph: </a:t>
                </a:r>
                <a:r>
                  <a:rPr lang="en-US" i="1"/>
                  <a:t>curve with a minimum value</a:t>
                </a:r>
                <a:endParaRPr lang="en-US" i="0"/>
              </a:p>
              <a:p>
                <a:r>
                  <a:rPr lang="en-US" i="0"/>
                  <a:t>Recursive equation: </a:t>
                </a:r>
                <a:r>
                  <a:rPr lang="en-US" i="1"/>
                  <a:t>f(1) = 1, f(n) = f(n-1)+n</a:t>
                </a:r>
                <a:endParaRPr lang="en-US" i="0"/>
              </a:p>
              <a:p>
                <a:r>
                  <a:rPr lang="en-US" i="0"/>
                  <a:t>Next:</a:t>
                </a:r>
                <a:r>
                  <a:rPr lang="en-US" i="1"/>
                  <a:t> Previous + rate of change</a:t>
                </a:r>
                <a:endParaRPr lang="en-US" i="0"/>
              </a:p>
              <a:p>
                <a:r>
                  <a:rPr lang="en-US" i="0"/>
                  <a:t>Explicit Equation: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𝑛</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oMath>
                </a14:m>
                <a:r>
                  <a:rPr lang="en-US"/>
                  <a:t> or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𝑛</m:t>
                    </m:r>
                  </m:oMath>
                </a14:m>
                <a:endParaRPr lang="en-US"/>
              </a:p>
            </p:txBody>
          </p:sp>
        </mc:Choice>
        <mc:Fallback xmlns="">
          <p:sp>
            <p:nvSpPr>
              <p:cNvPr id="3" name="Notes Placeholder 2"/>
              <p:cNvSpPr>
                <a:spLocks noGrp="1"/>
              </p:cNvSpPr>
              <p:nvPr>
                <p:ph type="body" idx="1"/>
              </p:nvPr>
            </p:nvSpPr>
            <p:spPr/>
            <p:txBody>
              <a:bodyPr/>
              <a:lstStyle/>
              <a:p>
                <a:r>
                  <a:rPr lang="en-US"/>
                  <a:t>Table: </a:t>
                </a:r>
                <a:r>
                  <a:rPr lang="en-US" i="1"/>
                  <a:t> constant second difference</a:t>
                </a:r>
                <a:endParaRPr lang="en-US" i="0"/>
              </a:p>
              <a:p>
                <a:r>
                  <a:rPr lang="en-US" i="0"/>
                  <a:t>Graph: </a:t>
                </a:r>
                <a:r>
                  <a:rPr lang="en-US" i="1"/>
                  <a:t>curve with a minimum value</a:t>
                </a:r>
                <a:endParaRPr lang="en-US" i="0"/>
              </a:p>
              <a:p>
                <a:r>
                  <a:rPr lang="en-US" i="0"/>
                  <a:t>Recursive equation: </a:t>
                </a:r>
                <a:r>
                  <a:rPr lang="en-US" i="1"/>
                  <a:t>f(1) = 1, f(n) = f(n-1)+n</a:t>
                </a:r>
                <a:endParaRPr lang="en-US" i="0"/>
              </a:p>
              <a:p>
                <a:r>
                  <a:rPr lang="en-US" i="0"/>
                  <a:t>Next:</a:t>
                </a:r>
                <a:r>
                  <a:rPr lang="en-US" i="1"/>
                  <a:t> Previous + rate of change</a:t>
                </a:r>
                <a:endParaRPr lang="en-US" i="0"/>
              </a:p>
              <a:p>
                <a:r>
                  <a:rPr lang="en-US" i="0"/>
                  <a:t>Explicit Equation: </a:t>
                </a:r>
                <a:r>
                  <a:rPr lang="en-US" b="0" i="0">
                    <a:latin typeface="Cambria Math" panose="02040503050406030204" pitchFamily="18" charset="0"/>
                  </a:rPr>
                  <a:t>𝑓(𝑛)=1/2 𝑛(𝑛+1)</a:t>
                </a:r>
                <a:r>
                  <a:rPr lang="en-US"/>
                  <a:t> or </a:t>
                </a:r>
                <a:r>
                  <a:rPr lang="en-US" b="0" i="0">
                    <a:latin typeface="Cambria Math" panose="02040503050406030204" pitchFamily="18" charset="0"/>
                  </a:rPr>
                  <a:t>𝑓(𝑛)=1/2 𝑛^2+1/2 𝑛</a:t>
                </a:r>
                <a:endParaRPr lang="en-US"/>
              </a:p>
            </p:txBody>
          </p:sp>
        </mc:Fallback>
      </mc:AlternateContent>
    </p:spTree>
    <p:extLst>
      <p:ext uri="{BB962C8B-B14F-4D97-AF65-F5344CB8AC3E}">
        <p14:creationId xmlns:p14="http://schemas.microsoft.com/office/powerpoint/2010/main" val="3608989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Exit Ticket checks to see if students can recognize one of the defining features of quadratic functions, a constant second difference.  This is the first step in understanding quadratic functions.  Students will be refining their understanding of rate of change and learning more about distinguishing between quadratic and other function types throughout the unit.</a:t>
            </a:r>
          </a:p>
        </p:txBody>
      </p:sp>
    </p:spTree>
    <p:extLst>
      <p:ext uri="{BB962C8B-B14F-4D97-AF65-F5344CB8AC3E}">
        <p14:creationId xmlns:p14="http://schemas.microsoft.com/office/powerpoint/2010/main" val="764575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8.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Master" Target="../slideMasters/slideMaster1.xml"/><Relationship Id="rId5" Type="http://schemas.microsoft.com/office/2007/relationships/hdphoto" Target="../media/hdphoto10.wdp"/><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 Id="rId4" Type="http://schemas.microsoft.com/office/2007/relationships/hdphoto" Target="../media/hdphoto11.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microsoft.com/office/2007/relationships/hdphoto" Target="../media/hdphoto10.wdp"/><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9.png"/><Relationship Id="rId4" Type="http://schemas.microsoft.com/office/2007/relationships/hdphoto" Target="../media/hdphoto12.wdp"/><Relationship Id="rId9" Type="http://schemas.microsoft.com/office/2007/relationships/hdphoto" Target="../media/hdphoto13.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3E2895-F5B6-8852-A5C8-CB3C4624B8CF}"/>
              </a:ext>
            </a:extLst>
          </p:cNvPr>
          <p:cNvSpPr>
            <a:spLocks noGrp="1"/>
          </p:cNvSpPr>
          <p:nvPr>
            <p:ph type="ftr" sz="quarter" idx="10"/>
          </p:nvPr>
        </p:nvSpPr>
        <p:spPr/>
        <p:txBody>
          <a:bodyPr/>
          <a:lstStyle/>
          <a:p>
            <a:r>
              <a:rPr lang="en-US"/>
              <a:t>Unit 1 ● Lesson #</a:t>
            </a:r>
          </a:p>
        </p:txBody>
      </p:sp>
      <p:grpSp>
        <p:nvGrpSpPr>
          <p:cNvPr id="4" name="Group 3">
            <a:extLst>
              <a:ext uri="{FF2B5EF4-FFF2-40B4-BE49-F238E27FC236}">
                <a16:creationId xmlns:a16="http://schemas.microsoft.com/office/drawing/2014/main" id="{FD6C7443-FFC0-CF67-B8D5-7EE84B611AE6}"/>
              </a:ext>
            </a:extLst>
          </p:cNvPr>
          <p:cNvGrpSpPr/>
          <p:nvPr userDrawn="1"/>
        </p:nvGrpSpPr>
        <p:grpSpPr>
          <a:xfrm>
            <a:off x="1665180" y="634984"/>
            <a:ext cx="8926285" cy="640080"/>
            <a:chOff x="8138886" y="968650"/>
            <a:chExt cx="2079176" cy="541065"/>
          </a:xfrm>
          <a:solidFill>
            <a:schemeClr val="tx1"/>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248680" y="657847"/>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775504"/>
            <a:ext cx="10515600" cy="50712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tx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duotone>
              <a:schemeClr val="accent4">
                <a:shade val="45000"/>
                <a:satMod val="135000"/>
              </a:schemeClr>
              <a:prstClr val="white"/>
            </a:duotone>
          </a:blip>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5C33AAEC-ED24-EC1B-6E54-2259F2E92767}"/>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33267"/>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duotone>
              <a:schemeClr val="accent4">
                <a:shade val="45000"/>
                <a:satMod val="135000"/>
              </a:schemeClr>
              <a:prstClr val="white"/>
            </a:duotone>
          </a:blip>
          <a:srcRect t="5962" r="8122"/>
          <a:stretch/>
        </p:blipFill>
        <p:spPr>
          <a:xfrm>
            <a:off x="11003579" y="0"/>
            <a:ext cx="1188421" cy="759158"/>
          </a:xfrm>
          <a:prstGeom prst="rect">
            <a:avLst/>
          </a:prstGeom>
        </p:spPr>
      </p:pic>
      <p:grpSp>
        <p:nvGrpSpPr>
          <p:cNvPr id="3" name="Group 2">
            <a:extLst>
              <a:ext uri="{FF2B5EF4-FFF2-40B4-BE49-F238E27FC236}">
                <a16:creationId xmlns:a16="http://schemas.microsoft.com/office/drawing/2014/main" id="{5F6BE97A-E8A2-7D8E-9F4D-20CB330E523D}"/>
              </a:ext>
            </a:extLst>
          </p:cNvPr>
          <p:cNvGrpSpPr/>
          <p:nvPr userDrawn="1"/>
        </p:nvGrpSpPr>
        <p:grpSpPr>
          <a:xfrm>
            <a:off x="888999" y="974737"/>
            <a:ext cx="10547675" cy="3966359"/>
            <a:chOff x="888999" y="916705"/>
            <a:chExt cx="10547675" cy="3966359"/>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637016"/>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1670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2041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1075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100789" y="916705"/>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14061"/>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762686"/>
              <a:ext cx="924853" cy="710041"/>
            </a:xfrm>
            <a:prstGeom prst="rect">
              <a:avLst/>
            </a:prstGeom>
          </p:spPr>
        </p:pic>
      </p:grpSp>
    </p:spTree>
    <p:extLst>
      <p:ext uri="{BB962C8B-B14F-4D97-AF65-F5344CB8AC3E}">
        <p14:creationId xmlns:p14="http://schemas.microsoft.com/office/powerpoint/2010/main" val="177514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Lesson Title Slide H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6C2307D-3938-35DF-1462-D7AC80B142AB}"/>
              </a:ext>
            </a:extLst>
          </p:cNvPr>
          <p:cNvGrpSpPr/>
          <p:nvPr userDrawn="1"/>
        </p:nvGrpSpPr>
        <p:grpSpPr>
          <a:xfrm>
            <a:off x="682752" y="758125"/>
            <a:ext cx="10826496" cy="5425783"/>
            <a:chOff x="682752" y="758125"/>
            <a:chExt cx="10826496" cy="5425783"/>
          </a:xfrm>
        </p:grpSpPr>
        <p:pic>
          <p:nvPicPr>
            <p:cNvPr id="4" name="Picture 2" descr="Mathematical Symbols&quot; Images – Browse 1,531 Stock Photos, Vectors, and  Video | Adobe Stock">
              <a:extLst>
                <a:ext uri="{FF2B5EF4-FFF2-40B4-BE49-F238E27FC236}">
                  <a16:creationId xmlns:a16="http://schemas.microsoft.com/office/drawing/2014/main" id="{AC662B62-9913-12A3-0B8D-30EC88193A99}"/>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thematical Symbols&quot; Images – Browse 1,531 Stock Photos, Vectors, and  Video | Adobe Stock">
              <a:extLst>
                <a:ext uri="{FF2B5EF4-FFF2-40B4-BE49-F238E27FC236}">
                  <a16:creationId xmlns:a16="http://schemas.microsoft.com/office/drawing/2014/main" id="{C7C19444-8346-C76D-7499-3519403CD0EF}"/>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normAutofit/>
          </a:bodyPr>
          <a:lstStyle>
            <a:lvl1pPr algn="l">
              <a:defRPr sz="5000" b="1" i="0">
                <a:latin typeface="Avenir Black" panose="02000503020000020003" pitchFamily="2" charset="0"/>
              </a:defRPr>
            </a:lvl1pPr>
          </a:lstStyle>
          <a:p>
            <a:r>
              <a:rPr lang="en-US"/>
              <a:t>Lesson #:</a:t>
            </a:r>
            <a:br>
              <a:rPr lang="en-US"/>
            </a:br>
            <a:r>
              <a:rPr lang="en-US"/>
              <a:t>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IM2</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2504440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131035" y="45387"/>
            <a:ext cx="1028284" cy="554379"/>
          </a:xfrm>
          <a:prstGeom prst="rect">
            <a:avLst/>
          </a:prstGeom>
        </p:spPr>
      </p:pic>
      <p:grpSp>
        <p:nvGrpSpPr>
          <p:cNvPr id="2" name="Group 1">
            <a:extLst>
              <a:ext uri="{FF2B5EF4-FFF2-40B4-BE49-F238E27FC236}">
                <a16:creationId xmlns:a16="http://schemas.microsoft.com/office/drawing/2014/main" id="{A434EEF4-F767-2916-A23A-915A98629F72}"/>
              </a:ext>
            </a:extLst>
          </p:cNvPr>
          <p:cNvGrpSpPr/>
          <p:nvPr userDrawn="1"/>
        </p:nvGrpSpPr>
        <p:grpSpPr>
          <a:xfrm>
            <a:off x="814385" y="929898"/>
            <a:ext cx="10563229" cy="4562616"/>
            <a:chOff x="885149" y="722465"/>
            <a:chExt cx="10563229" cy="4562616"/>
          </a:xfrm>
        </p:grpSpPr>
        <p:sp>
          <p:nvSpPr>
            <p:cNvPr id="10" name="TextBox 9">
              <a:extLst>
                <a:ext uri="{FF2B5EF4-FFF2-40B4-BE49-F238E27FC236}">
                  <a16:creationId xmlns:a16="http://schemas.microsoft.com/office/drawing/2014/main" id="{153BC1F1-D70F-F570-7045-2DF9B6007A16}"/>
                </a:ext>
              </a:extLst>
            </p:cNvPr>
            <p:cNvSpPr txBox="1"/>
            <p:nvPr userDrawn="1"/>
          </p:nvSpPr>
          <p:spPr>
            <a:xfrm>
              <a:off x="1206254" y="1437874"/>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3432" y="72246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2910" y="805108"/>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39802" y="141651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Lst>
            </a:blip>
            <a:srcRect r="6524"/>
            <a:stretch/>
          </p:blipFill>
          <p:spPr>
            <a:xfrm>
              <a:off x="885149" y="2774649"/>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7346" y="4130046"/>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7416" y="912394"/>
              <a:ext cx="0" cy="3966359"/>
            </a:xfrm>
            <a:prstGeom prst="line">
              <a:avLst/>
            </a:prstGeom>
          </p:spPr>
          <p:style>
            <a:lnRef idx="1">
              <a:schemeClr val="accent1"/>
            </a:lnRef>
            <a:fillRef idx="0">
              <a:schemeClr val="accent1"/>
            </a:fillRef>
            <a:effectRef idx="0">
              <a:schemeClr val="accent1"/>
            </a:effectRef>
            <a:fontRef idx="minor">
              <a:schemeClr val="tx1"/>
            </a:fontRef>
          </p:style>
        </p:cxnSp>
        <p:sp>
          <p:nvSpPr>
            <p:cNvPr id="17" name="Google Shape;540;p46">
              <a:extLst>
                <a:ext uri="{FF2B5EF4-FFF2-40B4-BE49-F238E27FC236}">
                  <a16:creationId xmlns:a16="http://schemas.microsoft.com/office/drawing/2014/main" id="{92B2DFFD-E675-FB6F-A86D-02A625BABFF1}"/>
                </a:ext>
              </a:extLst>
            </p:cNvPr>
            <p:cNvSpPr/>
            <p:nvPr userDrawn="1"/>
          </p:nvSpPr>
          <p:spPr>
            <a:xfrm>
              <a:off x="1173680" y="1792922"/>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3433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975237" y="3848777"/>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69220" y="1588480"/>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3" y="89294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1" y="97558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46813" y="1586992"/>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940235" y="1873546"/>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31437" y="2886137"/>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47876" y="3934627"/>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194427" y="1082875"/>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chemeClr val="accent5"/>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21833" y="15433"/>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Tree>
    <p:extLst>
      <p:ext uri="{BB962C8B-B14F-4D97-AF65-F5344CB8AC3E}">
        <p14:creationId xmlns:p14="http://schemas.microsoft.com/office/powerpoint/2010/main" val="3927187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4" name="Title 1">
            <a:extLst>
              <a:ext uri="{FF2B5EF4-FFF2-40B4-BE49-F238E27FC236}">
                <a16:creationId xmlns:a16="http://schemas.microsoft.com/office/drawing/2014/main" id="{EBA7ABA5-82FE-95EC-D013-7647F9E1A4B5}"/>
              </a:ext>
            </a:extLst>
          </p:cNvPr>
          <p:cNvSpPr txBox="1">
            <a:spLocks/>
          </p:cNvSpPr>
          <p:nvPr userDrawn="1"/>
        </p:nvSpPr>
        <p:spPr>
          <a:xfrm>
            <a:off x="743197" y="643700"/>
            <a:ext cx="10515600" cy="710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accent4"/>
                </a:solidFill>
                <a:latin typeface="Avenir Black" panose="02000503020000020003" pitchFamily="2" charset="0"/>
                <a:ea typeface="+mj-ea"/>
                <a:cs typeface="+mj-cs"/>
              </a:defRPr>
            </a:lvl1pPr>
          </a:lstStyle>
          <a:p>
            <a:r>
              <a:rPr lang="en-US">
                <a:solidFill>
                  <a:schemeClr val="tx1"/>
                </a:solidFill>
              </a:rPr>
              <a:t>Click to add name of activity</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Tree>
    <p:extLst>
      <p:ext uri="{BB962C8B-B14F-4D97-AF65-F5344CB8AC3E}">
        <p14:creationId xmlns:p14="http://schemas.microsoft.com/office/powerpoint/2010/main" val="375262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83688" y="1403941"/>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2" y="83372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0" y="83372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51937" y="1403941"/>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31487" y="4079652"/>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29111" y="2778993"/>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083688" y="1600750"/>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194426" y="1191363"/>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7629"/>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67447" y="693724"/>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E013D6-1E71-09F2-D1A5-0239C82B81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195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D19A55-BC52-1BC3-37CB-A98AA9A489BB}"/>
              </a:ext>
            </a:extLst>
          </p:cNvPr>
          <p:cNvSpPr>
            <a:spLocks noGrp="1"/>
          </p:cNvSpPr>
          <p:nvPr>
            <p:ph type="ftr" sz="quarter" idx="10"/>
          </p:nvPr>
        </p:nvSpPr>
        <p:spPr/>
        <p:txBody>
          <a:bodyPr/>
          <a:lstStyle/>
          <a:p>
            <a:r>
              <a:rPr lang="en-US"/>
              <a:t>Unit 1 ● Lesson # ● Activity #</a:t>
            </a:r>
          </a:p>
        </p:txBody>
      </p:sp>
    </p:spTree>
    <p:extLst>
      <p:ext uri="{BB962C8B-B14F-4D97-AF65-F5344CB8AC3E}">
        <p14:creationId xmlns:p14="http://schemas.microsoft.com/office/powerpoint/2010/main" val="3974757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rm-U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4329" y="14947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61987" y="-461985"/>
            <a:ext cx="413213" cy="133718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9665" y="31670"/>
            <a:ext cx="1337186" cy="369332"/>
          </a:xfrm>
          <a:prstGeom prst="rect">
            <a:avLst/>
          </a:prstGeom>
          <a:noFill/>
        </p:spPr>
        <p:txBody>
          <a:bodyPr wrap="square" rtlCol="0">
            <a:spAutoFit/>
          </a:bodyPr>
          <a:lstStyle/>
          <a:p>
            <a:r>
              <a:rPr lang="en-US" b="1">
                <a:solidFill>
                  <a:schemeClr val="bg1"/>
                </a:solidFill>
                <a:latin typeface="Avenir Book" panose="02000503020000020003" pitchFamily="2" charset="0"/>
              </a:rPr>
              <a:t>Warm-up</a:t>
            </a:r>
          </a:p>
        </p:txBody>
      </p:sp>
      <p:sp>
        <p:nvSpPr>
          <p:cNvPr id="4" name="Title 1">
            <a:extLst>
              <a:ext uri="{FF2B5EF4-FFF2-40B4-BE49-F238E27FC236}">
                <a16:creationId xmlns:a16="http://schemas.microsoft.com/office/drawing/2014/main" id="{A02DF53E-6090-7B8D-ED04-7A57FCF930DD}"/>
              </a:ext>
            </a:extLst>
          </p:cNvPr>
          <p:cNvSpPr>
            <a:spLocks noGrp="1"/>
          </p:cNvSpPr>
          <p:nvPr>
            <p:ph type="title" hasCustomPrompt="1"/>
          </p:nvPr>
        </p:nvSpPr>
        <p:spPr>
          <a:xfrm>
            <a:off x="719446" y="681037"/>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clipart, symbol&#10;&#10;Description automatically generated">
            <a:extLst>
              <a:ext uri="{FF2B5EF4-FFF2-40B4-BE49-F238E27FC236}">
                <a16:creationId xmlns:a16="http://schemas.microsoft.com/office/drawing/2014/main" id="{678B8826-C998-4D14-BECA-C2D2E360F811}"/>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606480" y="43803"/>
            <a:ext cx="536357" cy="719161"/>
          </a:xfrm>
          <a:prstGeom prst="rect">
            <a:avLst/>
          </a:prstGeom>
        </p:spPr>
      </p:pic>
    </p:spTree>
    <p:extLst>
      <p:ext uri="{BB962C8B-B14F-4D97-AF65-F5344CB8AC3E}">
        <p14:creationId xmlns:p14="http://schemas.microsoft.com/office/powerpoint/2010/main" val="186939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3278156" y="2352167"/>
            <a:ext cx="6032994" cy="2662285"/>
          </a:xfrm>
        </p:spPr>
        <p:txBody>
          <a:bodyPr>
            <a:normAutofit/>
          </a:bodyPr>
          <a:lstStyle>
            <a:lvl1pPr marL="0" indent="0" algn="ctr">
              <a:buNone/>
              <a:defRPr sz="3600"/>
            </a:lvl1pPr>
          </a:lstStyle>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147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310"/>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sp>
        <p:nvSpPr>
          <p:cNvPr id="4" name="Title 1">
            <a:extLst>
              <a:ext uri="{FF2B5EF4-FFF2-40B4-BE49-F238E27FC236}">
                <a16:creationId xmlns:a16="http://schemas.microsoft.com/office/drawing/2014/main" id="{323518CF-2833-FA90-97CC-1D7455A5CFA9}"/>
              </a:ext>
            </a:extLst>
          </p:cNvPr>
          <p:cNvSpPr>
            <a:spLocks noGrp="1"/>
          </p:cNvSpPr>
          <p:nvPr>
            <p:ph type="title" hasCustomPrompt="1"/>
          </p:nvPr>
        </p:nvSpPr>
        <p:spPr>
          <a:xfrm>
            <a:off x="720693" y="681037"/>
            <a:ext cx="10515600" cy="710041"/>
          </a:xfrm>
        </p:spPr>
        <p:txBody>
          <a:bodyPr>
            <a:normAutofit/>
          </a:bodyPr>
          <a:lstStyle>
            <a:lvl1pPr>
              <a:defRPr sz="4000"/>
            </a:lvl1pPr>
          </a:lstStyle>
          <a:p>
            <a:r>
              <a:rPr lang="en-US"/>
              <a:t>Click to add name of activity</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5" y="-424929"/>
            <a:ext cx="369332" cy="1219198"/>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82E8F612-14D8-B710-D35A-DB9A07CC8E4A}"/>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58797"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6">
            <a:alphaModFix/>
          </a:blip>
          <a:srcRect/>
          <a:stretch/>
        </p:blipFill>
        <p:spPr>
          <a:xfrm>
            <a:off x="0" y="-1"/>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a:t>Unit 1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7"/>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8"/>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702" r:id="rId2"/>
    <p:sldLayoutId id="2147483650" r:id="rId3"/>
    <p:sldLayoutId id="2147483667" r:id="rId4"/>
    <p:sldLayoutId id="2147483677" r:id="rId5"/>
    <p:sldLayoutId id="2147483662" r:id="rId6"/>
    <p:sldLayoutId id="2147483668" r:id="rId7"/>
    <p:sldLayoutId id="2147483678" r:id="rId8"/>
    <p:sldLayoutId id="2147483679" r:id="rId9"/>
    <p:sldLayoutId id="2147483680" r:id="rId10"/>
    <p:sldLayoutId id="2147483673" r:id="rId11"/>
    <p:sldLayoutId id="2147483676" r:id="rId12"/>
    <p:sldLayoutId id="2147483674" r:id="rId13"/>
    <p:sldLayoutId id="2147483697" r:id="rId14"/>
    <p:sldLayoutId id="2147483683" r:id="rId15"/>
    <p:sldLayoutId id="2147483684" r:id="rId16"/>
    <p:sldLayoutId id="2147483699" r:id="rId17"/>
    <p:sldLayoutId id="2147483690" r:id="rId18"/>
    <p:sldLayoutId id="2147483705" r:id="rId19"/>
    <p:sldLayoutId id="2147483653" r:id="rId20"/>
    <p:sldLayoutId id="2147483693" r:id="rId21"/>
    <p:sldLayoutId id="2147483691" r:id="rId22"/>
    <p:sldLayoutId id="2147483692" r:id="rId23"/>
    <p:sldLayoutId id="2147483685" r:id="rId24"/>
    <p:sldLayoutId id="2147483686" r:id="rId25"/>
    <p:sldLayoutId id="2147483687" r:id="rId26"/>
    <p:sldLayoutId id="2147483688" r:id="rId27"/>
    <p:sldLayoutId id="2147483689" r:id="rId28"/>
    <p:sldLayoutId id="2147483698" r:id="rId29"/>
    <p:sldLayoutId id="2147483706" r:id="rId30"/>
    <p:sldLayoutId id="2147483708" r:id="rId31"/>
    <p:sldLayoutId id="2147483709" r:id="rId32"/>
    <p:sldLayoutId id="2147483707" r:id="rId33"/>
    <p:sldLayoutId id="2147483743" r:id="rId34"/>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20.png"/><Relationship Id="rId5" Type="http://schemas.openxmlformats.org/officeDocument/2006/relationships/image" Target="../media/image410.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01FC-6520-F541-8125-E8B7934867CA}"/>
              </a:ext>
            </a:extLst>
          </p:cNvPr>
          <p:cNvSpPr>
            <a:spLocks noGrp="1"/>
          </p:cNvSpPr>
          <p:nvPr>
            <p:ph type="ctrTitle"/>
          </p:nvPr>
        </p:nvSpPr>
        <p:spPr/>
        <p:txBody>
          <a:bodyPr/>
          <a:lstStyle/>
          <a:p>
            <a:r>
              <a:rPr lang="en-US"/>
              <a:t>Lesson 1:</a:t>
            </a:r>
            <a:br>
              <a:rPr lang="en-US"/>
            </a:br>
            <a:r>
              <a:rPr lang="en-US"/>
              <a:t>Something to Talk About</a:t>
            </a:r>
          </a:p>
        </p:txBody>
      </p:sp>
      <p:sp>
        <p:nvSpPr>
          <p:cNvPr id="3" name="Subtitle 2">
            <a:extLst>
              <a:ext uri="{FF2B5EF4-FFF2-40B4-BE49-F238E27FC236}">
                <a16:creationId xmlns:a16="http://schemas.microsoft.com/office/drawing/2014/main" id="{156ED271-21F6-F84A-9223-D9DCF41D7944}"/>
              </a:ext>
            </a:extLst>
          </p:cNvPr>
          <p:cNvSpPr>
            <a:spLocks noGrp="1"/>
          </p:cNvSpPr>
          <p:nvPr>
            <p:ph type="subTitle" idx="1"/>
          </p:nvPr>
        </p:nvSpPr>
        <p:spPr/>
        <p:txBody>
          <a:bodyPr/>
          <a:lstStyle/>
          <a:p>
            <a:r>
              <a:rPr lang="en-US"/>
              <a:t>Quadratic Functions</a:t>
            </a:r>
          </a:p>
        </p:txBody>
      </p:sp>
    </p:spTree>
    <p:extLst>
      <p:ext uri="{BB962C8B-B14F-4D97-AF65-F5344CB8AC3E}">
        <p14:creationId xmlns:p14="http://schemas.microsoft.com/office/powerpoint/2010/main" val="153550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DF5227-87B7-7A4B-9DA9-CD0831F3DFB9}"/>
              </a:ext>
            </a:extLst>
          </p:cNvPr>
          <p:cNvSpPr>
            <a:spLocks noGrp="1"/>
          </p:cNvSpPr>
          <p:nvPr>
            <p:ph idx="1"/>
          </p:nvPr>
        </p:nvSpPr>
        <p:spPr/>
        <p:txBody>
          <a:bodyPr>
            <a:normAutofit fontScale="92500" lnSpcReduction="10000"/>
          </a:bodyPr>
          <a:lstStyle/>
          <a:p>
            <a:pPr marL="0" indent="0">
              <a:buNone/>
            </a:pPr>
            <a:r>
              <a:rPr lang="en-US" b="1" dirty="0"/>
              <a:t>Quadratic Function</a:t>
            </a:r>
          </a:p>
          <a:p>
            <a:pPr marL="0" indent="0">
              <a:lnSpc>
                <a:spcPct val="150000"/>
              </a:lnSpc>
              <a:buNone/>
            </a:pPr>
            <a:r>
              <a:rPr lang="en-US" dirty="0"/>
              <a:t>Table: </a:t>
            </a:r>
          </a:p>
          <a:p>
            <a:pPr marL="0" indent="0">
              <a:lnSpc>
                <a:spcPct val="150000"/>
              </a:lnSpc>
              <a:buNone/>
            </a:pPr>
            <a:r>
              <a:rPr lang="en-US" dirty="0"/>
              <a:t>Graph: </a:t>
            </a:r>
          </a:p>
          <a:p>
            <a:pPr marL="0" indent="0">
              <a:lnSpc>
                <a:spcPct val="150000"/>
              </a:lnSpc>
              <a:buNone/>
            </a:pPr>
            <a:r>
              <a:rPr lang="en-US" dirty="0"/>
              <a:t>Recursive equation: </a:t>
            </a:r>
          </a:p>
          <a:p>
            <a:pPr marL="0" indent="0">
              <a:lnSpc>
                <a:spcPct val="150000"/>
              </a:lnSpc>
              <a:buNone/>
            </a:pPr>
            <a:r>
              <a:rPr lang="en-US" dirty="0"/>
              <a:t>Next: </a:t>
            </a:r>
          </a:p>
          <a:p>
            <a:pPr marL="0" indent="0">
              <a:lnSpc>
                <a:spcPct val="150000"/>
              </a:lnSpc>
              <a:buNone/>
            </a:pPr>
            <a:r>
              <a:rPr lang="en-US" dirty="0"/>
              <a:t>Explicit Equation:</a:t>
            </a:r>
          </a:p>
        </p:txBody>
      </p:sp>
      <p:sp>
        <p:nvSpPr>
          <p:cNvPr id="3" name="Footer Placeholder 2">
            <a:extLst>
              <a:ext uri="{FF2B5EF4-FFF2-40B4-BE49-F238E27FC236}">
                <a16:creationId xmlns:a16="http://schemas.microsoft.com/office/drawing/2014/main" id="{3A6DF53E-C612-7B4F-A1F0-2A93F2F69777}"/>
              </a:ext>
            </a:extLst>
          </p:cNvPr>
          <p:cNvSpPr>
            <a:spLocks noGrp="1"/>
          </p:cNvSpPr>
          <p:nvPr>
            <p:ph type="ftr" sz="quarter" idx="11"/>
          </p:nvPr>
        </p:nvSpPr>
        <p:spPr/>
        <p:txBody>
          <a:bodyPr/>
          <a:lstStyle/>
          <a:p>
            <a:r>
              <a:rPr lang="en-US" dirty="0"/>
              <a:t>Unit 1 ● Lesson 1</a:t>
            </a:r>
          </a:p>
        </p:txBody>
      </p:sp>
    </p:spTree>
    <p:extLst>
      <p:ext uri="{BB962C8B-B14F-4D97-AF65-F5344CB8AC3E}">
        <p14:creationId xmlns:p14="http://schemas.microsoft.com/office/powerpoint/2010/main" val="55801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23A7A5-44AE-1E42-8B50-187E41B958F0}"/>
              </a:ext>
            </a:extLst>
          </p:cNvPr>
          <p:cNvSpPr>
            <a:spLocks noGrp="1"/>
          </p:cNvSpPr>
          <p:nvPr>
            <p:ph idx="1"/>
          </p:nvPr>
        </p:nvSpPr>
        <p:spPr>
          <a:xfrm>
            <a:off x="914400" y="1825625"/>
            <a:ext cx="10439399" cy="3910157"/>
          </a:xfrm>
        </p:spPr>
        <p:txBody>
          <a:bodyPr/>
          <a:lstStyle/>
          <a:p>
            <a:pPr marL="0" indent="0">
              <a:buNone/>
            </a:pPr>
            <a:r>
              <a:rPr lang="en-US"/>
              <a:t>Which table(s) represents a quadratic function? Explain your answer.</a:t>
            </a:r>
          </a:p>
          <a:p>
            <a:pPr marL="0" indent="0">
              <a:buNone/>
            </a:pPr>
            <a:r>
              <a:rPr lang="en-US"/>
              <a:t>A.				B.				C.</a:t>
            </a:r>
          </a:p>
          <a:p>
            <a:pPr marL="0" indent="0">
              <a:buNone/>
            </a:pPr>
            <a:br>
              <a:rPr lang="en-US"/>
            </a:br>
            <a:endParaRPr lang="en-US"/>
          </a:p>
          <a:p>
            <a:endParaRPr lang="en-US"/>
          </a:p>
        </p:txBody>
      </p:sp>
      <p:sp>
        <p:nvSpPr>
          <p:cNvPr id="3" name="Footer Placeholder 2">
            <a:extLst>
              <a:ext uri="{FF2B5EF4-FFF2-40B4-BE49-F238E27FC236}">
                <a16:creationId xmlns:a16="http://schemas.microsoft.com/office/drawing/2014/main" id="{17DC001C-59EA-914A-B13D-C4FCB735ABDD}"/>
              </a:ext>
            </a:extLst>
          </p:cNvPr>
          <p:cNvSpPr>
            <a:spLocks noGrp="1"/>
          </p:cNvSpPr>
          <p:nvPr>
            <p:ph type="ftr" sz="quarter" idx="11"/>
          </p:nvPr>
        </p:nvSpPr>
        <p:spPr/>
        <p:txBody>
          <a:bodyPr/>
          <a:lstStyle/>
          <a:p>
            <a:r>
              <a:rPr lang="en-US"/>
              <a:t>Unit 1 ● Lesson 1</a:t>
            </a:r>
          </a:p>
        </p:txBody>
      </p:sp>
      <p:graphicFrame>
        <p:nvGraphicFramePr>
          <p:cNvPr id="4" name="Table 3">
            <a:extLst>
              <a:ext uri="{FF2B5EF4-FFF2-40B4-BE49-F238E27FC236}">
                <a16:creationId xmlns:a16="http://schemas.microsoft.com/office/drawing/2014/main" id="{ECAEF547-777C-4B43-A3B2-37EF60737E1F}"/>
              </a:ext>
            </a:extLst>
          </p:cNvPr>
          <p:cNvGraphicFramePr>
            <a:graphicFrameLocks noGrp="1"/>
          </p:cNvGraphicFramePr>
          <p:nvPr>
            <p:extLst>
              <p:ext uri="{D42A27DB-BD31-4B8C-83A1-F6EECF244321}">
                <p14:modId xmlns:p14="http://schemas.microsoft.com/office/powerpoint/2010/main" val="3286031997"/>
              </p:ext>
            </p:extLst>
          </p:nvPr>
        </p:nvGraphicFramePr>
        <p:xfrm>
          <a:off x="1515166" y="2668183"/>
          <a:ext cx="2778540" cy="3108960"/>
        </p:xfrm>
        <a:graphic>
          <a:graphicData uri="http://schemas.openxmlformats.org/drawingml/2006/table">
            <a:tbl>
              <a:tblPr firstRow="1" bandRow="1">
                <a:tableStyleId>{5C22544A-7EE6-4342-B048-85BDC9FD1C3A}</a:tableStyleId>
              </a:tblPr>
              <a:tblGrid>
                <a:gridCol w="1389270">
                  <a:extLst>
                    <a:ext uri="{9D8B030D-6E8A-4147-A177-3AD203B41FA5}">
                      <a16:colId xmlns:a16="http://schemas.microsoft.com/office/drawing/2014/main" val="1135025651"/>
                    </a:ext>
                  </a:extLst>
                </a:gridCol>
                <a:gridCol w="1389270">
                  <a:extLst>
                    <a:ext uri="{9D8B030D-6E8A-4147-A177-3AD203B41FA5}">
                      <a16:colId xmlns:a16="http://schemas.microsoft.com/office/drawing/2014/main" val="1389632140"/>
                    </a:ext>
                  </a:extLst>
                </a:gridCol>
              </a:tblGrid>
              <a:tr h="370840">
                <a:tc>
                  <a:txBody>
                    <a:bodyPr/>
                    <a:lstStyle/>
                    <a:p>
                      <a:pPr algn="ctr"/>
                      <a:r>
                        <a:rPr lang="en-US" sz="2800"/>
                        <a:t>n</a:t>
                      </a:r>
                    </a:p>
                  </a:txBody>
                  <a:tcPr/>
                </a:tc>
                <a:tc>
                  <a:txBody>
                    <a:bodyPr/>
                    <a:lstStyle/>
                    <a:p>
                      <a:pPr algn="ctr"/>
                      <a:r>
                        <a:rPr lang="en-US" sz="2800"/>
                        <a:t>f(n)</a:t>
                      </a:r>
                    </a:p>
                  </a:txBody>
                  <a:tcPr/>
                </a:tc>
                <a:extLst>
                  <a:ext uri="{0D108BD9-81ED-4DB2-BD59-A6C34878D82A}">
                    <a16:rowId xmlns:a16="http://schemas.microsoft.com/office/drawing/2014/main" val="3774672476"/>
                  </a:ext>
                </a:extLst>
              </a:tr>
              <a:tr h="370840">
                <a:tc>
                  <a:txBody>
                    <a:bodyPr/>
                    <a:lstStyle/>
                    <a:p>
                      <a:pPr algn="ctr"/>
                      <a:r>
                        <a:rPr lang="en-US" sz="2800"/>
                        <a:t>1</a:t>
                      </a:r>
                    </a:p>
                  </a:txBody>
                  <a:tcPr/>
                </a:tc>
                <a:tc>
                  <a:txBody>
                    <a:bodyPr/>
                    <a:lstStyle/>
                    <a:p>
                      <a:pPr algn="ctr"/>
                      <a:r>
                        <a:rPr lang="en-US" sz="2800"/>
                        <a:t>1</a:t>
                      </a:r>
                    </a:p>
                  </a:txBody>
                  <a:tcPr/>
                </a:tc>
                <a:extLst>
                  <a:ext uri="{0D108BD9-81ED-4DB2-BD59-A6C34878D82A}">
                    <a16:rowId xmlns:a16="http://schemas.microsoft.com/office/drawing/2014/main" val="746845095"/>
                  </a:ext>
                </a:extLst>
              </a:tr>
              <a:tr h="370840">
                <a:tc>
                  <a:txBody>
                    <a:bodyPr/>
                    <a:lstStyle/>
                    <a:p>
                      <a:pPr algn="ctr"/>
                      <a:r>
                        <a:rPr lang="en-US" sz="2800"/>
                        <a:t>2</a:t>
                      </a:r>
                    </a:p>
                  </a:txBody>
                  <a:tcPr/>
                </a:tc>
                <a:tc>
                  <a:txBody>
                    <a:bodyPr/>
                    <a:lstStyle/>
                    <a:p>
                      <a:pPr algn="ctr"/>
                      <a:r>
                        <a:rPr lang="en-US" sz="2800"/>
                        <a:t>3</a:t>
                      </a:r>
                    </a:p>
                  </a:txBody>
                  <a:tcPr/>
                </a:tc>
                <a:extLst>
                  <a:ext uri="{0D108BD9-81ED-4DB2-BD59-A6C34878D82A}">
                    <a16:rowId xmlns:a16="http://schemas.microsoft.com/office/drawing/2014/main" val="620215815"/>
                  </a:ext>
                </a:extLst>
              </a:tr>
              <a:tr h="370840">
                <a:tc>
                  <a:txBody>
                    <a:bodyPr/>
                    <a:lstStyle/>
                    <a:p>
                      <a:pPr algn="ctr"/>
                      <a:r>
                        <a:rPr lang="en-US" sz="2800"/>
                        <a:t>3</a:t>
                      </a:r>
                    </a:p>
                  </a:txBody>
                  <a:tcPr/>
                </a:tc>
                <a:tc>
                  <a:txBody>
                    <a:bodyPr/>
                    <a:lstStyle/>
                    <a:p>
                      <a:pPr algn="ctr"/>
                      <a:r>
                        <a:rPr lang="en-US" sz="2800"/>
                        <a:t>7</a:t>
                      </a:r>
                    </a:p>
                  </a:txBody>
                  <a:tcPr/>
                </a:tc>
                <a:extLst>
                  <a:ext uri="{0D108BD9-81ED-4DB2-BD59-A6C34878D82A}">
                    <a16:rowId xmlns:a16="http://schemas.microsoft.com/office/drawing/2014/main" val="3607097887"/>
                  </a:ext>
                </a:extLst>
              </a:tr>
              <a:tr h="370840">
                <a:tc>
                  <a:txBody>
                    <a:bodyPr/>
                    <a:lstStyle/>
                    <a:p>
                      <a:pPr algn="ctr"/>
                      <a:r>
                        <a:rPr lang="en-US" sz="2800"/>
                        <a:t>4</a:t>
                      </a:r>
                    </a:p>
                  </a:txBody>
                  <a:tcPr/>
                </a:tc>
                <a:tc>
                  <a:txBody>
                    <a:bodyPr/>
                    <a:lstStyle/>
                    <a:p>
                      <a:pPr algn="ctr"/>
                      <a:r>
                        <a:rPr lang="en-US" sz="2800"/>
                        <a:t>15</a:t>
                      </a:r>
                    </a:p>
                  </a:txBody>
                  <a:tcPr/>
                </a:tc>
                <a:extLst>
                  <a:ext uri="{0D108BD9-81ED-4DB2-BD59-A6C34878D82A}">
                    <a16:rowId xmlns:a16="http://schemas.microsoft.com/office/drawing/2014/main" val="2281174641"/>
                  </a:ext>
                </a:extLst>
              </a:tr>
              <a:tr h="370840">
                <a:tc>
                  <a:txBody>
                    <a:bodyPr/>
                    <a:lstStyle/>
                    <a:p>
                      <a:pPr algn="ctr"/>
                      <a:r>
                        <a:rPr lang="en-US" sz="2800"/>
                        <a:t>5</a:t>
                      </a:r>
                    </a:p>
                  </a:txBody>
                  <a:tcPr/>
                </a:tc>
                <a:tc>
                  <a:txBody>
                    <a:bodyPr/>
                    <a:lstStyle/>
                    <a:p>
                      <a:pPr algn="ctr"/>
                      <a:r>
                        <a:rPr lang="en-US" sz="2800"/>
                        <a:t>31</a:t>
                      </a:r>
                    </a:p>
                  </a:txBody>
                  <a:tcPr/>
                </a:tc>
                <a:extLst>
                  <a:ext uri="{0D108BD9-81ED-4DB2-BD59-A6C34878D82A}">
                    <a16:rowId xmlns:a16="http://schemas.microsoft.com/office/drawing/2014/main" val="470466754"/>
                  </a:ext>
                </a:extLst>
              </a:tr>
            </a:tbl>
          </a:graphicData>
        </a:graphic>
      </p:graphicFrame>
      <p:graphicFrame>
        <p:nvGraphicFramePr>
          <p:cNvPr id="5" name="Table 4">
            <a:extLst>
              <a:ext uri="{FF2B5EF4-FFF2-40B4-BE49-F238E27FC236}">
                <a16:creationId xmlns:a16="http://schemas.microsoft.com/office/drawing/2014/main" id="{433D9BD5-1DF2-D049-AD7B-1337267A739B}"/>
              </a:ext>
            </a:extLst>
          </p:cNvPr>
          <p:cNvGraphicFramePr>
            <a:graphicFrameLocks noGrp="1"/>
          </p:cNvGraphicFramePr>
          <p:nvPr>
            <p:extLst>
              <p:ext uri="{D42A27DB-BD31-4B8C-83A1-F6EECF244321}">
                <p14:modId xmlns:p14="http://schemas.microsoft.com/office/powerpoint/2010/main" val="2721830755"/>
              </p:ext>
            </p:extLst>
          </p:nvPr>
        </p:nvGraphicFramePr>
        <p:xfrm>
          <a:off x="5374860" y="2668183"/>
          <a:ext cx="2778540" cy="3108960"/>
        </p:xfrm>
        <a:graphic>
          <a:graphicData uri="http://schemas.openxmlformats.org/drawingml/2006/table">
            <a:tbl>
              <a:tblPr firstRow="1" bandRow="1">
                <a:tableStyleId>{5C22544A-7EE6-4342-B048-85BDC9FD1C3A}</a:tableStyleId>
              </a:tblPr>
              <a:tblGrid>
                <a:gridCol w="1389270">
                  <a:extLst>
                    <a:ext uri="{9D8B030D-6E8A-4147-A177-3AD203B41FA5}">
                      <a16:colId xmlns:a16="http://schemas.microsoft.com/office/drawing/2014/main" val="1135025651"/>
                    </a:ext>
                  </a:extLst>
                </a:gridCol>
                <a:gridCol w="1389270">
                  <a:extLst>
                    <a:ext uri="{9D8B030D-6E8A-4147-A177-3AD203B41FA5}">
                      <a16:colId xmlns:a16="http://schemas.microsoft.com/office/drawing/2014/main" val="1389632140"/>
                    </a:ext>
                  </a:extLst>
                </a:gridCol>
              </a:tblGrid>
              <a:tr h="370840">
                <a:tc>
                  <a:txBody>
                    <a:bodyPr/>
                    <a:lstStyle/>
                    <a:p>
                      <a:pPr algn="ctr"/>
                      <a:r>
                        <a:rPr lang="en-US" sz="2800"/>
                        <a:t>n</a:t>
                      </a:r>
                    </a:p>
                  </a:txBody>
                  <a:tcPr/>
                </a:tc>
                <a:tc>
                  <a:txBody>
                    <a:bodyPr/>
                    <a:lstStyle/>
                    <a:p>
                      <a:pPr algn="ctr"/>
                      <a:r>
                        <a:rPr lang="en-US" sz="2800"/>
                        <a:t>f(n)</a:t>
                      </a:r>
                    </a:p>
                  </a:txBody>
                  <a:tcPr/>
                </a:tc>
                <a:extLst>
                  <a:ext uri="{0D108BD9-81ED-4DB2-BD59-A6C34878D82A}">
                    <a16:rowId xmlns:a16="http://schemas.microsoft.com/office/drawing/2014/main" val="3774672476"/>
                  </a:ext>
                </a:extLst>
              </a:tr>
              <a:tr h="370840">
                <a:tc>
                  <a:txBody>
                    <a:bodyPr/>
                    <a:lstStyle/>
                    <a:p>
                      <a:pPr algn="ctr"/>
                      <a:r>
                        <a:rPr lang="en-US" sz="2800"/>
                        <a:t>0</a:t>
                      </a:r>
                    </a:p>
                  </a:txBody>
                  <a:tcPr/>
                </a:tc>
                <a:tc>
                  <a:txBody>
                    <a:bodyPr/>
                    <a:lstStyle/>
                    <a:p>
                      <a:pPr algn="ctr"/>
                      <a:r>
                        <a:rPr lang="en-US" sz="2800"/>
                        <a:t>2</a:t>
                      </a:r>
                    </a:p>
                  </a:txBody>
                  <a:tcPr/>
                </a:tc>
                <a:extLst>
                  <a:ext uri="{0D108BD9-81ED-4DB2-BD59-A6C34878D82A}">
                    <a16:rowId xmlns:a16="http://schemas.microsoft.com/office/drawing/2014/main" val="746845095"/>
                  </a:ext>
                </a:extLst>
              </a:tr>
              <a:tr h="370840">
                <a:tc>
                  <a:txBody>
                    <a:bodyPr/>
                    <a:lstStyle/>
                    <a:p>
                      <a:pPr algn="ctr"/>
                      <a:r>
                        <a:rPr lang="en-US" sz="2800"/>
                        <a:t>1</a:t>
                      </a:r>
                    </a:p>
                  </a:txBody>
                  <a:tcPr/>
                </a:tc>
                <a:tc>
                  <a:txBody>
                    <a:bodyPr/>
                    <a:lstStyle/>
                    <a:p>
                      <a:pPr algn="ctr"/>
                      <a:r>
                        <a:rPr lang="en-US" sz="2800"/>
                        <a:t>3</a:t>
                      </a:r>
                    </a:p>
                  </a:txBody>
                  <a:tcPr/>
                </a:tc>
                <a:extLst>
                  <a:ext uri="{0D108BD9-81ED-4DB2-BD59-A6C34878D82A}">
                    <a16:rowId xmlns:a16="http://schemas.microsoft.com/office/drawing/2014/main" val="620215815"/>
                  </a:ext>
                </a:extLst>
              </a:tr>
              <a:tr h="370840">
                <a:tc>
                  <a:txBody>
                    <a:bodyPr/>
                    <a:lstStyle/>
                    <a:p>
                      <a:pPr algn="ctr"/>
                      <a:r>
                        <a:rPr lang="en-US" sz="2800"/>
                        <a:t>2</a:t>
                      </a:r>
                    </a:p>
                  </a:txBody>
                  <a:tcPr/>
                </a:tc>
                <a:tc>
                  <a:txBody>
                    <a:bodyPr/>
                    <a:lstStyle/>
                    <a:p>
                      <a:pPr algn="ctr"/>
                      <a:r>
                        <a:rPr lang="en-US" sz="2800"/>
                        <a:t>6</a:t>
                      </a:r>
                    </a:p>
                  </a:txBody>
                  <a:tcPr/>
                </a:tc>
                <a:extLst>
                  <a:ext uri="{0D108BD9-81ED-4DB2-BD59-A6C34878D82A}">
                    <a16:rowId xmlns:a16="http://schemas.microsoft.com/office/drawing/2014/main" val="3607097887"/>
                  </a:ext>
                </a:extLst>
              </a:tr>
              <a:tr h="370840">
                <a:tc>
                  <a:txBody>
                    <a:bodyPr/>
                    <a:lstStyle/>
                    <a:p>
                      <a:pPr algn="ctr"/>
                      <a:r>
                        <a:rPr lang="en-US" sz="2800"/>
                        <a:t>3</a:t>
                      </a:r>
                    </a:p>
                  </a:txBody>
                  <a:tcPr/>
                </a:tc>
                <a:tc>
                  <a:txBody>
                    <a:bodyPr/>
                    <a:lstStyle/>
                    <a:p>
                      <a:pPr algn="ctr"/>
                      <a:r>
                        <a:rPr lang="en-US" sz="2800"/>
                        <a:t>11</a:t>
                      </a:r>
                    </a:p>
                  </a:txBody>
                  <a:tcPr/>
                </a:tc>
                <a:extLst>
                  <a:ext uri="{0D108BD9-81ED-4DB2-BD59-A6C34878D82A}">
                    <a16:rowId xmlns:a16="http://schemas.microsoft.com/office/drawing/2014/main" val="2281174641"/>
                  </a:ext>
                </a:extLst>
              </a:tr>
              <a:tr h="370840">
                <a:tc>
                  <a:txBody>
                    <a:bodyPr/>
                    <a:lstStyle/>
                    <a:p>
                      <a:pPr algn="ctr"/>
                      <a:r>
                        <a:rPr lang="en-US" sz="2800"/>
                        <a:t>4</a:t>
                      </a:r>
                    </a:p>
                  </a:txBody>
                  <a:tcPr/>
                </a:tc>
                <a:tc>
                  <a:txBody>
                    <a:bodyPr/>
                    <a:lstStyle/>
                    <a:p>
                      <a:pPr algn="ctr"/>
                      <a:r>
                        <a:rPr lang="en-US" sz="2800"/>
                        <a:t>18</a:t>
                      </a:r>
                    </a:p>
                  </a:txBody>
                  <a:tcPr/>
                </a:tc>
                <a:extLst>
                  <a:ext uri="{0D108BD9-81ED-4DB2-BD59-A6C34878D82A}">
                    <a16:rowId xmlns:a16="http://schemas.microsoft.com/office/drawing/2014/main" val="470466754"/>
                  </a:ext>
                </a:extLst>
              </a:tr>
            </a:tbl>
          </a:graphicData>
        </a:graphic>
      </p:graphicFrame>
      <p:graphicFrame>
        <p:nvGraphicFramePr>
          <p:cNvPr id="6" name="Table 5">
            <a:extLst>
              <a:ext uri="{FF2B5EF4-FFF2-40B4-BE49-F238E27FC236}">
                <a16:creationId xmlns:a16="http://schemas.microsoft.com/office/drawing/2014/main" id="{296FEAB8-8361-4A43-A616-F62C9FC08680}"/>
              </a:ext>
            </a:extLst>
          </p:cNvPr>
          <p:cNvGraphicFramePr>
            <a:graphicFrameLocks noGrp="1"/>
          </p:cNvGraphicFramePr>
          <p:nvPr>
            <p:extLst>
              <p:ext uri="{D42A27DB-BD31-4B8C-83A1-F6EECF244321}">
                <p14:modId xmlns:p14="http://schemas.microsoft.com/office/powerpoint/2010/main" val="2649592762"/>
              </p:ext>
            </p:extLst>
          </p:nvPr>
        </p:nvGraphicFramePr>
        <p:xfrm>
          <a:off x="8786188" y="2647503"/>
          <a:ext cx="2778540" cy="3108960"/>
        </p:xfrm>
        <a:graphic>
          <a:graphicData uri="http://schemas.openxmlformats.org/drawingml/2006/table">
            <a:tbl>
              <a:tblPr firstRow="1" bandRow="1">
                <a:tableStyleId>{5C22544A-7EE6-4342-B048-85BDC9FD1C3A}</a:tableStyleId>
              </a:tblPr>
              <a:tblGrid>
                <a:gridCol w="1389270">
                  <a:extLst>
                    <a:ext uri="{9D8B030D-6E8A-4147-A177-3AD203B41FA5}">
                      <a16:colId xmlns:a16="http://schemas.microsoft.com/office/drawing/2014/main" val="1135025651"/>
                    </a:ext>
                  </a:extLst>
                </a:gridCol>
                <a:gridCol w="1389270">
                  <a:extLst>
                    <a:ext uri="{9D8B030D-6E8A-4147-A177-3AD203B41FA5}">
                      <a16:colId xmlns:a16="http://schemas.microsoft.com/office/drawing/2014/main" val="1389632140"/>
                    </a:ext>
                  </a:extLst>
                </a:gridCol>
              </a:tblGrid>
              <a:tr h="370840">
                <a:tc>
                  <a:txBody>
                    <a:bodyPr/>
                    <a:lstStyle/>
                    <a:p>
                      <a:pPr algn="ctr"/>
                      <a:r>
                        <a:rPr lang="en-US" sz="2800"/>
                        <a:t>n</a:t>
                      </a:r>
                    </a:p>
                  </a:txBody>
                  <a:tcPr/>
                </a:tc>
                <a:tc>
                  <a:txBody>
                    <a:bodyPr/>
                    <a:lstStyle/>
                    <a:p>
                      <a:pPr algn="ctr"/>
                      <a:r>
                        <a:rPr lang="en-US" sz="2800"/>
                        <a:t>f(n)</a:t>
                      </a:r>
                    </a:p>
                  </a:txBody>
                  <a:tcPr/>
                </a:tc>
                <a:extLst>
                  <a:ext uri="{0D108BD9-81ED-4DB2-BD59-A6C34878D82A}">
                    <a16:rowId xmlns:a16="http://schemas.microsoft.com/office/drawing/2014/main" val="3774672476"/>
                  </a:ext>
                </a:extLst>
              </a:tr>
              <a:tr h="370840">
                <a:tc>
                  <a:txBody>
                    <a:bodyPr/>
                    <a:lstStyle/>
                    <a:p>
                      <a:pPr algn="ctr"/>
                      <a:r>
                        <a:rPr lang="en-US" sz="2800"/>
                        <a:t>0</a:t>
                      </a:r>
                    </a:p>
                  </a:txBody>
                  <a:tcPr/>
                </a:tc>
                <a:tc>
                  <a:txBody>
                    <a:bodyPr/>
                    <a:lstStyle/>
                    <a:p>
                      <a:pPr algn="ctr"/>
                      <a:r>
                        <a:rPr lang="en-US" sz="2800"/>
                        <a:t>-5</a:t>
                      </a:r>
                    </a:p>
                  </a:txBody>
                  <a:tcPr/>
                </a:tc>
                <a:extLst>
                  <a:ext uri="{0D108BD9-81ED-4DB2-BD59-A6C34878D82A}">
                    <a16:rowId xmlns:a16="http://schemas.microsoft.com/office/drawing/2014/main" val="746845095"/>
                  </a:ext>
                </a:extLst>
              </a:tr>
              <a:tr h="370840">
                <a:tc>
                  <a:txBody>
                    <a:bodyPr/>
                    <a:lstStyle/>
                    <a:p>
                      <a:pPr algn="ctr"/>
                      <a:r>
                        <a:rPr lang="en-US" sz="2800"/>
                        <a:t>1</a:t>
                      </a:r>
                    </a:p>
                  </a:txBody>
                  <a:tcPr/>
                </a:tc>
                <a:tc>
                  <a:txBody>
                    <a:bodyPr/>
                    <a:lstStyle/>
                    <a:p>
                      <a:pPr algn="ctr"/>
                      <a:r>
                        <a:rPr lang="en-US" sz="2800"/>
                        <a:t>-2</a:t>
                      </a:r>
                    </a:p>
                  </a:txBody>
                  <a:tcPr/>
                </a:tc>
                <a:extLst>
                  <a:ext uri="{0D108BD9-81ED-4DB2-BD59-A6C34878D82A}">
                    <a16:rowId xmlns:a16="http://schemas.microsoft.com/office/drawing/2014/main" val="620215815"/>
                  </a:ext>
                </a:extLst>
              </a:tr>
              <a:tr h="370840">
                <a:tc>
                  <a:txBody>
                    <a:bodyPr/>
                    <a:lstStyle/>
                    <a:p>
                      <a:pPr algn="ctr"/>
                      <a:r>
                        <a:rPr lang="en-US" sz="2800"/>
                        <a:t>2</a:t>
                      </a:r>
                    </a:p>
                  </a:txBody>
                  <a:tcPr/>
                </a:tc>
                <a:tc>
                  <a:txBody>
                    <a:bodyPr/>
                    <a:lstStyle/>
                    <a:p>
                      <a:pPr algn="ctr"/>
                      <a:r>
                        <a:rPr lang="en-US" sz="2800"/>
                        <a:t>1</a:t>
                      </a:r>
                    </a:p>
                  </a:txBody>
                  <a:tcPr/>
                </a:tc>
                <a:extLst>
                  <a:ext uri="{0D108BD9-81ED-4DB2-BD59-A6C34878D82A}">
                    <a16:rowId xmlns:a16="http://schemas.microsoft.com/office/drawing/2014/main" val="3607097887"/>
                  </a:ext>
                </a:extLst>
              </a:tr>
              <a:tr h="370840">
                <a:tc>
                  <a:txBody>
                    <a:bodyPr/>
                    <a:lstStyle/>
                    <a:p>
                      <a:pPr algn="ctr"/>
                      <a:r>
                        <a:rPr lang="en-US" sz="2800"/>
                        <a:t>3</a:t>
                      </a:r>
                    </a:p>
                  </a:txBody>
                  <a:tcPr/>
                </a:tc>
                <a:tc>
                  <a:txBody>
                    <a:bodyPr/>
                    <a:lstStyle/>
                    <a:p>
                      <a:pPr algn="ctr"/>
                      <a:r>
                        <a:rPr lang="en-US" sz="2800"/>
                        <a:t>4</a:t>
                      </a:r>
                    </a:p>
                  </a:txBody>
                  <a:tcPr/>
                </a:tc>
                <a:extLst>
                  <a:ext uri="{0D108BD9-81ED-4DB2-BD59-A6C34878D82A}">
                    <a16:rowId xmlns:a16="http://schemas.microsoft.com/office/drawing/2014/main" val="2281174641"/>
                  </a:ext>
                </a:extLst>
              </a:tr>
              <a:tr h="370840">
                <a:tc>
                  <a:txBody>
                    <a:bodyPr/>
                    <a:lstStyle/>
                    <a:p>
                      <a:pPr algn="ctr"/>
                      <a:r>
                        <a:rPr lang="en-US" sz="2800"/>
                        <a:t>4</a:t>
                      </a:r>
                    </a:p>
                  </a:txBody>
                  <a:tcPr/>
                </a:tc>
                <a:tc>
                  <a:txBody>
                    <a:bodyPr/>
                    <a:lstStyle/>
                    <a:p>
                      <a:pPr algn="ctr"/>
                      <a:r>
                        <a:rPr lang="en-US" sz="2800"/>
                        <a:t>7</a:t>
                      </a:r>
                    </a:p>
                  </a:txBody>
                  <a:tcPr/>
                </a:tc>
                <a:extLst>
                  <a:ext uri="{0D108BD9-81ED-4DB2-BD59-A6C34878D82A}">
                    <a16:rowId xmlns:a16="http://schemas.microsoft.com/office/drawing/2014/main" val="470466754"/>
                  </a:ext>
                </a:extLst>
              </a:tr>
            </a:tbl>
          </a:graphicData>
        </a:graphic>
      </p:graphicFrame>
    </p:spTree>
    <p:extLst>
      <p:ext uri="{BB962C8B-B14F-4D97-AF65-F5344CB8AC3E}">
        <p14:creationId xmlns:p14="http://schemas.microsoft.com/office/powerpoint/2010/main" val="2908899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99E693B-D5BB-9149-9584-44A77C9C1B64}"/>
              </a:ext>
            </a:extLst>
          </p:cNvPr>
          <p:cNvSpPr>
            <a:spLocks noGrp="1"/>
          </p:cNvSpPr>
          <p:nvPr>
            <p:ph type="ftr" sz="quarter" idx="11"/>
          </p:nvPr>
        </p:nvSpPr>
        <p:spPr/>
        <p:txBody>
          <a:bodyPr/>
          <a:lstStyle/>
          <a:p>
            <a:r>
              <a:rPr lang="en-US"/>
              <a:t>Unit 1 ● Lesson 0</a:t>
            </a:r>
          </a:p>
        </p:txBody>
      </p:sp>
      <p:sp>
        <p:nvSpPr>
          <p:cNvPr id="4" name="Title 3">
            <a:extLst>
              <a:ext uri="{FF2B5EF4-FFF2-40B4-BE49-F238E27FC236}">
                <a16:creationId xmlns:a16="http://schemas.microsoft.com/office/drawing/2014/main" id="{994CE307-C3AB-414B-9C37-A7695621A52E}"/>
              </a:ext>
            </a:extLst>
          </p:cNvPr>
          <p:cNvSpPr>
            <a:spLocks noGrp="1"/>
          </p:cNvSpPr>
          <p:nvPr>
            <p:ph type="title"/>
          </p:nvPr>
        </p:nvSpPr>
        <p:spPr/>
        <p:txBody>
          <a:bodyPr>
            <a:normAutofit/>
          </a:bodyPr>
          <a:lstStyle/>
          <a:p>
            <a:r>
              <a:rPr lang="en-US"/>
              <a:t>Building a Math Learning Community</a:t>
            </a:r>
          </a:p>
        </p:txBody>
      </p:sp>
      <p:sp>
        <p:nvSpPr>
          <p:cNvPr id="5" name="Content Placeholder 1">
            <a:extLst>
              <a:ext uri="{FF2B5EF4-FFF2-40B4-BE49-F238E27FC236}">
                <a16:creationId xmlns:a16="http://schemas.microsoft.com/office/drawing/2014/main" id="{E5332747-19B1-FE44-821B-C1E747CFE2F1}"/>
              </a:ext>
            </a:extLst>
          </p:cNvPr>
          <p:cNvSpPr txBox="1">
            <a:spLocks/>
          </p:cNvSpPr>
          <p:nvPr/>
        </p:nvSpPr>
        <p:spPr>
          <a:xfrm>
            <a:off x="838200" y="1531088"/>
            <a:ext cx="10515600" cy="4211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highlight>
                  <a:srgbClr val="FFFFFF"/>
                </a:highlight>
              </a:rPr>
              <a:t>Examine the Mathematical Community lists we created during our first lesson. </a:t>
            </a:r>
          </a:p>
          <a:p>
            <a:endParaRPr lang="en-US" sz="2400">
              <a:highlight>
                <a:srgbClr val="FFFFFF"/>
              </a:highlight>
            </a:endParaRPr>
          </a:p>
          <a:p>
            <a:endParaRPr lang="en-US" sz="2400">
              <a:highlight>
                <a:srgbClr val="FFFFFF"/>
              </a:highlight>
            </a:endParaRPr>
          </a:p>
          <a:p>
            <a:endParaRPr lang="en-US" sz="2400">
              <a:highlight>
                <a:srgbClr val="FFFFFF"/>
              </a:highlight>
            </a:endParaRPr>
          </a:p>
          <a:p>
            <a:endParaRPr lang="en-US" sz="2400">
              <a:highlight>
                <a:srgbClr val="FFFFFF"/>
              </a:highlight>
            </a:endParaRPr>
          </a:p>
          <a:p>
            <a:endParaRPr lang="en-US" sz="2400">
              <a:highlight>
                <a:srgbClr val="FFFFFF"/>
              </a:highlight>
            </a:endParaRPr>
          </a:p>
          <a:p>
            <a:pPr marL="0" indent="0">
              <a:buNone/>
            </a:pPr>
            <a:r>
              <a:rPr lang="en-US" sz="2400">
                <a:highlight>
                  <a:srgbClr val="FFFFFF"/>
                </a:highlight>
              </a:rPr>
              <a:t>Discuss with a partner</a:t>
            </a:r>
          </a:p>
          <a:p>
            <a:pPr marL="285750" lvl="1" indent="-285750"/>
            <a:r>
              <a:rPr lang="en-US">
                <a:highlight>
                  <a:srgbClr val="FFFFFF"/>
                </a:highlight>
              </a:rPr>
              <a:t>What are some actions we did that need to be added to the lists? </a:t>
            </a:r>
          </a:p>
          <a:p>
            <a:pPr marL="285750" lvl="1" indent="-285750"/>
            <a:r>
              <a:rPr lang="en-US">
                <a:highlight>
                  <a:srgbClr val="FFFFFF"/>
                </a:highlight>
              </a:rPr>
              <a:t>What are some norms we might need to add to our list?</a:t>
            </a:r>
          </a:p>
          <a:p>
            <a:endParaRPr lang="en-US" sz="2400">
              <a:highlight>
                <a:srgbClr val="FFFFFF"/>
              </a:highlight>
            </a:endParaRPr>
          </a:p>
          <a:p>
            <a:pPr marL="0" indent="0">
              <a:buFont typeface="Arial" panose="020B0604020202020204" pitchFamily="34" charset="0"/>
              <a:buNone/>
            </a:pPr>
            <a:endParaRPr lang="en-US"/>
          </a:p>
          <a:p>
            <a:endParaRPr lang="en-US"/>
          </a:p>
        </p:txBody>
      </p:sp>
      <p:pic>
        <p:nvPicPr>
          <p:cNvPr id="6" name="Google Shape;250;p24">
            <a:extLst>
              <a:ext uri="{FF2B5EF4-FFF2-40B4-BE49-F238E27FC236}">
                <a16:creationId xmlns:a16="http://schemas.microsoft.com/office/drawing/2014/main" id="{16A007FB-547E-1740-88BB-A61955460514}"/>
              </a:ext>
            </a:extLst>
          </p:cNvPr>
          <p:cNvPicPr preferRelativeResize="0"/>
          <p:nvPr/>
        </p:nvPicPr>
        <p:blipFill>
          <a:blip r:embed="rId3">
            <a:alphaModFix/>
          </a:blip>
          <a:stretch>
            <a:fillRect/>
          </a:stretch>
        </p:blipFill>
        <p:spPr>
          <a:xfrm>
            <a:off x="3530010" y="2265636"/>
            <a:ext cx="5133753" cy="2072448"/>
          </a:xfrm>
          <a:prstGeom prst="rect">
            <a:avLst/>
          </a:prstGeom>
          <a:noFill/>
          <a:ln>
            <a:noFill/>
          </a:ln>
        </p:spPr>
      </p:pic>
      <p:sp>
        <p:nvSpPr>
          <p:cNvPr id="9" name="TextBox 8">
            <a:extLst>
              <a:ext uri="{FF2B5EF4-FFF2-40B4-BE49-F238E27FC236}">
                <a16:creationId xmlns:a16="http://schemas.microsoft.com/office/drawing/2014/main" id="{A602002C-1918-8D42-9FF0-AAFBDD4F5B8E}"/>
              </a:ext>
            </a:extLst>
          </p:cNvPr>
          <p:cNvSpPr txBox="1"/>
          <p:nvPr/>
        </p:nvSpPr>
        <p:spPr>
          <a:xfrm>
            <a:off x="136451" y="0"/>
            <a:ext cx="1403498" cy="400110"/>
          </a:xfrm>
          <a:prstGeom prst="rect">
            <a:avLst/>
          </a:prstGeom>
          <a:noFill/>
        </p:spPr>
        <p:txBody>
          <a:bodyPr wrap="square" rtlCol="0">
            <a:spAutoFit/>
          </a:bodyPr>
          <a:lstStyle/>
          <a:p>
            <a:r>
              <a:rPr lang="en-US" sz="2000">
                <a:solidFill>
                  <a:schemeClr val="bg1"/>
                </a:solidFill>
                <a:latin typeface="Avenir" panose="02000503020000020003" pitchFamily="2" charset="0"/>
              </a:rPr>
              <a:t>Pair</a:t>
            </a:r>
          </a:p>
        </p:txBody>
      </p:sp>
      <p:pic>
        <p:nvPicPr>
          <p:cNvPr id="10" name="Picture 9">
            <a:extLst>
              <a:ext uri="{FF2B5EF4-FFF2-40B4-BE49-F238E27FC236}">
                <a16:creationId xmlns:a16="http://schemas.microsoft.com/office/drawing/2014/main" id="{29F3B131-CB95-214A-9573-FDBBD3860146}"/>
              </a:ext>
            </a:extLst>
          </p:cNvPr>
          <p:cNvPicPr>
            <a:picLocks noChangeAspect="1"/>
          </p:cNvPicPr>
          <p:nvPr/>
        </p:nvPicPr>
        <p:blipFill>
          <a:blip r:embed="rId4">
            <a:duotone>
              <a:schemeClr val="accent3">
                <a:shade val="45000"/>
                <a:satMod val="135000"/>
              </a:schemeClr>
              <a:prstClr val="white"/>
            </a:duotone>
          </a:blip>
          <a:stretch>
            <a:fillRect/>
          </a:stretch>
        </p:blipFill>
        <p:spPr>
          <a:xfrm>
            <a:off x="11227904" y="109701"/>
            <a:ext cx="878598" cy="698373"/>
          </a:xfrm>
          <a:prstGeom prst="rect">
            <a:avLst/>
          </a:prstGeom>
        </p:spPr>
      </p:pic>
    </p:spTree>
    <p:extLst>
      <p:ext uri="{BB962C8B-B14F-4D97-AF65-F5344CB8AC3E}">
        <p14:creationId xmlns:p14="http://schemas.microsoft.com/office/powerpoint/2010/main" val="3676984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49C876F-D46D-C24E-822E-4ECE94C65974}"/>
                  </a:ext>
                </a:extLst>
              </p:cNvPr>
              <p:cNvSpPr>
                <a:spLocks noGrp="1"/>
              </p:cNvSpPr>
              <p:nvPr>
                <p:ph idx="1"/>
              </p:nvPr>
            </p:nvSpPr>
            <p:spPr/>
            <p:txBody>
              <a:bodyPr>
                <a:normAutofit lnSpcReduction="10000"/>
              </a:bodyPr>
              <a:lstStyle/>
              <a:p>
                <a:pPr marL="0" indent="0">
                  <a:buNone/>
                </a:pPr>
                <a:r>
                  <a:rPr lang="en-US"/>
                  <a:t>Rewrite the following expressions using the distributive property.</a:t>
                </a:r>
              </a:p>
              <a:p>
                <a:pPr marL="0" lvl="0" indent="0">
                  <a:buNone/>
                </a:pPr>
                <a:r>
                  <a:rPr lang="en-US"/>
                  <a:t>1. </a:t>
                </a:r>
                <a14:m>
                  <m:oMath xmlns:m="http://schemas.openxmlformats.org/officeDocument/2006/math">
                    <m:r>
                      <a:rPr lang="en-US" i="1">
                        <a:latin typeface="Cambria Math" panose="02040503050406030204" pitchFamily="18" charset="0"/>
                      </a:rPr>
                      <m:t>5</m:t>
                    </m:r>
                    <m:d>
                      <m:dPr>
                        <m:ctrlPr>
                          <a:rPr lang="en-US" i="1">
                            <a:latin typeface="Cambria Math" panose="02040503050406030204" pitchFamily="18" charset="0"/>
                          </a:rPr>
                        </m:ctrlPr>
                      </m:dPr>
                      <m:e>
                        <m:r>
                          <a:rPr lang="en-US" i="1">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−2</m:t>
                        </m:r>
                      </m:e>
                    </m:d>
                  </m:oMath>
                </a14:m>
                <a:endParaRPr lang="en-US"/>
              </a:p>
              <a:p>
                <a:pPr marL="0" indent="0">
                  <a:buNone/>
                </a:pPr>
                <a:endParaRPr lang="en-US"/>
              </a:p>
              <a:p>
                <a:pPr marL="0" lvl="0" indent="0">
                  <a:buNone/>
                </a:pPr>
                <a:r>
                  <a:rPr lang="en-US"/>
                  <a:t>2.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𝑥</m:t>
                    </m:r>
                    <m:d>
                      <m:dPr>
                        <m:ctrlPr>
                          <a:rPr lang="en-US" i="1">
                            <a:latin typeface="Cambria Math" panose="02040503050406030204" pitchFamily="18" charset="0"/>
                          </a:rPr>
                        </m:ctrlPr>
                      </m:dPr>
                      <m:e>
                        <m:r>
                          <a:rPr lang="en-US" i="1">
                            <a:latin typeface="Cambria Math" panose="02040503050406030204" pitchFamily="18" charset="0"/>
                          </a:rPr>
                          <m:t>6</m:t>
                        </m:r>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5</m:t>
                        </m:r>
                      </m:e>
                    </m:d>
                  </m:oMath>
                </a14:m>
                <a:endParaRPr lang="en-US"/>
              </a:p>
              <a:p>
                <a:pPr marL="0" lvl="0" indent="0">
                  <a:buNone/>
                </a:pPr>
                <a:br>
                  <a:rPr lang="en-US"/>
                </a:br>
                <a:endParaRPr lang="en-US"/>
              </a:p>
              <a:p>
                <a:pPr marL="0" lvl="0" indent="0">
                  <a:buNone/>
                </a:pPr>
                <a:r>
                  <a:rPr lang="en-US"/>
                  <a:t>3.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𝑥</m:t>
                        </m:r>
                      </m:num>
                      <m:den>
                        <m:r>
                          <a:rPr lang="en-US" i="1">
                            <a:latin typeface="Cambria Math" panose="02040503050406030204" pitchFamily="18" charset="0"/>
                          </a:rPr>
                          <m:t>3</m:t>
                        </m:r>
                      </m:den>
                    </m:f>
                    <m:d>
                      <m:dPr>
                        <m:ctrlPr>
                          <a:rPr lang="en-US" i="1">
                            <a:latin typeface="Cambria Math" panose="02040503050406030204" pitchFamily="18" charset="0"/>
                          </a:rPr>
                        </m:ctrlPr>
                      </m:dPr>
                      <m:e>
                        <m:r>
                          <a:rPr lang="en-US" i="1">
                            <a:latin typeface="Cambria Math" panose="02040503050406030204" pitchFamily="18" charset="0"/>
                          </a:rPr>
                          <m:t>9</m:t>
                        </m:r>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6</m:t>
                        </m:r>
                      </m:e>
                    </m:d>
                  </m:oMath>
                </a14:m>
                <a:endParaRPr lang="en-US"/>
              </a:p>
              <a:p>
                <a:pPr marL="0" indent="0">
                  <a:buNone/>
                </a:pPr>
                <a:endParaRPr lang="en-US"/>
              </a:p>
            </p:txBody>
          </p:sp>
        </mc:Choice>
        <mc:Fallback xmlns="">
          <p:sp>
            <p:nvSpPr>
              <p:cNvPr id="2" name="Content Placeholder 1">
                <a:extLst>
                  <a:ext uri="{FF2B5EF4-FFF2-40B4-BE49-F238E27FC236}">
                    <a16:creationId xmlns:a16="http://schemas.microsoft.com/office/drawing/2014/main" id="{B49C876F-D46D-C24E-822E-4ECE94C65974}"/>
                  </a:ext>
                </a:extLst>
              </p:cNvPr>
              <p:cNvSpPr>
                <a:spLocks noGrp="1" noRot="1" noChangeAspect="1" noMove="1" noResize="1" noEditPoints="1" noAdjustHandles="1" noChangeArrowheads="1" noChangeShapeType="1" noTextEdit="1"/>
              </p:cNvSpPr>
              <p:nvPr>
                <p:ph idx="1"/>
              </p:nvPr>
            </p:nvSpPr>
            <p:spPr>
              <a:blipFill>
                <a:blip r:embed="rId3"/>
                <a:stretch>
                  <a:fillRect l="-1261" t="-352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6F7C238-B438-2741-957B-7FBAA2391D18}"/>
              </a:ext>
            </a:extLst>
          </p:cNvPr>
          <p:cNvSpPr>
            <a:spLocks noGrp="1"/>
          </p:cNvSpPr>
          <p:nvPr>
            <p:ph type="ftr" sz="quarter" idx="11"/>
          </p:nvPr>
        </p:nvSpPr>
        <p:spPr/>
        <p:txBody>
          <a:bodyPr/>
          <a:lstStyle/>
          <a:p>
            <a:r>
              <a:rPr lang="en-US"/>
              <a:t>Unit 1 ● Lesson 1</a:t>
            </a:r>
          </a:p>
        </p:txBody>
      </p:sp>
    </p:spTree>
    <p:extLst>
      <p:ext uri="{BB962C8B-B14F-4D97-AF65-F5344CB8AC3E}">
        <p14:creationId xmlns:p14="http://schemas.microsoft.com/office/powerpoint/2010/main" val="3056760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22ACCC5-B1A6-FF4A-ADB6-ED33EC545F15}"/>
                  </a:ext>
                </a:extLst>
              </p:cNvPr>
              <p:cNvSpPr>
                <a:spLocks noGrp="1"/>
              </p:cNvSpPr>
              <p:nvPr>
                <p:ph idx="1"/>
              </p:nvPr>
            </p:nvSpPr>
            <p:spPr/>
            <p:txBody>
              <a:bodyPr/>
              <a:lstStyle/>
              <a:p>
                <a:pPr marL="0" indent="0">
                  <a:buNone/>
                </a:pPr>
                <a:r>
                  <a:rPr lang="en-US"/>
                  <a:t>Identify the rate of change in each representation of a linear function.</a:t>
                </a:r>
              </a:p>
              <a:p>
                <a:pPr marL="0" lvl="0" indent="0">
                  <a:buNone/>
                </a:pPr>
                <a:r>
                  <a:rPr lang="en-US"/>
                  <a:t>4.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−8</m:t>
                    </m:r>
                    <m:r>
                      <a:rPr lang="en-US">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1</m:t>
                        </m:r>
                      </m:e>
                    </m:d>
                    <m:r>
                      <a:rPr lang="en-US">
                        <a:latin typeface="Cambria Math" panose="02040503050406030204" pitchFamily="18" charset="0"/>
                      </a:rPr>
                      <m:t>=</m:t>
                    </m:r>
                    <m:r>
                      <a:rPr lang="en-US" i="1">
                        <a:latin typeface="Cambria Math" panose="02040503050406030204" pitchFamily="18" charset="0"/>
                      </a:rPr>
                      <m:t>13</m:t>
                    </m:r>
                  </m:oMath>
                </a14:m>
                <a:r>
                  <a:rPr lang="en-US"/>
                  <a:t>.     6. </a:t>
                </a:r>
              </a:p>
              <a:p>
                <a:endParaRPr lang="en-US"/>
              </a:p>
            </p:txBody>
          </p:sp>
        </mc:Choice>
        <mc:Fallback xmlns="">
          <p:sp>
            <p:nvSpPr>
              <p:cNvPr id="2" name="Content Placeholder 1">
                <a:extLst>
                  <a:ext uri="{FF2B5EF4-FFF2-40B4-BE49-F238E27FC236}">
                    <a16:creationId xmlns:a16="http://schemas.microsoft.com/office/drawing/2014/main" id="{822ACCC5-B1A6-FF4A-ADB6-ED33EC545F15}"/>
                  </a:ext>
                </a:extLst>
              </p:cNvPr>
              <p:cNvSpPr>
                <a:spLocks noGrp="1" noRot="1" noChangeAspect="1" noMove="1" noResize="1" noEditPoints="1" noAdjustHandles="1" noChangeArrowheads="1" noChangeShapeType="1" noTextEdit="1"/>
              </p:cNvSpPr>
              <p:nvPr>
                <p:ph idx="1"/>
              </p:nvPr>
            </p:nvSpPr>
            <p:spPr>
              <a:blipFill>
                <a:blip r:embed="rId3"/>
                <a:stretch>
                  <a:fillRect l="-1261" t="-256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4BCD04DE-6349-5A45-A6F6-F0E52304E45D}"/>
              </a:ext>
            </a:extLst>
          </p:cNvPr>
          <p:cNvSpPr>
            <a:spLocks noGrp="1"/>
          </p:cNvSpPr>
          <p:nvPr>
            <p:ph type="ftr" sz="quarter" idx="11"/>
          </p:nvPr>
        </p:nvSpPr>
        <p:spPr/>
        <p:txBody>
          <a:bodyPr/>
          <a:lstStyle/>
          <a:p>
            <a:r>
              <a:rPr lang="en-US"/>
              <a:t>Unit 1 ● Lesson 1</a:t>
            </a:r>
          </a:p>
        </p:txBody>
      </p:sp>
      <p:pic>
        <p:nvPicPr>
          <p:cNvPr id="4" name="Picture">
            <a:extLst>
              <a:ext uri="{FF2B5EF4-FFF2-40B4-BE49-F238E27FC236}">
                <a16:creationId xmlns:a16="http://schemas.microsoft.com/office/drawing/2014/main" id="{A5B105D6-AC99-EF40-9C2C-078809699336}"/>
              </a:ext>
            </a:extLst>
          </p:cNvPr>
          <p:cNvPicPr/>
          <p:nvPr/>
        </p:nvPicPr>
        <p:blipFill>
          <a:blip r:embed="rId4"/>
          <a:stretch>
            <a:fillRect/>
          </a:stretch>
        </p:blipFill>
        <p:spPr bwMode="auto">
          <a:xfrm>
            <a:off x="7648574" y="2653029"/>
            <a:ext cx="3045929" cy="3230935"/>
          </a:xfrm>
          <a:prstGeom prst="rect">
            <a:avLst/>
          </a:prstGeom>
          <a:noFill/>
          <a:ln w="9525">
            <a:noFill/>
            <a:headEnd/>
            <a:tailEnd/>
          </a:ln>
        </p:spPr>
      </p:pic>
    </p:spTree>
    <p:extLst>
      <p:ext uri="{BB962C8B-B14F-4D97-AF65-F5344CB8AC3E}">
        <p14:creationId xmlns:p14="http://schemas.microsoft.com/office/powerpoint/2010/main" val="304088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582B23C-D4D3-6443-AD37-31404375746B}"/>
                  </a:ext>
                </a:extLst>
              </p:cNvPr>
              <p:cNvSpPr>
                <a:spLocks noGrp="1"/>
              </p:cNvSpPr>
              <p:nvPr>
                <p:ph idx="1"/>
              </p:nvPr>
            </p:nvSpPr>
            <p:spPr>
              <a:xfrm>
                <a:off x="720693" y="1475624"/>
                <a:ext cx="5400408" cy="4351338"/>
              </a:xfrm>
            </p:spPr>
            <p:txBody>
              <a:bodyPr/>
              <a:lstStyle/>
              <a:p>
                <a:pPr marL="514350" lvl="0" indent="-514350">
                  <a:buAutoNum type="alphaUcPeriod"/>
                </a:pP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=3</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−1</m:t>
                        </m:r>
                      </m:e>
                    </m:d>
                  </m:oMath>
                </a14:m>
                <a:endParaRPr lang="en-US" i="1"/>
              </a:p>
              <a:p>
                <a:pPr marL="514350" lvl="0" indent="-514350">
                  <a:buAutoNum type="alphaUcPeriod"/>
                </a:pPr>
                <a:endParaRPr lang="en-US"/>
              </a:p>
              <a:p>
                <a:pPr marL="0" lvl="0" indent="0">
                  <a:buNone/>
                </a:pPr>
                <a:r>
                  <a:rPr lang="en-US"/>
                  <a:t>B.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a:latin typeface="Cambria Math" panose="02040503050406030204" pitchFamily="18" charset="0"/>
                      </a:rPr>
                      <m:t>+</m:t>
                    </m:r>
                    <m:r>
                      <a:rPr lang="en-US" i="1">
                        <a:latin typeface="Cambria Math" panose="02040503050406030204" pitchFamily="18" charset="0"/>
                      </a:rPr>
                      <m:t>2</m:t>
                    </m:r>
                    <m:r>
                      <a:rPr lang="en-US">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0</m:t>
                        </m:r>
                      </m:e>
                    </m:d>
                    <m:r>
                      <a:rPr lang="en-US">
                        <a:latin typeface="Cambria Math" panose="02040503050406030204" pitchFamily="18" charset="0"/>
                      </a:rPr>
                      <m:t>=</m:t>
                    </m:r>
                    <m:r>
                      <a:rPr lang="en-US" i="1">
                        <a:latin typeface="Cambria Math" panose="02040503050406030204" pitchFamily="18" charset="0"/>
                      </a:rPr>
                      <m:t>7</m:t>
                    </m:r>
                  </m:oMath>
                </a14:m>
                <a:endParaRPr lang="en-US"/>
              </a:p>
              <a:p>
                <a:pPr marL="0" lvl="0" indent="0">
                  <a:buNone/>
                </a:pPr>
                <a:endParaRPr lang="en-US"/>
              </a:p>
              <a:p>
                <a:pPr marL="0" lvl="0" indent="0">
                  <a:buNone/>
                </a:pPr>
                <a:r>
                  <a:rPr lang="en-US"/>
                  <a:t>C. </a:t>
                </a:r>
              </a:p>
              <a:p>
                <a:pPr marL="0" indent="0">
                  <a:buNone/>
                </a:pPr>
                <a:endParaRPr lang="en-US"/>
              </a:p>
            </p:txBody>
          </p:sp>
        </mc:Choice>
        <mc:Fallback xmlns="">
          <p:sp>
            <p:nvSpPr>
              <p:cNvPr id="2" name="Content Placeholder 1">
                <a:extLst>
                  <a:ext uri="{FF2B5EF4-FFF2-40B4-BE49-F238E27FC236}">
                    <a16:creationId xmlns:a16="http://schemas.microsoft.com/office/drawing/2014/main" id="{C582B23C-D4D3-6443-AD37-31404375746B}"/>
                  </a:ext>
                </a:extLst>
              </p:cNvPr>
              <p:cNvSpPr>
                <a:spLocks noGrp="1" noRot="1" noChangeAspect="1" noMove="1" noResize="1" noEditPoints="1" noAdjustHandles="1" noChangeArrowheads="1" noChangeShapeType="1" noTextEdit="1"/>
              </p:cNvSpPr>
              <p:nvPr>
                <p:ph idx="1"/>
              </p:nvPr>
            </p:nvSpPr>
            <p:spPr>
              <a:xfrm>
                <a:off x="720693" y="1475624"/>
                <a:ext cx="5400408" cy="4351338"/>
              </a:xfrm>
              <a:blipFill>
                <a:blip r:embed="rId3"/>
                <a:stretch>
                  <a:fillRect l="-2257"/>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D8E69474-39F8-3A45-A79F-B90A73F92CD6}"/>
              </a:ext>
            </a:extLst>
          </p:cNvPr>
          <p:cNvSpPr>
            <a:spLocks noGrp="1"/>
          </p:cNvSpPr>
          <p:nvPr>
            <p:ph type="ftr" sz="quarter" idx="11"/>
          </p:nvPr>
        </p:nvSpPr>
        <p:spPr/>
        <p:txBody>
          <a:bodyPr/>
          <a:lstStyle/>
          <a:p>
            <a:r>
              <a:rPr lang="en-US"/>
              <a:t>Unit 1 ● Lesson 1</a:t>
            </a:r>
          </a:p>
        </p:txBody>
      </p:sp>
      <p:sp>
        <p:nvSpPr>
          <p:cNvPr id="4" name="Title 3">
            <a:extLst>
              <a:ext uri="{FF2B5EF4-FFF2-40B4-BE49-F238E27FC236}">
                <a16:creationId xmlns:a16="http://schemas.microsoft.com/office/drawing/2014/main" id="{8584832A-9861-D746-A045-F490462D4085}"/>
              </a:ext>
            </a:extLst>
          </p:cNvPr>
          <p:cNvSpPr>
            <a:spLocks noGrp="1"/>
          </p:cNvSpPr>
          <p:nvPr>
            <p:ph type="title"/>
          </p:nvPr>
        </p:nvSpPr>
        <p:spPr/>
        <p:txBody>
          <a:bodyPr/>
          <a:lstStyle/>
          <a:p>
            <a:r>
              <a:rPr lang="en-US"/>
              <a:t>Which One Doesn’t Belong and Why?</a:t>
            </a:r>
          </a:p>
        </p:txBody>
      </p:sp>
      <p:pic>
        <p:nvPicPr>
          <p:cNvPr id="5" name="Picture">
            <a:extLst>
              <a:ext uri="{FF2B5EF4-FFF2-40B4-BE49-F238E27FC236}">
                <a16:creationId xmlns:a16="http://schemas.microsoft.com/office/drawing/2014/main" id="{989D0D09-6F93-4540-AB57-9F0674E2F28B}"/>
              </a:ext>
            </a:extLst>
          </p:cNvPr>
          <p:cNvPicPr/>
          <p:nvPr/>
        </p:nvPicPr>
        <p:blipFill>
          <a:blip r:embed="rId4">
            <a:duotone>
              <a:schemeClr val="accent3">
                <a:shade val="45000"/>
                <a:satMod val="135000"/>
              </a:schemeClr>
              <a:prstClr val="white"/>
            </a:duotone>
          </a:blip>
          <a:stretch>
            <a:fillRect/>
          </a:stretch>
        </p:blipFill>
        <p:spPr bwMode="auto">
          <a:xfrm>
            <a:off x="1258532" y="3563414"/>
            <a:ext cx="3668470" cy="1707833"/>
          </a:xfrm>
          <a:prstGeom prst="rect">
            <a:avLst/>
          </a:prstGeom>
          <a:noFill/>
          <a:ln w="9525">
            <a:noFill/>
            <a:headEnd/>
            <a:tailEnd/>
          </a:ln>
        </p:spPr>
      </p:pic>
      <p:sp>
        <p:nvSpPr>
          <p:cNvPr id="6" name="Content Placeholder 1">
            <a:extLst>
              <a:ext uri="{FF2B5EF4-FFF2-40B4-BE49-F238E27FC236}">
                <a16:creationId xmlns:a16="http://schemas.microsoft.com/office/drawing/2014/main" id="{9260E13B-ABF1-DE40-B478-368DE468584D}"/>
              </a:ext>
            </a:extLst>
          </p:cNvPr>
          <p:cNvSpPr txBox="1">
            <a:spLocks/>
          </p:cNvSpPr>
          <p:nvPr/>
        </p:nvSpPr>
        <p:spPr>
          <a:xfrm>
            <a:off x="6241159" y="1475624"/>
            <a:ext cx="540040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D.</a:t>
            </a:r>
          </a:p>
          <a:p>
            <a:pPr marL="0" indent="0">
              <a:buNone/>
            </a:pPr>
            <a:endParaRPr lang="en-US"/>
          </a:p>
          <a:p>
            <a:pPr marL="0" indent="0">
              <a:buNone/>
            </a:pPr>
            <a:endParaRPr lang="en-US"/>
          </a:p>
          <a:p>
            <a:pPr marL="0" indent="0">
              <a:buNone/>
            </a:pPr>
            <a:endParaRPr lang="en-US"/>
          </a:p>
          <a:p>
            <a:pPr marL="0" indent="0">
              <a:buFont typeface="Arial" panose="020B0604020202020204" pitchFamily="34" charset="0"/>
              <a:buNone/>
            </a:pPr>
            <a:r>
              <a:rPr lang="en-US"/>
              <a:t>E.</a:t>
            </a:r>
          </a:p>
          <a:p>
            <a:pPr marL="0" indent="0">
              <a:buFont typeface="Arial" panose="020B0604020202020204" pitchFamily="34" charset="0"/>
              <a:buNone/>
            </a:pPr>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4987893D-0BDA-D242-BC06-DE6434D626E4}"/>
                  </a:ext>
                </a:extLst>
              </p:cNvPr>
              <p:cNvGraphicFramePr>
                <a:graphicFrameLocks noGrp="1"/>
              </p:cNvGraphicFramePr>
              <p:nvPr>
                <p:extLst>
                  <p:ext uri="{D42A27DB-BD31-4B8C-83A1-F6EECF244321}">
                    <p14:modId xmlns:p14="http://schemas.microsoft.com/office/powerpoint/2010/main" val="2505949912"/>
                  </p:ext>
                </p:extLst>
              </p:nvPr>
            </p:nvGraphicFramePr>
            <p:xfrm>
              <a:off x="7032364" y="1466693"/>
              <a:ext cx="2714064" cy="1975104"/>
            </p:xfrm>
            <a:graphic>
              <a:graphicData uri="http://schemas.openxmlformats.org/drawingml/2006/table">
                <a:tbl>
                  <a:tblPr>
                    <a:tableStyleId>{5C22544A-7EE6-4342-B048-85BDC9FD1C3A}</a:tableStyleId>
                  </a:tblPr>
                  <a:tblGrid>
                    <a:gridCol w="1357032">
                      <a:extLst>
                        <a:ext uri="{9D8B030D-6E8A-4147-A177-3AD203B41FA5}">
                          <a16:colId xmlns:a16="http://schemas.microsoft.com/office/drawing/2014/main" val="1832663729"/>
                        </a:ext>
                      </a:extLst>
                    </a:gridCol>
                    <a:gridCol w="1357032">
                      <a:extLst>
                        <a:ext uri="{9D8B030D-6E8A-4147-A177-3AD203B41FA5}">
                          <a16:colId xmlns:a16="http://schemas.microsoft.com/office/drawing/2014/main" val="2943281510"/>
                        </a:ext>
                      </a:extLst>
                    </a:gridCol>
                  </a:tblGrid>
                  <a:tr h="312432">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b="1" i="1">
                                  <a:effectLst/>
                                  <a:latin typeface="Cambria Math" panose="02040503050406030204" pitchFamily="18" charset="0"/>
                                </a:rPr>
                                <m:t>𝐱</m:t>
                              </m:r>
                            </m:oMath>
                          </a14:m>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b="1" i="1">
                                  <a:effectLst/>
                                  <a:latin typeface="Cambria Math" panose="02040503050406030204" pitchFamily="18" charset="0"/>
                                </a:rPr>
                                <m:t>𝐟</m:t>
                              </m:r>
                              <m:d>
                                <m:dPr>
                                  <m:ctrlPr>
                                    <a:rPr lang="en-US" sz="2000" b="1" i="1">
                                      <a:effectLst/>
                                      <a:latin typeface="Cambria Math" panose="02040503050406030204" pitchFamily="18" charset="0"/>
                                    </a:rPr>
                                  </m:ctrlPr>
                                </m:dPr>
                                <m:e>
                                  <m:r>
                                    <a:rPr lang="en-US" sz="2000" b="1" i="1">
                                      <a:effectLst/>
                                      <a:latin typeface="Cambria Math" panose="02040503050406030204" pitchFamily="18" charset="0"/>
                                    </a:rPr>
                                    <m:t>𝐱</m:t>
                                  </m:r>
                                </m:e>
                              </m:d>
                            </m:oMath>
                          </a14:m>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9981351"/>
                      </a:ext>
                    </a:extLst>
                  </a:tr>
                  <a:tr h="312432">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0</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8</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0850522"/>
                      </a:ext>
                    </a:extLst>
                  </a:tr>
                  <a:tr h="312432">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1</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1</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8114942"/>
                      </a:ext>
                    </a:extLst>
                  </a:tr>
                  <a:tr h="312432">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2</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−6</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6867166"/>
                      </a:ext>
                    </a:extLst>
                  </a:tr>
                  <a:tr h="312432">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3</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−13</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8550244"/>
                      </a:ext>
                    </a:extLst>
                  </a:tr>
                  <a:tr h="312432">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4</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−20</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902339"/>
                      </a:ext>
                    </a:extLst>
                  </a:tr>
                </a:tbl>
              </a:graphicData>
            </a:graphic>
          </p:graphicFrame>
        </mc:Choice>
        <mc:Fallback xmlns="">
          <p:graphicFrame>
            <p:nvGraphicFramePr>
              <p:cNvPr id="7" name="Table 6">
                <a:extLst>
                  <a:ext uri="{FF2B5EF4-FFF2-40B4-BE49-F238E27FC236}">
                    <a16:creationId xmlns:a16="http://schemas.microsoft.com/office/drawing/2014/main" id="{4987893D-0BDA-D242-BC06-DE6434D626E4}"/>
                  </a:ext>
                </a:extLst>
              </p:cNvPr>
              <p:cNvGraphicFramePr>
                <a:graphicFrameLocks noGrp="1"/>
              </p:cNvGraphicFramePr>
              <p:nvPr>
                <p:extLst>
                  <p:ext uri="{D42A27DB-BD31-4B8C-83A1-F6EECF244321}">
                    <p14:modId xmlns:p14="http://schemas.microsoft.com/office/powerpoint/2010/main" val="2505949912"/>
                  </p:ext>
                </p:extLst>
              </p:nvPr>
            </p:nvGraphicFramePr>
            <p:xfrm>
              <a:off x="7032364" y="1466693"/>
              <a:ext cx="2714064" cy="1975104"/>
            </p:xfrm>
            <a:graphic>
              <a:graphicData uri="http://schemas.openxmlformats.org/drawingml/2006/table">
                <a:tbl>
                  <a:tblPr>
                    <a:tableStyleId>{5C22544A-7EE6-4342-B048-85BDC9FD1C3A}</a:tableStyleId>
                  </a:tblPr>
                  <a:tblGrid>
                    <a:gridCol w="1357032">
                      <a:extLst>
                        <a:ext uri="{9D8B030D-6E8A-4147-A177-3AD203B41FA5}">
                          <a16:colId xmlns:a16="http://schemas.microsoft.com/office/drawing/2014/main" val="1832663729"/>
                        </a:ext>
                      </a:extLst>
                    </a:gridCol>
                    <a:gridCol w="1357032">
                      <a:extLst>
                        <a:ext uri="{9D8B030D-6E8A-4147-A177-3AD203B41FA5}">
                          <a16:colId xmlns:a16="http://schemas.microsoft.com/office/drawing/2014/main" val="2943281510"/>
                        </a:ext>
                      </a:extLst>
                    </a:gridCol>
                  </a:tblGrid>
                  <a:tr h="329184">
                    <a:tc>
                      <a:txBody>
                        <a:bodyPr/>
                        <a:lstStyle/>
                        <a:p>
                          <a:endParaRPr lang="en-US"/>
                        </a:p>
                      </a:txBody>
                      <a:tcPr marL="68580" marR="68580" marT="0" marB="0">
                        <a:blipFill>
                          <a:blip r:embed="rId5"/>
                          <a:stretch>
                            <a:fillRect l="-448" t="-18519" r="-100897" b="-544444"/>
                          </a:stretch>
                        </a:blipFill>
                      </a:tcPr>
                    </a:tc>
                    <a:tc>
                      <a:txBody>
                        <a:bodyPr/>
                        <a:lstStyle/>
                        <a:p>
                          <a:endParaRPr lang="en-US"/>
                        </a:p>
                      </a:txBody>
                      <a:tcPr marL="68580" marR="68580" marT="0" marB="0">
                        <a:blipFill>
                          <a:blip r:embed="rId5"/>
                          <a:stretch>
                            <a:fillRect l="-100448" t="-18519" r="-897" b="-544444"/>
                          </a:stretch>
                        </a:blipFill>
                      </a:tcPr>
                    </a:tc>
                    <a:extLst>
                      <a:ext uri="{0D108BD9-81ED-4DB2-BD59-A6C34878D82A}">
                        <a16:rowId xmlns:a16="http://schemas.microsoft.com/office/drawing/2014/main" val="2999981351"/>
                      </a:ext>
                    </a:extLst>
                  </a:tr>
                  <a:tr h="329184">
                    <a:tc>
                      <a:txBody>
                        <a:bodyPr/>
                        <a:lstStyle/>
                        <a:p>
                          <a:endParaRPr lang="en-US"/>
                        </a:p>
                      </a:txBody>
                      <a:tcPr marL="68580" marR="68580" marT="0" marB="0">
                        <a:blipFill>
                          <a:blip r:embed="rId5"/>
                          <a:stretch>
                            <a:fillRect l="-448" t="-118519" r="-100897" b="-444444"/>
                          </a:stretch>
                        </a:blipFill>
                      </a:tcPr>
                    </a:tc>
                    <a:tc>
                      <a:txBody>
                        <a:bodyPr/>
                        <a:lstStyle/>
                        <a:p>
                          <a:endParaRPr lang="en-US"/>
                        </a:p>
                      </a:txBody>
                      <a:tcPr marL="68580" marR="68580" marT="0" marB="0">
                        <a:blipFill>
                          <a:blip r:embed="rId5"/>
                          <a:stretch>
                            <a:fillRect l="-100448" t="-118519" r="-897" b="-444444"/>
                          </a:stretch>
                        </a:blipFill>
                      </a:tcPr>
                    </a:tc>
                    <a:extLst>
                      <a:ext uri="{0D108BD9-81ED-4DB2-BD59-A6C34878D82A}">
                        <a16:rowId xmlns:a16="http://schemas.microsoft.com/office/drawing/2014/main" val="1480850522"/>
                      </a:ext>
                    </a:extLst>
                  </a:tr>
                  <a:tr h="329184">
                    <a:tc>
                      <a:txBody>
                        <a:bodyPr/>
                        <a:lstStyle/>
                        <a:p>
                          <a:endParaRPr lang="en-US"/>
                        </a:p>
                      </a:txBody>
                      <a:tcPr marL="68580" marR="68580" marT="0" marB="0">
                        <a:blipFill>
                          <a:blip r:embed="rId5"/>
                          <a:stretch>
                            <a:fillRect l="-448" t="-214545" r="-100897" b="-336364"/>
                          </a:stretch>
                        </a:blipFill>
                      </a:tcPr>
                    </a:tc>
                    <a:tc>
                      <a:txBody>
                        <a:bodyPr/>
                        <a:lstStyle/>
                        <a:p>
                          <a:endParaRPr lang="en-US"/>
                        </a:p>
                      </a:txBody>
                      <a:tcPr marL="68580" marR="68580" marT="0" marB="0">
                        <a:blipFill>
                          <a:blip r:embed="rId5"/>
                          <a:stretch>
                            <a:fillRect l="-100448" t="-214545" r="-897" b="-336364"/>
                          </a:stretch>
                        </a:blipFill>
                      </a:tcPr>
                    </a:tc>
                    <a:extLst>
                      <a:ext uri="{0D108BD9-81ED-4DB2-BD59-A6C34878D82A}">
                        <a16:rowId xmlns:a16="http://schemas.microsoft.com/office/drawing/2014/main" val="1638114942"/>
                      </a:ext>
                    </a:extLst>
                  </a:tr>
                  <a:tr h="329184">
                    <a:tc>
                      <a:txBody>
                        <a:bodyPr/>
                        <a:lstStyle/>
                        <a:p>
                          <a:endParaRPr lang="en-US"/>
                        </a:p>
                      </a:txBody>
                      <a:tcPr marL="68580" marR="68580" marT="0" marB="0">
                        <a:blipFill>
                          <a:blip r:embed="rId5"/>
                          <a:stretch>
                            <a:fillRect l="-448" t="-320370" r="-100897" b="-242593"/>
                          </a:stretch>
                        </a:blipFill>
                      </a:tcPr>
                    </a:tc>
                    <a:tc>
                      <a:txBody>
                        <a:bodyPr/>
                        <a:lstStyle/>
                        <a:p>
                          <a:endParaRPr lang="en-US"/>
                        </a:p>
                      </a:txBody>
                      <a:tcPr marL="68580" marR="68580" marT="0" marB="0">
                        <a:blipFill>
                          <a:blip r:embed="rId5"/>
                          <a:stretch>
                            <a:fillRect l="-100448" t="-320370" r="-897" b="-242593"/>
                          </a:stretch>
                        </a:blipFill>
                      </a:tcPr>
                    </a:tc>
                    <a:extLst>
                      <a:ext uri="{0D108BD9-81ED-4DB2-BD59-A6C34878D82A}">
                        <a16:rowId xmlns:a16="http://schemas.microsoft.com/office/drawing/2014/main" val="1366867166"/>
                      </a:ext>
                    </a:extLst>
                  </a:tr>
                  <a:tr h="329184">
                    <a:tc>
                      <a:txBody>
                        <a:bodyPr/>
                        <a:lstStyle/>
                        <a:p>
                          <a:endParaRPr lang="en-US"/>
                        </a:p>
                      </a:txBody>
                      <a:tcPr marL="68580" marR="68580" marT="0" marB="0">
                        <a:blipFill>
                          <a:blip r:embed="rId5"/>
                          <a:stretch>
                            <a:fillRect l="-448" t="-420370" r="-100897" b="-142593"/>
                          </a:stretch>
                        </a:blipFill>
                      </a:tcPr>
                    </a:tc>
                    <a:tc>
                      <a:txBody>
                        <a:bodyPr/>
                        <a:lstStyle/>
                        <a:p>
                          <a:endParaRPr lang="en-US"/>
                        </a:p>
                      </a:txBody>
                      <a:tcPr marL="68580" marR="68580" marT="0" marB="0">
                        <a:blipFill>
                          <a:blip r:embed="rId5"/>
                          <a:stretch>
                            <a:fillRect l="-100448" t="-420370" r="-897" b="-142593"/>
                          </a:stretch>
                        </a:blipFill>
                      </a:tcPr>
                    </a:tc>
                    <a:extLst>
                      <a:ext uri="{0D108BD9-81ED-4DB2-BD59-A6C34878D82A}">
                        <a16:rowId xmlns:a16="http://schemas.microsoft.com/office/drawing/2014/main" val="1718550244"/>
                      </a:ext>
                    </a:extLst>
                  </a:tr>
                  <a:tr h="329184">
                    <a:tc>
                      <a:txBody>
                        <a:bodyPr/>
                        <a:lstStyle/>
                        <a:p>
                          <a:endParaRPr lang="en-US"/>
                        </a:p>
                      </a:txBody>
                      <a:tcPr marL="68580" marR="68580" marT="0" marB="0">
                        <a:blipFill>
                          <a:blip r:embed="rId5"/>
                          <a:stretch>
                            <a:fillRect l="-448" t="-520370" r="-100897" b="-42593"/>
                          </a:stretch>
                        </a:blipFill>
                      </a:tcPr>
                    </a:tc>
                    <a:tc>
                      <a:txBody>
                        <a:bodyPr/>
                        <a:lstStyle/>
                        <a:p>
                          <a:endParaRPr lang="en-US"/>
                        </a:p>
                      </a:txBody>
                      <a:tcPr marL="68580" marR="68580" marT="0" marB="0">
                        <a:blipFill>
                          <a:blip r:embed="rId5"/>
                          <a:stretch>
                            <a:fillRect l="-100448" t="-520370" r="-897" b="-42593"/>
                          </a:stretch>
                        </a:blipFill>
                      </a:tcPr>
                    </a:tc>
                    <a:extLst>
                      <a:ext uri="{0D108BD9-81ED-4DB2-BD59-A6C34878D82A}">
                        <a16:rowId xmlns:a16="http://schemas.microsoft.com/office/drawing/2014/main" val="46290233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B3AFE958-F731-864C-A0D4-745534BA5A50}"/>
                  </a:ext>
                </a:extLst>
              </p:cNvPr>
              <p:cNvGraphicFramePr>
                <a:graphicFrameLocks noGrp="1"/>
              </p:cNvGraphicFramePr>
              <p:nvPr>
                <p:extLst>
                  <p:ext uri="{D42A27DB-BD31-4B8C-83A1-F6EECF244321}">
                    <p14:modId xmlns:p14="http://schemas.microsoft.com/office/powerpoint/2010/main" val="484583711"/>
                  </p:ext>
                </p:extLst>
              </p:nvPr>
            </p:nvGraphicFramePr>
            <p:xfrm>
              <a:off x="7032364" y="3552006"/>
              <a:ext cx="2714064" cy="1975104"/>
            </p:xfrm>
            <a:graphic>
              <a:graphicData uri="http://schemas.openxmlformats.org/drawingml/2006/table">
                <a:tbl>
                  <a:tblPr>
                    <a:tableStyleId>{5C22544A-7EE6-4342-B048-85BDC9FD1C3A}</a:tableStyleId>
                  </a:tblPr>
                  <a:tblGrid>
                    <a:gridCol w="1357032">
                      <a:extLst>
                        <a:ext uri="{9D8B030D-6E8A-4147-A177-3AD203B41FA5}">
                          <a16:colId xmlns:a16="http://schemas.microsoft.com/office/drawing/2014/main" val="819279440"/>
                        </a:ext>
                      </a:extLst>
                    </a:gridCol>
                    <a:gridCol w="1357032">
                      <a:extLst>
                        <a:ext uri="{9D8B030D-6E8A-4147-A177-3AD203B41FA5}">
                          <a16:colId xmlns:a16="http://schemas.microsoft.com/office/drawing/2014/main" val="1702291738"/>
                        </a:ext>
                      </a:extLst>
                    </a:gridCol>
                  </a:tblGrid>
                  <a:tr h="0">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b="1" i="1">
                                  <a:effectLst/>
                                  <a:latin typeface="Cambria Math" panose="02040503050406030204" pitchFamily="18" charset="0"/>
                                </a:rPr>
                                <m:t>𝐱</m:t>
                              </m:r>
                            </m:oMath>
                          </a14:m>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b="1" i="1">
                                  <a:effectLst/>
                                  <a:latin typeface="Cambria Math" panose="02040503050406030204" pitchFamily="18" charset="0"/>
                                </a:rPr>
                                <m:t>𝐟</m:t>
                              </m:r>
                              <m:d>
                                <m:dPr>
                                  <m:ctrlPr>
                                    <a:rPr lang="en-US" sz="2000" b="1" i="1">
                                      <a:effectLst/>
                                      <a:latin typeface="Cambria Math" panose="02040503050406030204" pitchFamily="18" charset="0"/>
                                    </a:rPr>
                                  </m:ctrlPr>
                                </m:dPr>
                                <m:e>
                                  <m:r>
                                    <a:rPr lang="en-US" sz="2000" b="1" i="1">
                                      <a:effectLst/>
                                      <a:latin typeface="Cambria Math" panose="02040503050406030204" pitchFamily="18" charset="0"/>
                                    </a:rPr>
                                    <m:t>𝐱</m:t>
                                  </m:r>
                                </m:e>
                              </m:d>
                            </m:oMath>
                          </a14:m>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440086"/>
                      </a:ext>
                    </a:extLst>
                  </a:tr>
                  <a:tr h="0">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0</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5</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8759786"/>
                      </a:ext>
                    </a:extLst>
                  </a:tr>
                  <a:tr h="0">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1</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6</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1934065"/>
                      </a:ext>
                    </a:extLst>
                  </a:tr>
                  <a:tr h="0">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2</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9</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0813395"/>
                      </a:ext>
                    </a:extLst>
                  </a:tr>
                  <a:tr h="0">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3</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14</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5860754"/>
                      </a:ext>
                    </a:extLst>
                  </a:tr>
                  <a:tr h="0">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4</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21</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2866337"/>
                      </a:ext>
                    </a:extLst>
                  </a:tr>
                </a:tbl>
              </a:graphicData>
            </a:graphic>
          </p:graphicFrame>
        </mc:Choice>
        <mc:Fallback xmlns="">
          <p:graphicFrame>
            <p:nvGraphicFramePr>
              <p:cNvPr id="8" name="Table 7">
                <a:extLst>
                  <a:ext uri="{FF2B5EF4-FFF2-40B4-BE49-F238E27FC236}">
                    <a16:creationId xmlns:a16="http://schemas.microsoft.com/office/drawing/2014/main" id="{B3AFE958-F731-864C-A0D4-745534BA5A50}"/>
                  </a:ext>
                </a:extLst>
              </p:cNvPr>
              <p:cNvGraphicFramePr>
                <a:graphicFrameLocks noGrp="1"/>
              </p:cNvGraphicFramePr>
              <p:nvPr>
                <p:extLst>
                  <p:ext uri="{D42A27DB-BD31-4B8C-83A1-F6EECF244321}">
                    <p14:modId xmlns:p14="http://schemas.microsoft.com/office/powerpoint/2010/main" val="484583711"/>
                  </p:ext>
                </p:extLst>
              </p:nvPr>
            </p:nvGraphicFramePr>
            <p:xfrm>
              <a:off x="7032364" y="3552006"/>
              <a:ext cx="2714064" cy="1975104"/>
            </p:xfrm>
            <a:graphic>
              <a:graphicData uri="http://schemas.openxmlformats.org/drawingml/2006/table">
                <a:tbl>
                  <a:tblPr>
                    <a:tableStyleId>{5C22544A-7EE6-4342-B048-85BDC9FD1C3A}</a:tableStyleId>
                  </a:tblPr>
                  <a:tblGrid>
                    <a:gridCol w="1357032">
                      <a:extLst>
                        <a:ext uri="{9D8B030D-6E8A-4147-A177-3AD203B41FA5}">
                          <a16:colId xmlns:a16="http://schemas.microsoft.com/office/drawing/2014/main" val="819279440"/>
                        </a:ext>
                      </a:extLst>
                    </a:gridCol>
                    <a:gridCol w="1357032">
                      <a:extLst>
                        <a:ext uri="{9D8B030D-6E8A-4147-A177-3AD203B41FA5}">
                          <a16:colId xmlns:a16="http://schemas.microsoft.com/office/drawing/2014/main" val="1702291738"/>
                        </a:ext>
                      </a:extLst>
                    </a:gridCol>
                  </a:tblGrid>
                  <a:tr h="329184">
                    <a:tc>
                      <a:txBody>
                        <a:bodyPr/>
                        <a:lstStyle/>
                        <a:p>
                          <a:endParaRPr lang="en-US"/>
                        </a:p>
                      </a:txBody>
                      <a:tcPr marL="68580" marR="68580" marT="0" marB="0">
                        <a:blipFill>
                          <a:blip r:embed="rId6"/>
                          <a:stretch>
                            <a:fillRect l="-448" t="-18519" r="-100897" b="-544444"/>
                          </a:stretch>
                        </a:blipFill>
                      </a:tcPr>
                    </a:tc>
                    <a:tc>
                      <a:txBody>
                        <a:bodyPr/>
                        <a:lstStyle/>
                        <a:p>
                          <a:endParaRPr lang="en-US"/>
                        </a:p>
                      </a:txBody>
                      <a:tcPr marL="68580" marR="68580" marT="0" marB="0">
                        <a:blipFill>
                          <a:blip r:embed="rId6"/>
                          <a:stretch>
                            <a:fillRect l="-100448" t="-18519" r="-897" b="-544444"/>
                          </a:stretch>
                        </a:blipFill>
                      </a:tcPr>
                    </a:tc>
                    <a:extLst>
                      <a:ext uri="{0D108BD9-81ED-4DB2-BD59-A6C34878D82A}">
                        <a16:rowId xmlns:a16="http://schemas.microsoft.com/office/drawing/2014/main" val="2058440086"/>
                      </a:ext>
                    </a:extLst>
                  </a:tr>
                  <a:tr h="329184">
                    <a:tc>
                      <a:txBody>
                        <a:bodyPr/>
                        <a:lstStyle/>
                        <a:p>
                          <a:endParaRPr lang="en-US"/>
                        </a:p>
                      </a:txBody>
                      <a:tcPr marL="68580" marR="68580" marT="0" marB="0">
                        <a:blipFill>
                          <a:blip r:embed="rId6"/>
                          <a:stretch>
                            <a:fillRect l="-448" t="-118519" r="-100897" b="-444444"/>
                          </a:stretch>
                        </a:blipFill>
                      </a:tcPr>
                    </a:tc>
                    <a:tc>
                      <a:txBody>
                        <a:bodyPr/>
                        <a:lstStyle/>
                        <a:p>
                          <a:endParaRPr lang="en-US"/>
                        </a:p>
                      </a:txBody>
                      <a:tcPr marL="68580" marR="68580" marT="0" marB="0">
                        <a:blipFill>
                          <a:blip r:embed="rId6"/>
                          <a:stretch>
                            <a:fillRect l="-100448" t="-118519" r="-897" b="-444444"/>
                          </a:stretch>
                        </a:blipFill>
                      </a:tcPr>
                    </a:tc>
                    <a:extLst>
                      <a:ext uri="{0D108BD9-81ED-4DB2-BD59-A6C34878D82A}">
                        <a16:rowId xmlns:a16="http://schemas.microsoft.com/office/drawing/2014/main" val="1708759786"/>
                      </a:ext>
                    </a:extLst>
                  </a:tr>
                  <a:tr h="329184">
                    <a:tc>
                      <a:txBody>
                        <a:bodyPr/>
                        <a:lstStyle/>
                        <a:p>
                          <a:endParaRPr lang="en-US"/>
                        </a:p>
                      </a:txBody>
                      <a:tcPr marL="68580" marR="68580" marT="0" marB="0">
                        <a:blipFill>
                          <a:blip r:embed="rId6"/>
                          <a:stretch>
                            <a:fillRect l="-448" t="-214545" r="-100897" b="-336364"/>
                          </a:stretch>
                        </a:blipFill>
                      </a:tcPr>
                    </a:tc>
                    <a:tc>
                      <a:txBody>
                        <a:bodyPr/>
                        <a:lstStyle/>
                        <a:p>
                          <a:endParaRPr lang="en-US"/>
                        </a:p>
                      </a:txBody>
                      <a:tcPr marL="68580" marR="68580" marT="0" marB="0">
                        <a:blipFill>
                          <a:blip r:embed="rId6"/>
                          <a:stretch>
                            <a:fillRect l="-100448" t="-214545" r="-897" b="-336364"/>
                          </a:stretch>
                        </a:blipFill>
                      </a:tcPr>
                    </a:tc>
                    <a:extLst>
                      <a:ext uri="{0D108BD9-81ED-4DB2-BD59-A6C34878D82A}">
                        <a16:rowId xmlns:a16="http://schemas.microsoft.com/office/drawing/2014/main" val="1051934065"/>
                      </a:ext>
                    </a:extLst>
                  </a:tr>
                  <a:tr h="329184">
                    <a:tc>
                      <a:txBody>
                        <a:bodyPr/>
                        <a:lstStyle/>
                        <a:p>
                          <a:endParaRPr lang="en-US"/>
                        </a:p>
                      </a:txBody>
                      <a:tcPr marL="68580" marR="68580" marT="0" marB="0">
                        <a:blipFill>
                          <a:blip r:embed="rId6"/>
                          <a:stretch>
                            <a:fillRect l="-448" t="-320370" r="-100897" b="-242593"/>
                          </a:stretch>
                        </a:blipFill>
                      </a:tcPr>
                    </a:tc>
                    <a:tc>
                      <a:txBody>
                        <a:bodyPr/>
                        <a:lstStyle/>
                        <a:p>
                          <a:endParaRPr lang="en-US"/>
                        </a:p>
                      </a:txBody>
                      <a:tcPr marL="68580" marR="68580" marT="0" marB="0">
                        <a:blipFill>
                          <a:blip r:embed="rId6"/>
                          <a:stretch>
                            <a:fillRect l="-100448" t="-320370" r="-897" b="-242593"/>
                          </a:stretch>
                        </a:blipFill>
                      </a:tcPr>
                    </a:tc>
                    <a:extLst>
                      <a:ext uri="{0D108BD9-81ED-4DB2-BD59-A6C34878D82A}">
                        <a16:rowId xmlns:a16="http://schemas.microsoft.com/office/drawing/2014/main" val="2360813395"/>
                      </a:ext>
                    </a:extLst>
                  </a:tr>
                  <a:tr h="329184">
                    <a:tc>
                      <a:txBody>
                        <a:bodyPr/>
                        <a:lstStyle/>
                        <a:p>
                          <a:endParaRPr lang="en-US"/>
                        </a:p>
                      </a:txBody>
                      <a:tcPr marL="68580" marR="68580" marT="0" marB="0">
                        <a:blipFill>
                          <a:blip r:embed="rId6"/>
                          <a:stretch>
                            <a:fillRect l="-448" t="-420370" r="-100897" b="-142593"/>
                          </a:stretch>
                        </a:blipFill>
                      </a:tcPr>
                    </a:tc>
                    <a:tc>
                      <a:txBody>
                        <a:bodyPr/>
                        <a:lstStyle/>
                        <a:p>
                          <a:endParaRPr lang="en-US"/>
                        </a:p>
                      </a:txBody>
                      <a:tcPr marL="68580" marR="68580" marT="0" marB="0">
                        <a:blipFill>
                          <a:blip r:embed="rId6"/>
                          <a:stretch>
                            <a:fillRect l="-100448" t="-420370" r="-897" b="-142593"/>
                          </a:stretch>
                        </a:blipFill>
                      </a:tcPr>
                    </a:tc>
                    <a:extLst>
                      <a:ext uri="{0D108BD9-81ED-4DB2-BD59-A6C34878D82A}">
                        <a16:rowId xmlns:a16="http://schemas.microsoft.com/office/drawing/2014/main" val="2335860754"/>
                      </a:ext>
                    </a:extLst>
                  </a:tr>
                  <a:tr h="329184">
                    <a:tc>
                      <a:txBody>
                        <a:bodyPr/>
                        <a:lstStyle/>
                        <a:p>
                          <a:endParaRPr lang="en-US"/>
                        </a:p>
                      </a:txBody>
                      <a:tcPr marL="68580" marR="68580" marT="0" marB="0">
                        <a:blipFill>
                          <a:blip r:embed="rId6"/>
                          <a:stretch>
                            <a:fillRect l="-448" t="-520370" r="-100897" b="-42593"/>
                          </a:stretch>
                        </a:blipFill>
                      </a:tcPr>
                    </a:tc>
                    <a:tc>
                      <a:txBody>
                        <a:bodyPr/>
                        <a:lstStyle/>
                        <a:p>
                          <a:endParaRPr lang="en-US"/>
                        </a:p>
                      </a:txBody>
                      <a:tcPr marL="68580" marR="68580" marT="0" marB="0">
                        <a:blipFill>
                          <a:blip r:embed="rId6"/>
                          <a:stretch>
                            <a:fillRect l="-100448" t="-520370" r="-897" b="-42593"/>
                          </a:stretch>
                        </a:blipFill>
                      </a:tcPr>
                    </a:tc>
                    <a:extLst>
                      <a:ext uri="{0D108BD9-81ED-4DB2-BD59-A6C34878D82A}">
                        <a16:rowId xmlns:a16="http://schemas.microsoft.com/office/drawing/2014/main" val="1202866337"/>
                      </a:ext>
                    </a:extLst>
                  </a:tr>
                </a:tbl>
              </a:graphicData>
            </a:graphic>
          </p:graphicFrame>
        </mc:Fallback>
      </mc:AlternateContent>
    </p:spTree>
    <p:extLst>
      <p:ext uri="{BB962C8B-B14F-4D97-AF65-F5344CB8AC3E}">
        <p14:creationId xmlns:p14="http://schemas.microsoft.com/office/powerpoint/2010/main" val="413397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776470-D055-804C-ABB7-9E547ABB6630}"/>
              </a:ext>
            </a:extLst>
          </p:cNvPr>
          <p:cNvSpPr>
            <a:spLocks noGrp="1"/>
          </p:cNvSpPr>
          <p:nvPr>
            <p:ph idx="1"/>
          </p:nvPr>
        </p:nvSpPr>
        <p:spPr>
          <a:xfrm>
            <a:off x="2716635" y="2352167"/>
            <a:ext cx="6758729" cy="2662285"/>
          </a:xfrm>
        </p:spPr>
        <p:txBody>
          <a:bodyPr>
            <a:normAutofit lnSpcReduction="10000"/>
          </a:bodyPr>
          <a:lstStyle/>
          <a:p>
            <a:r>
              <a:rPr lang="en-US"/>
              <a:t>Model a growing pattern with tables, graphs, and equations.</a:t>
            </a:r>
          </a:p>
          <a:p>
            <a:endParaRPr lang="en-US"/>
          </a:p>
          <a:p>
            <a:r>
              <a:rPr lang="en-US"/>
              <a:t>Analyze the type of growth exhibited by a pattern.</a:t>
            </a:r>
          </a:p>
          <a:p>
            <a:endParaRPr lang="en-US"/>
          </a:p>
        </p:txBody>
      </p:sp>
      <p:sp>
        <p:nvSpPr>
          <p:cNvPr id="3" name="Footer Placeholder 2">
            <a:extLst>
              <a:ext uri="{FF2B5EF4-FFF2-40B4-BE49-F238E27FC236}">
                <a16:creationId xmlns:a16="http://schemas.microsoft.com/office/drawing/2014/main" id="{F5C031DE-A0B6-2B42-A59D-C8BBAFF776C2}"/>
              </a:ext>
            </a:extLst>
          </p:cNvPr>
          <p:cNvSpPr>
            <a:spLocks noGrp="1"/>
          </p:cNvSpPr>
          <p:nvPr>
            <p:ph type="ftr" sz="quarter" idx="11"/>
          </p:nvPr>
        </p:nvSpPr>
        <p:spPr/>
        <p:txBody>
          <a:bodyPr/>
          <a:lstStyle/>
          <a:p>
            <a:r>
              <a:rPr lang="en-US"/>
              <a:t>Unit 1 ● Lesson 1</a:t>
            </a:r>
          </a:p>
        </p:txBody>
      </p:sp>
    </p:spTree>
    <p:extLst>
      <p:ext uri="{BB962C8B-B14F-4D97-AF65-F5344CB8AC3E}">
        <p14:creationId xmlns:p14="http://schemas.microsoft.com/office/powerpoint/2010/main" val="2555987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94004A-5D3C-2541-AC5B-2A5A58A383C7}"/>
              </a:ext>
            </a:extLst>
          </p:cNvPr>
          <p:cNvSpPr>
            <a:spLocks noGrp="1"/>
          </p:cNvSpPr>
          <p:nvPr>
            <p:ph idx="1"/>
          </p:nvPr>
        </p:nvSpPr>
        <p:spPr/>
        <p:txBody>
          <a:bodyPr/>
          <a:lstStyle/>
          <a:p>
            <a:pPr marL="0" indent="0">
              <a:buNone/>
            </a:pPr>
            <a:r>
              <a:rPr lang="en-US"/>
              <a:t>1. Let’s start with a little “Notice and Wonder.” Given the following pattern, what do you notice? What do you wonder?</a:t>
            </a:r>
          </a:p>
          <a:p>
            <a:endParaRPr lang="en-US"/>
          </a:p>
        </p:txBody>
      </p:sp>
      <p:sp>
        <p:nvSpPr>
          <p:cNvPr id="3" name="Footer Placeholder 2">
            <a:extLst>
              <a:ext uri="{FF2B5EF4-FFF2-40B4-BE49-F238E27FC236}">
                <a16:creationId xmlns:a16="http://schemas.microsoft.com/office/drawing/2014/main" id="{66920F56-7EDE-3B40-9D59-303321106658}"/>
              </a:ext>
            </a:extLst>
          </p:cNvPr>
          <p:cNvSpPr>
            <a:spLocks noGrp="1"/>
          </p:cNvSpPr>
          <p:nvPr>
            <p:ph type="ftr" sz="quarter" idx="11"/>
          </p:nvPr>
        </p:nvSpPr>
        <p:spPr/>
        <p:txBody>
          <a:bodyPr/>
          <a:lstStyle/>
          <a:p>
            <a:r>
              <a:rPr lang="en-US"/>
              <a:t>Unit 1 ● Lesson 1</a:t>
            </a:r>
          </a:p>
        </p:txBody>
      </p:sp>
      <p:sp>
        <p:nvSpPr>
          <p:cNvPr id="4" name="Title 3">
            <a:extLst>
              <a:ext uri="{FF2B5EF4-FFF2-40B4-BE49-F238E27FC236}">
                <a16:creationId xmlns:a16="http://schemas.microsoft.com/office/drawing/2014/main" id="{A3207491-EF57-024C-ABAF-1AD7AC50C528}"/>
              </a:ext>
            </a:extLst>
          </p:cNvPr>
          <p:cNvSpPr>
            <a:spLocks noGrp="1"/>
          </p:cNvSpPr>
          <p:nvPr>
            <p:ph type="title"/>
          </p:nvPr>
        </p:nvSpPr>
        <p:spPr/>
        <p:txBody>
          <a:bodyPr/>
          <a:lstStyle/>
          <a:p>
            <a:r>
              <a:rPr lang="en-US"/>
              <a:t>Something to Talk About</a:t>
            </a:r>
          </a:p>
        </p:txBody>
      </p:sp>
      <p:pic>
        <p:nvPicPr>
          <p:cNvPr id="8" name="Picture">
            <a:extLst>
              <a:ext uri="{FF2B5EF4-FFF2-40B4-BE49-F238E27FC236}">
                <a16:creationId xmlns:a16="http://schemas.microsoft.com/office/drawing/2014/main" id="{533D82DE-7787-E049-8D6B-64F242FAB71C}"/>
              </a:ext>
            </a:extLst>
          </p:cNvPr>
          <p:cNvPicPr/>
          <p:nvPr/>
        </p:nvPicPr>
        <p:blipFill>
          <a:blip r:embed="rId3">
            <a:duotone>
              <a:schemeClr val="accent3">
                <a:shade val="45000"/>
                <a:satMod val="135000"/>
              </a:schemeClr>
              <a:prstClr val="white"/>
            </a:duotone>
          </a:blip>
          <a:stretch>
            <a:fillRect/>
          </a:stretch>
        </p:blipFill>
        <p:spPr bwMode="auto">
          <a:xfrm>
            <a:off x="2582779" y="2513046"/>
            <a:ext cx="6801853" cy="2283544"/>
          </a:xfrm>
          <a:prstGeom prst="rect">
            <a:avLst/>
          </a:prstGeom>
          <a:noFill/>
          <a:ln w="9525">
            <a:noFill/>
            <a:headEnd/>
            <a:tailEnd/>
          </a:ln>
        </p:spPr>
      </p:pic>
    </p:spTree>
    <p:extLst>
      <p:ext uri="{BB962C8B-B14F-4D97-AF65-F5344CB8AC3E}">
        <p14:creationId xmlns:p14="http://schemas.microsoft.com/office/powerpoint/2010/main" val="603847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ED2BF2-8AA4-6244-8CFE-54076A8EB7B0}"/>
              </a:ext>
            </a:extLst>
          </p:cNvPr>
          <p:cNvSpPr>
            <a:spLocks noGrp="1"/>
          </p:cNvSpPr>
          <p:nvPr>
            <p:ph idx="1"/>
          </p:nvPr>
        </p:nvSpPr>
        <p:spPr/>
        <p:txBody>
          <a:bodyPr/>
          <a:lstStyle/>
          <a:p>
            <a:pPr marL="0" indent="0">
              <a:buNone/>
            </a:pPr>
            <a:r>
              <a:rPr lang="en-US"/>
              <a:t>Independently, consider the following:</a:t>
            </a:r>
          </a:p>
          <a:p>
            <a:pPr marL="0" indent="0">
              <a:buNone/>
            </a:pPr>
            <a:endParaRPr lang="en-US"/>
          </a:p>
          <a:p>
            <a:pPr marL="514350" indent="-514350">
              <a:buFont typeface="+mj-lt"/>
              <a:buAutoNum type="arabicPeriod" startAt="2"/>
            </a:pPr>
            <a:r>
              <a:rPr lang="en-US"/>
              <a:t>Assuming the pattern continues, draw the next figure in the sequence.</a:t>
            </a:r>
          </a:p>
          <a:p>
            <a:pPr marL="514350" indent="-514350">
              <a:buFont typeface="+mj-lt"/>
              <a:buAutoNum type="arabicPeriod" startAt="2"/>
            </a:pPr>
            <a:endParaRPr lang="en-US"/>
          </a:p>
          <a:p>
            <a:pPr marL="514350" indent="-514350">
              <a:buFont typeface="+mj-lt"/>
              <a:buAutoNum type="arabicPeriod" startAt="2"/>
            </a:pPr>
            <a:r>
              <a:rPr lang="en-US"/>
              <a:t>How many blocks will be in figure 10?</a:t>
            </a:r>
          </a:p>
          <a:p>
            <a:pPr marL="514350" indent="-514350">
              <a:buFont typeface="+mj-lt"/>
              <a:buAutoNum type="arabicPeriod" startAt="2"/>
            </a:pPr>
            <a:endParaRPr lang="en-US"/>
          </a:p>
          <a:p>
            <a:pPr marL="514350" indent="-514350">
              <a:buFont typeface="+mj-lt"/>
              <a:buAutoNum type="arabicPeriod" startAt="2"/>
            </a:pPr>
            <a:r>
              <a:rPr lang="en-US"/>
              <a:t>Examine the sequence of figures and find a rule or formula for the number of tiles in any figure number.</a:t>
            </a:r>
          </a:p>
        </p:txBody>
      </p:sp>
      <p:sp>
        <p:nvSpPr>
          <p:cNvPr id="3" name="Footer Placeholder 2">
            <a:extLst>
              <a:ext uri="{FF2B5EF4-FFF2-40B4-BE49-F238E27FC236}">
                <a16:creationId xmlns:a16="http://schemas.microsoft.com/office/drawing/2014/main" id="{2C8716AC-803E-FC49-8886-211D0C90F69C}"/>
              </a:ext>
            </a:extLst>
          </p:cNvPr>
          <p:cNvSpPr>
            <a:spLocks noGrp="1"/>
          </p:cNvSpPr>
          <p:nvPr>
            <p:ph type="ftr" sz="quarter" idx="11"/>
          </p:nvPr>
        </p:nvSpPr>
        <p:spPr/>
        <p:txBody>
          <a:bodyPr/>
          <a:lstStyle/>
          <a:p>
            <a:r>
              <a:rPr lang="en-US"/>
              <a:t>Unit 1 ● Lesson 1</a:t>
            </a:r>
          </a:p>
        </p:txBody>
      </p:sp>
      <p:sp>
        <p:nvSpPr>
          <p:cNvPr id="4" name="Title 3">
            <a:extLst>
              <a:ext uri="{FF2B5EF4-FFF2-40B4-BE49-F238E27FC236}">
                <a16:creationId xmlns:a16="http://schemas.microsoft.com/office/drawing/2014/main" id="{D2F18D66-2738-0649-9B2B-41C15CC8ECF5}"/>
              </a:ext>
            </a:extLst>
          </p:cNvPr>
          <p:cNvSpPr>
            <a:spLocks noGrp="1"/>
          </p:cNvSpPr>
          <p:nvPr>
            <p:ph type="title"/>
          </p:nvPr>
        </p:nvSpPr>
        <p:spPr/>
        <p:txBody>
          <a:bodyPr/>
          <a:lstStyle/>
          <a:p>
            <a:r>
              <a:rPr lang="en-US"/>
              <a:t>Something to Talk About</a:t>
            </a:r>
          </a:p>
        </p:txBody>
      </p:sp>
    </p:spTree>
    <p:extLst>
      <p:ext uri="{BB962C8B-B14F-4D97-AF65-F5344CB8AC3E}">
        <p14:creationId xmlns:p14="http://schemas.microsoft.com/office/powerpoint/2010/main" val="62854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ED2BF2-8AA4-6244-8CFE-54076A8EB7B0}"/>
              </a:ext>
            </a:extLst>
          </p:cNvPr>
          <p:cNvSpPr>
            <a:spLocks noGrp="1"/>
          </p:cNvSpPr>
          <p:nvPr>
            <p:ph idx="1"/>
          </p:nvPr>
        </p:nvSpPr>
        <p:spPr/>
        <p:txBody>
          <a:bodyPr vert="horz" lIns="91440" tIns="45720" rIns="91440" bIns="45720" rtlCol="0" anchor="t">
            <a:normAutofit/>
          </a:bodyPr>
          <a:lstStyle/>
          <a:p>
            <a:pPr marL="0" indent="0">
              <a:buNone/>
            </a:pPr>
            <a:r>
              <a:rPr lang="en-US">
                <a:latin typeface="Avenir Book"/>
              </a:rPr>
              <a:t>With a partner, discuss problems 2, 3, and 4.</a:t>
            </a:r>
          </a:p>
          <a:p>
            <a:pPr marL="0" indent="0">
              <a:buNone/>
            </a:pPr>
            <a:endParaRPr lang="en-US"/>
          </a:p>
          <a:p>
            <a:pPr marL="514350" indent="-514350">
              <a:buFont typeface="+mj-lt"/>
              <a:buAutoNum type="arabicPeriod" startAt="2"/>
            </a:pPr>
            <a:r>
              <a:rPr lang="en-US">
                <a:latin typeface="Avenir Book"/>
              </a:rPr>
              <a:t>Assuming the pattern continues, draw the next figure in the sequence.</a:t>
            </a:r>
            <a:endParaRPr lang="en-US"/>
          </a:p>
          <a:p>
            <a:pPr marL="514350" indent="-514350">
              <a:buAutoNum type="arabicPeriod" startAt="2"/>
            </a:pPr>
            <a:endParaRPr lang="en-US"/>
          </a:p>
          <a:p>
            <a:pPr marL="514350" indent="-514350">
              <a:buAutoNum type="arabicPeriod" startAt="2"/>
            </a:pPr>
            <a:r>
              <a:rPr lang="en-US">
                <a:latin typeface="Avenir Book"/>
              </a:rPr>
              <a:t>How many blocks will be in figure 10?</a:t>
            </a:r>
          </a:p>
          <a:p>
            <a:pPr marL="514350" indent="-514350">
              <a:buAutoNum type="arabicPeriod" startAt="2"/>
            </a:pPr>
            <a:endParaRPr lang="en-US"/>
          </a:p>
          <a:p>
            <a:pPr marL="514350" indent="-514350">
              <a:buAutoNum type="arabicPeriod" startAt="2"/>
            </a:pPr>
            <a:r>
              <a:rPr lang="en-US">
                <a:latin typeface="Avenir Book"/>
              </a:rPr>
              <a:t>Examine the sequence of figures and find a rule or formula for the number of tiles in any figure number.</a:t>
            </a:r>
          </a:p>
        </p:txBody>
      </p:sp>
      <p:sp>
        <p:nvSpPr>
          <p:cNvPr id="3" name="Footer Placeholder 2">
            <a:extLst>
              <a:ext uri="{FF2B5EF4-FFF2-40B4-BE49-F238E27FC236}">
                <a16:creationId xmlns:a16="http://schemas.microsoft.com/office/drawing/2014/main" id="{2C8716AC-803E-FC49-8886-211D0C90F69C}"/>
              </a:ext>
            </a:extLst>
          </p:cNvPr>
          <p:cNvSpPr>
            <a:spLocks noGrp="1"/>
          </p:cNvSpPr>
          <p:nvPr>
            <p:ph type="ftr" sz="quarter" idx="11"/>
          </p:nvPr>
        </p:nvSpPr>
        <p:spPr/>
        <p:txBody>
          <a:bodyPr/>
          <a:lstStyle/>
          <a:p>
            <a:r>
              <a:rPr lang="en-US"/>
              <a:t>Unit 1 ● Lesson 1</a:t>
            </a:r>
          </a:p>
        </p:txBody>
      </p:sp>
      <p:sp>
        <p:nvSpPr>
          <p:cNvPr id="4" name="Title 3">
            <a:extLst>
              <a:ext uri="{FF2B5EF4-FFF2-40B4-BE49-F238E27FC236}">
                <a16:creationId xmlns:a16="http://schemas.microsoft.com/office/drawing/2014/main" id="{D2F18D66-2738-0649-9B2B-41C15CC8ECF5}"/>
              </a:ext>
            </a:extLst>
          </p:cNvPr>
          <p:cNvSpPr>
            <a:spLocks noGrp="1"/>
          </p:cNvSpPr>
          <p:nvPr>
            <p:ph type="title"/>
          </p:nvPr>
        </p:nvSpPr>
        <p:spPr/>
        <p:txBody>
          <a:bodyPr/>
          <a:lstStyle/>
          <a:p>
            <a:r>
              <a:rPr lang="en-US"/>
              <a:t>Something to Talk About</a:t>
            </a:r>
          </a:p>
        </p:txBody>
      </p:sp>
    </p:spTree>
    <p:extLst>
      <p:ext uri="{BB962C8B-B14F-4D97-AF65-F5344CB8AC3E}">
        <p14:creationId xmlns:p14="http://schemas.microsoft.com/office/powerpoint/2010/main" val="342966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8C0930-A6A9-2347-8961-284331E97D9C}"/>
              </a:ext>
            </a:extLst>
          </p:cNvPr>
          <p:cNvSpPr>
            <a:spLocks noGrp="1"/>
          </p:cNvSpPr>
          <p:nvPr>
            <p:ph idx="1"/>
          </p:nvPr>
        </p:nvSpPr>
        <p:spPr/>
        <p:txBody>
          <a:bodyPr/>
          <a:lstStyle/>
          <a:p>
            <a:pPr marL="0" indent="0">
              <a:buNone/>
            </a:pPr>
            <a:r>
              <a:rPr lang="en-US"/>
              <a:t>Cell phones often indicate the strength of the phone’s signal with a series of bars. The image shows how this might look for various levels of service.</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2. Assuming the pattern continues, draw the next figure in the sequence.</a:t>
            </a:r>
          </a:p>
          <a:p>
            <a:pPr marL="0" indent="0">
              <a:buNone/>
            </a:pPr>
            <a:endParaRPr lang="en-US"/>
          </a:p>
          <a:p>
            <a:endParaRPr lang="en-US"/>
          </a:p>
        </p:txBody>
      </p:sp>
      <p:sp>
        <p:nvSpPr>
          <p:cNvPr id="3" name="Footer Placeholder 2">
            <a:extLst>
              <a:ext uri="{FF2B5EF4-FFF2-40B4-BE49-F238E27FC236}">
                <a16:creationId xmlns:a16="http://schemas.microsoft.com/office/drawing/2014/main" id="{3A9262DD-16CA-B541-963D-DA7EB506D7D3}"/>
              </a:ext>
            </a:extLst>
          </p:cNvPr>
          <p:cNvSpPr>
            <a:spLocks noGrp="1"/>
          </p:cNvSpPr>
          <p:nvPr>
            <p:ph type="ftr" sz="quarter" idx="11"/>
          </p:nvPr>
        </p:nvSpPr>
        <p:spPr/>
        <p:txBody>
          <a:bodyPr/>
          <a:lstStyle/>
          <a:p>
            <a:r>
              <a:rPr lang="en-US"/>
              <a:t>Unit 1 ● Lesson 1</a:t>
            </a:r>
          </a:p>
        </p:txBody>
      </p:sp>
      <p:sp>
        <p:nvSpPr>
          <p:cNvPr id="4" name="Title 3">
            <a:extLst>
              <a:ext uri="{FF2B5EF4-FFF2-40B4-BE49-F238E27FC236}">
                <a16:creationId xmlns:a16="http://schemas.microsoft.com/office/drawing/2014/main" id="{A0A76C49-0A6A-E345-AF43-3428C5936811}"/>
              </a:ext>
            </a:extLst>
          </p:cNvPr>
          <p:cNvSpPr>
            <a:spLocks noGrp="1"/>
          </p:cNvSpPr>
          <p:nvPr>
            <p:ph type="title"/>
          </p:nvPr>
        </p:nvSpPr>
        <p:spPr/>
        <p:txBody>
          <a:bodyPr/>
          <a:lstStyle/>
          <a:p>
            <a:r>
              <a:rPr lang="en-US"/>
              <a:t>Something to Talk About</a:t>
            </a:r>
          </a:p>
        </p:txBody>
      </p:sp>
      <p:pic>
        <p:nvPicPr>
          <p:cNvPr id="5" name="Picture">
            <a:extLst>
              <a:ext uri="{FF2B5EF4-FFF2-40B4-BE49-F238E27FC236}">
                <a16:creationId xmlns:a16="http://schemas.microsoft.com/office/drawing/2014/main" id="{3825D716-B95B-2145-AEDC-639A7D68712C}"/>
              </a:ext>
            </a:extLst>
          </p:cNvPr>
          <p:cNvPicPr/>
          <p:nvPr/>
        </p:nvPicPr>
        <p:blipFill>
          <a:blip r:embed="rId3">
            <a:duotone>
              <a:schemeClr val="accent3">
                <a:shade val="45000"/>
                <a:satMod val="135000"/>
              </a:schemeClr>
              <a:prstClr val="white"/>
            </a:duotone>
          </a:blip>
          <a:stretch>
            <a:fillRect/>
          </a:stretch>
        </p:blipFill>
        <p:spPr bwMode="auto">
          <a:xfrm>
            <a:off x="3224463" y="2882014"/>
            <a:ext cx="5557587" cy="1754155"/>
          </a:xfrm>
          <a:prstGeom prst="rect">
            <a:avLst/>
          </a:prstGeom>
          <a:noFill/>
          <a:ln w="9525">
            <a:noFill/>
            <a:headEnd/>
            <a:tailEnd/>
          </a:ln>
        </p:spPr>
      </p:pic>
    </p:spTree>
    <p:extLst>
      <p:ext uri="{BB962C8B-B14F-4D97-AF65-F5344CB8AC3E}">
        <p14:creationId xmlns:p14="http://schemas.microsoft.com/office/powerpoint/2010/main" val="34825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8C0930-A6A9-2347-8961-284331E97D9C}"/>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startAt="4"/>
            </a:pPr>
            <a:r>
              <a:rPr lang="en-US">
                <a:latin typeface="Avenir Book"/>
              </a:rPr>
              <a:t>Examine the sequence of figures and find a rule or formula for the number of tiles in any figure number.</a:t>
            </a:r>
            <a:endParaRPr lang="en-US"/>
          </a:p>
          <a:p>
            <a:pPr marL="0" indent="0">
              <a:buNone/>
            </a:pPr>
            <a:endParaRPr lang="en-US"/>
          </a:p>
          <a:p>
            <a:endParaRPr lang="en-US"/>
          </a:p>
        </p:txBody>
      </p:sp>
      <p:sp>
        <p:nvSpPr>
          <p:cNvPr id="3" name="Footer Placeholder 2">
            <a:extLst>
              <a:ext uri="{FF2B5EF4-FFF2-40B4-BE49-F238E27FC236}">
                <a16:creationId xmlns:a16="http://schemas.microsoft.com/office/drawing/2014/main" id="{3A9262DD-16CA-B541-963D-DA7EB506D7D3}"/>
              </a:ext>
            </a:extLst>
          </p:cNvPr>
          <p:cNvSpPr>
            <a:spLocks noGrp="1"/>
          </p:cNvSpPr>
          <p:nvPr>
            <p:ph type="ftr" sz="quarter" idx="11"/>
          </p:nvPr>
        </p:nvSpPr>
        <p:spPr/>
        <p:txBody>
          <a:bodyPr/>
          <a:lstStyle/>
          <a:p>
            <a:r>
              <a:rPr lang="en-US"/>
              <a:t>Unit 1 ● Lesson 1</a:t>
            </a:r>
          </a:p>
        </p:txBody>
      </p:sp>
      <p:sp>
        <p:nvSpPr>
          <p:cNvPr id="4" name="Title 3">
            <a:extLst>
              <a:ext uri="{FF2B5EF4-FFF2-40B4-BE49-F238E27FC236}">
                <a16:creationId xmlns:a16="http://schemas.microsoft.com/office/drawing/2014/main" id="{A0A76C49-0A6A-E345-AF43-3428C5936811}"/>
              </a:ext>
            </a:extLst>
          </p:cNvPr>
          <p:cNvSpPr>
            <a:spLocks noGrp="1"/>
          </p:cNvSpPr>
          <p:nvPr>
            <p:ph type="title"/>
          </p:nvPr>
        </p:nvSpPr>
        <p:spPr/>
        <p:txBody>
          <a:bodyPr/>
          <a:lstStyle/>
          <a:p>
            <a:r>
              <a:rPr lang="en-US"/>
              <a:t>Something to Talk About</a:t>
            </a:r>
          </a:p>
        </p:txBody>
      </p:sp>
      <p:pic>
        <p:nvPicPr>
          <p:cNvPr id="6" name="Picture 5" descr="A grid of squares with black lines&#10;&#10;Description automatically generated">
            <a:extLst>
              <a:ext uri="{FF2B5EF4-FFF2-40B4-BE49-F238E27FC236}">
                <a16:creationId xmlns:a16="http://schemas.microsoft.com/office/drawing/2014/main" id="{86D9A666-5696-656D-DEFF-C6F8A64DB2C9}"/>
              </a:ext>
            </a:extLst>
          </p:cNvPr>
          <p:cNvPicPr>
            <a:picLocks noChangeAspect="1"/>
          </p:cNvPicPr>
          <p:nvPr/>
        </p:nvPicPr>
        <p:blipFill>
          <a:blip r:embed="rId3"/>
          <a:stretch>
            <a:fillRect/>
          </a:stretch>
        </p:blipFill>
        <p:spPr>
          <a:xfrm>
            <a:off x="1840376" y="2364082"/>
            <a:ext cx="3779322" cy="3757318"/>
          </a:xfrm>
          <a:prstGeom prst="rect">
            <a:avLst/>
          </a:prstGeom>
        </p:spPr>
      </p:pic>
    </p:spTree>
    <p:extLst>
      <p:ext uri="{BB962C8B-B14F-4D97-AF65-F5344CB8AC3E}">
        <p14:creationId xmlns:p14="http://schemas.microsoft.com/office/powerpoint/2010/main" val="389775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1AFDDB-FEAF-BB4E-8509-CA5102E30E4E}"/>
              </a:ext>
            </a:extLst>
          </p:cNvPr>
          <p:cNvSpPr>
            <a:spLocks noGrp="1"/>
          </p:cNvSpPr>
          <p:nvPr>
            <p:ph idx="1"/>
          </p:nvPr>
        </p:nvSpPr>
        <p:spPr/>
        <p:txBody>
          <a:bodyPr>
            <a:normAutofit lnSpcReduction="10000"/>
          </a:bodyPr>
          <a:lstStyle/>
          <a:p>
            <a:pPr marL="0" indent="0">
              <a:buNone/>
            </a:pPr>
            <a:r>
              <a:rPr lang="en-US" dirty="0"/>
              <a:t>Using the same sequence of figures, model the relationship between the perimeter of a figure and the figure number with a table, an explicit equation, and a recursive equation.</a:t>
            </a:r>
          </a:p>
          <a:p>
            <a:pPr marL="0" indent="0">
              <a:buNone/>
            </a:pPr>
            <a:r>
              <a:rPr lang="en-US" dirty="0"/>
              <a:t>Table:</a:t>
            </a:r>
          </a:p>
          <a:p>
            <a:pPr marL="0" indent="0">
              <a:buNone/>
            </a:pPr>
            <a:br>
              <a:rPr lang="en-US"/>
            </a:br>
            <a:br>
              <a:rPr lang="en-US"/>
            </a:br>
            <a:endParaRPr lang="en-US"/>
          </a:p>
          <a:p>
            <a:pPr marL="0" indent="0">
              <a:buNone/>
            </a:pPr>
            <a:r>
              <a:rPr lang="en-US" dirty="0"/>
              <a:t>Explicit Equation:</a:t>
            </a:r>
          </a:p>
          <a:p>
            <a:pPr marL="0" indent="0">
              <a:buNone/>
            </a:pPr>
            <a:br>
              <a:rPr lang="en-US"/>
            </a:br>
            <a:br>
              <a:rPr lang="en-US"/>
            </a:br>
            <a:endParaRPr lang="en-US"/>
          </a:p>
          <a:p>
            <a:pPr marL="0" indent="0">
              <a:buNone/>
            </a:pPr>
            <a:r>
              <a:rPr lang="en-US" dirty="0"/>
              <a:t>Recursive Equation:</a:t>
            </a:r>
          </a:p>
          <a:p>
            <a:endParaRPr lang="en-US"/>
          </a:p>
        </p:txBody>
      </p:sp>
      <p:sp>
        <p:nvSpPr>
          <p:cNvPr id="3" name="Footer Placeholder 2">
            <a:extLst>
              <a:ext uri="{FF2B5EF4-FFF2-40B4-BE49-F238E27FC236}">
                <a16:creationId xmlns:a16="http://schemas.microsoft.com/office/drawing/2014/main" id="{E5E14F7C-B254-D943-8399-EA25C06D1406}"/>
              </a:ext>
            </a:extLst>
          </p:cNvPr>
          <p:cNvSpPr>
            <a:spLocks noGrp="1"/>
          </p:cNvSpPr>
          <p:nvPr>
            <p:ph type="ftr" sz="quarter" idx="11"/>
          </p:nvPr>
        </p:nvSpPr>
        <p:spPr/>
        <p:txBody>
          <a:bodyPr/>
          <a:lstStyle/>
          <a:p>
            <a:r>
              <a:rPr lang="en-US" dirty="0"/>
              <a:t>Unit 1 ● Lesson 1</a:t>
            </a:r>
          </a:p>
        </p:txBody>
      </p:sp>
    </p:spTree>
    <p:extLst>
      <p:ext uri="{BB962C8B-B14F-4D97-AF65-F5344CB8AC3E}">
        <p14:creationId xmlns:p14="http://schemas.microsoft.com/office/powerpoint/2010/main" val="2782886110"/>
      </p:ext>
    </p:extLst>
  </p:cSld>
  <p:clrMapOvr>
    <a:masterClrMapping/>
  </p:clrMapOvr>
</p:sld>
</file>

<file path=ppt/theme/theme1.xml><?xml version="1.0" encoding="utf-8"?>
<a:theme xmlns:a="http://schemas.openxmlformats.org/drawingml/2006/main" name="Office Theme">
  <a:themeElements>
    <a:clrScheme name="Unit 6 Custom Theme">
      <a:dk1>
        <a:srgbClr val="6A1767"/>
      </a:dk1>
      <a:lt1>
        <a:srgbClr val="FFFFFF"/>
      </a:lt1>
      <a:dk2>
        <a:srgbClr val="910791"/>
      </a:dk2>
      <a:lt2>
        <a:srgbClr val="FEFFFF"/>
      </a:lt2>
      <a:accent1>
        <a:srgbClr val="B025AB"/>
      </a:accent1>
      <a:accent2>
        <a:srgbClr val="BC04BE"/>
      </a:accent2>
      <a:accent3>
        <a:srgbClr val="791A75"/>
      </a:accent3>
      <a:accent4>
        <a:srgbClr val="9A069D"/>
      </a:accent4>
      <a:accent5>
        <a:srgbClr val="D72CD2"/>
      </a:accent5>
      <a:accent6>
        <a:srgbClr val="FC00FF"/>
      </a:accent6>
      <a:hlink>
        <a:srgbClr val="3F78A1"/>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Adkins, Shelley</DisplayName>
        <AccountId>2724</AccountId>
        <AccountType/>
      </UserInfo>
    </SharedWithUsers>
    <MediaLengthInSeconds xmlns="242144d6-166b-49e2-aa90-f25e9b00a53a" xsi:nil="true"/>
    <Information xmlns="242144d6-166b-49e2-aa90-f25e9b00a53a" xsi:nil="true"/>
    <_dlc_DocId xmlns="e6b18dcd-00de-4a4b-a809-bf649cda40bd">KST36QS7YUKS-17149278-84892</_dlc_DocId>
    <_dlc_DocIdUrl xmlns="e6b18dcd-00de-4a4b-a809-bf649cda40bd">
      <Url>https://k12mnps.sharepoint.com/sites/014-CMGS-CI/_layouts/15/DocIdRedir.aspx?ID=KST36QS7YUKS-17149278-84892</Url>
      <Description>KST36QS7YUKS-17149278-84892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57F20D6-AB91-47FE-91A8-E8BAF2ACB2FA}">
  <ds:schemaRefs>
    <ds:schemaRef ds:uri="http://schemas.microsoft.com/sharepoint/v3/contenttype/forms"/>
  </ds:schemaRefs>
</ds:datastoreItem>
</file>

<file path=customXml/itemProps2.xml><?xml version="1.0" encoding="utf-8"?>
<ds:datastoreItem xmlns:ds="http://schemas.openxmlformats.org/officeDocument/2006/customXml" ds:itemID="{666EC051-CF14-435B-BB72-D9C32E5B97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3CBF5E-DE76-4D71-B410-54751C1F747E}">
  <ds:schemaRefs>
    <ds:schemaRef ds:uri="http://purl.org/dc/elements/1.1/"/>
    <ds:schemaRef ds:uri="http://schemas.microsoft.com/office/2006/documentManagement/types"/>
    <ds:schemaRef ds:uri="http://schemas.microsoft.com/office/2006/metadata/properties"/>
    <ds:schemaRef ds:uri="http://purl.org/dc/dcmitype/"/>
    <ds:schemaRef ds:uri="eb208772-ddc5-4f6a-b383-d2629cd7e715"/>
    <ds:schemaRef ds:uri="http://schemas.microsoft.com/office/infopath/2007/PartnerControls"/>
    <ds:schemaRef ds:uri="http://schemas.openxmlformats.org/package/2006/metadata/core-properties"/>
    <ds:schemaRef ds:uri="8b135edc-aa13-4e9d-bff7-e67ebb7a4006"/>
    <ds:schemaRef ds:uri="http://www.w3.org/XML/1998/namespace"/>
    <ds:schemaRef ds:uri="http://purl.org/dc/terms/"/>
    <ds:schemaRef ds:uri="b2c14416-9b3b-4ab9-bce7-0fcee5420287"/>
    <ds:schemaRef ds:uri="242144d6-166b-49e2-aa90-f25e9b00a53a"/>
    <ds:schemaRef ds:uri="e6b18dcd-00de-4a4b-a809-bf649cda40bd"/>
  </ds:schemaRefs>
</ds:datastoreItem>
</file>

<file path=customXml/itemProps4.xml><?xml version="1.0" encoding="utf-8"?>
<ds:datastoreItem xmlns:ds="http://schemas.openxmlformats.org/officeDocument/2006/customXml" ds:itemID="{ECE3BC5D-F95D-4D57-B0D4-DF9CE520BEC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4172</TotalTime>
  <Words>2545</Words>
  <Application>Microsoft Macintosh PowerPoint</Application>
  <PresentationFormat>Widescreen</PresentationFormat>
  <Paragraphs>211</Paragraphs>
  <Slides>14</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Avenir</vt:lpstr>
      <vt:lpstr>Avenir Black</vt:lpstr>
      <vt:lpstr>Avenir Book</vt:lpstr>
      <vt:lpstr>Calibri</vt:lpstr>
      <vt:lpstr>Cambria Math</vt:lpstr>
      <vt:lpstr>Century Gothic</vt:lpstr>
      <vt:lpstr>Courier New</vt:lpstr>
      <vt:lpstr>Courier New,monospace</vt:lpstr>
      <vt:lpstr>Office Theme</vt:lpstr>
      <vt:lpstr>Lesson 1: Something to Talk About</vt:lpstr>
      <vt:lpstr>Which One Doesn’t Belong and Why?</vt:lpstr>
      <vt:lpstr>PowerPoint Presentation</vt:lpstr>
      <vt:lpstr>Something to Talk About</vt:lpstr>
      <vt:lpstr>Something to Talk About</vt:lpstr>
      <vt:lpstr>Something to Talk About</vt:lpstr>
      <vt:lpstr>Something to Talk About</vt:lpstr>
      <vt:lpstr>Something to Talk About</vt:lpstr>
      <vt:lpstr>PowerPoint Presentation</vt:lpstr>
      <vt:lpstr>PowerPoint Presentation</vt:lpstr>
      <vt:lpstr>PowerPoint Presentation</vt:lpstr>
      <vt:lpstr>Building a Math Learning Community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Terry Letterman</cp:lastModifiedBy>
  <cp:revision>313</cp:revision>
  <dcterms:created xsi:type="dcterms:W3CDTF">2023-05-09T17:17:08Z</dcterms:created>
  <dcterms:modified xsi:type="dcterms:W3CDTF">2024-08-11T23:11:13Z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0x010100E2B1E48FDA06D248B1EDF07E7820037D</vt:lpwstr>
  </property>
  <property fmtid="{D5CDD505-2E9C-101B-9397-08002B2CF9AE}" pid="3" name="MediaServiceImageTags">
    <vt:lpwstr/>
  </property>
  <property fmtid="{D5CDD505-2E9C-101B-9397-08002B2CF9AE}" pid="4" name="_dlc_DocIdItemGuid">
    <vt:lpwstr>6ee307b2-aafa-4d6e-bb86-02e798f87df4</vt:lpwstr>
  </property>
  <property fmtid="{D5CDD505-2E9C-101B-9397-08002B2CF9AE}" pid="5" name="Order">
    <vt:r8>2486400</vt:r8>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ies>
</file>